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23.04.2014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23.04.2014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23.04.2014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23.04.2014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23.04.2014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0228_original.jpg"/>
          <p:cNvPicPr>
            <a:picLocks noChangeAspect="1"/>
          </p:cNvPicPr>
          <p:nvPr/>
        </p:nvPicPr>
        <p:blipFill>
          <a:blip r:embed="rId2" cstate="print"/>
          <a:stretch>
            <a:fillRect/>
          </a:stretch>
        </p:blipFill>
        <p:spPr>
          <a:xfrm>
            <a:off x="0" y="-1"/>
            <a:ext cx="9144000" cy="6871111"/>
          </a:xfrm>
          <a:prstGeom prst="rect">
            <a:avLst/>
          </a:prstGeom>
        </p:spPr>
      </p:pic>
      <p:sp>
        <p:nvSpPr>
          <p:cNvPr id="2" name="Заголовок 1"/>
          <p:cNvSpPr>
            <a:spLocks noGrp="1"/>
          </p:cNvSpPr>
          <p:nvPr>
            <p:ph type="ctrTitle"/>
          </p:nvPr>
        </p:nvSpPr>
        <p:spPr>
          <a:xfrm>
            <a:off x="1907704" y="3212976"/>
            <a:ext cx="8280920" cy="3240360"/>
          </a:xfrm>
        </p:spPr>
        <p:txBody>
          <a:bodyPr>
            <a:no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Teenager </a:t>
            </a: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problems</a:t>
            </a:r>
            <a:endParaRPr lang="uk-U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Grp="1" noChangeAspect="1"/>
          </p:cNvPicPr>
          <p:nvPr>
            <p:ph sz="quarter" idx="1"/>
          </p:nvPr>
        </p:nvPicPr>
        <p:blipFill>
          <a:blip r:embed="rId2" cstate="print"/>
          <a:stretch>
            <a:fillRect/>
          </a:stretch>
        </p:blipFill>
        <p:spPr>
          <a:xfrm>
            <a:off x="0" y="0"/>
            <a:ext cx="9144000" cy="6858000"/>
          </a:xfrm>
        </p:spPr>
      </p:pic>
      <p:sp>
        <p:nvSpPr>
          <p:cNvPr id="5" name="TextBox 4"/>
          <p:cNvSpPr txBox="1"/>
          <p:nvPr/>
        </p:nvSpPr>
        <p:spPr>
          <a:xfrm>
            <a:off x="323528" y="476672"/>
            <a:ext cx="4320480" cy="2308324"/>
          </a:xfrm>
          <a:prstGeom prst="rect">
            <a:avLst/>
          </a:prstGeom>
          <a:noFill/>
        </p:spPr>
        <p:txBody>
          <a:bodyPr wrap="square" rtlCol="0">
            <a:spAutoFit/>
          </a:bodyPr>
          <a:lstStyle/>
          <a:p>
            <a:pPr algn="just"/>
            <a:r>
              <a:rPr lang="en-US" i="1" dirty="0" smtClean="0"/>
              <a:t>Young people have to work through a broad range of issues as they move from childhood to adulthood. They may have to deal with changes to their bodies and their feelings, and they may be thinking about having their first relationship or having.</a:t>
            </a:r>
          </a:p>
          <a:p>
            <a:endParaRPr lang="en-US" dirty="0" smtClean="0"/>
          </a:p>
        </p:txBody>
      </p:sp>
      <p:sp>
        <p:nvSpPr>
          <p:cNvPr id="6" name="TextBox 5"/>
          <p:cNvSpPr txBox="1"/>
          <p:nvPr/>
        </p:nvSpPr>
        <p:spPr>
          <a:xfrm>
            <a:off x="5148064" y="3645024"/>
            <a:ext cx="3707904" cy="2862322"/>
          </a:xfrm>
          <a:prstGeom prst="rect">
            <a:avLst/>
          </a:prstGeom>
          <a:noFill/>
        </p:spPr>
        <p:txBody>
          <a:bodyPr wrap="square" rtlCol="0">
            <a:spAutoFit/>
          </a:bodyPr>
          <a:lstStyle/>
          <a:p>
            <a:pPr algn="just"/>
            <a:r>
              <a:rPr lang="en-US" i="1" dirty="0" smtClean="0"/>
              <a:t>Young people may also be exploring their identities in terms of their sexuality or gender identity. They may want more independence from their families, and their friends may play a more important part in their lives. Some may also want to experiment with alcohol and other drugs.</a:t>
            </a:r>
          </a:p>
          <a:p>
            <a:endParaRPr lang="uk-UA" dirty="0"/>
          </a:p>
        </p:txBody>
      </p:sp>
      <p:pic>
        <p:nvPicPr>
          <p:cNvPr id="7" name="Рисунок 6" descr="Poster-dostoistvo-Bergera-2.jpg"/>
          <p:cNvPicPr>
            <a:picLocks noChangeAspect="1"/>
          </p:cNvPicPr>
          <p:nvPr/>
        </p:nvPicPr>
        <p:blipFill>
          <a:blip r:embed="rId3" cstate="print"/>
          <a:srcRect r="8013"/>
          <a:stretch>
            <a:fillRect/>
          </a:stretch>
        </p:blipFill>
        <p:spPr>
          <a:xfrm>
            <a:off x="251520" y="2996952"/>
            <a:ext cx="4608512" cy="3597639"/>
          </a:xfrm>
          <a:prstGeom prst="rect">
            <a:avLst/>
          </a:prstGeom>
        </p:spPr>
      </p:pic>
      <p:pic>
        <p:nvPicPr>
          <p:cNvPr id="8" name="Рисунок 7" descr="nphoto1279384484.jpg"/>
          <p:cNvPicPr>
            <a:picLocks noChangeAspect="1"/>
          </p:cNvPicPr>
          <p:nvPr/>
        </p:nvPicPr>
        <p:blipFill>
          <a:blip r:embed="rId4" cstate="print"/>
          <a:stretch>
            <a:fillRect/>
          </a:stretch>
        </p:blipFill>
        <p:spPr>
          <a:xfrm>
            <a:off x="5004048" y="332656"/>
            <a:ext cx="3762686" cy="25210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971600" y="260648"/>
            <a:ext cx="7416824" cy="1754326"/>
          </a:xfrm>
          <a:prstGeom prst="rect">
            <a:avLst/>
          </a:prstGeom>
          <a:noFill/>
        </p:spPr>
        <p:txBody>
          <a:bodyPr wrap="square" rtlCol="0">
            <a:spAutoFit/>
          </a:bodyPr>
          <a:lstStyle/>
          <a:p>
            <a:r>
              <a:rPr lang="en-US" i="1" dirty="0" smtClean="0"/>
              <a:t>Although growing up can be an exciting time, it can also be confusing and challenging. Evidence suggests that confident young people who feel supported by their families and friends are more likely to safely negotiate issues like these. However, it is important to remember that adolescence is typically a time for experimenting with risky </a:t>
            </a:r>
            <a:r>
              <a:rPr lang="en-US" i="1" dirty="0" err="1" smtClean="0"/>
              <a:t>behaviours</a:t>
            </a:r>
            <a:r>
              <a:rPr lang="en-US" i="1" dirty="0" smtClean="0"/>
              <a:t>, despite good parenting and role </a:t>
            </a:r>
            <a:r>
              <a:rPr lang="en-US" i="1" dirty="0" err="1" smtClean="0"/>
              <a:t>modelling</a:t>
            </a:r>
            <a:r>
              <a:rPr lang="en-US" i="1" dirty="0" smtClean="0"/>
              <a:t>.</a:t>
            </a:r>
            <a:endParaRPr lang="uk-UA" i="1" dirty="0"/>
          </a:p>
        </p:txBody>
      </p:sp>
      <p:pic>
        <p:nvPicPr>
          <p:cNvPr id="6" name="Содержимое 5" descr="здоровые-подростки.jpg"/>
          <p:cNvPicPr>
            <a:picLocks noGrp="1" noChangeAspect="1"/>
          </p:cNvPicPr>
          <p:nvPr>
            <p:ph sz="quarter" idx="1"/>
          </p:nvPr>
        </p:nvPicPr>
        <p:blipFill>
          <a:blip r:embed="rId3" cstate="print"/>
          <a:stretch>
            <a:fillRect/>
          </a:stretch>
        </p:blipFill>
        <p:spPr>
          <a:xfrm>
            <a:off x="1115616" y="2060848"/>
            <a:ext cx="6797650" cy="4495800"/>
          </a:xfr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51520" y="260648"/>
            <a:ext cx="8568952" cy="3293209"/>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Teenagers and smoking</a:t>
            </a:r>
          </a:p>
          <a:p>
            <a:r>
              <a:rPr lang="en-US" i="1" dirty="0" smtClean="0"/>
              <a:t>Despite widespread media campaigns, tobacco smoking is still popular among Australian youth, especially young women, though the proportion of young people who smoke cigarettes is declining.</a:t>
            </a:r>
          </a:p>
          <a:p>
            <a:r>
              <a:rPr lang="en-US" i="1" dirty="0" smtClean="0"/>
              <a:t>Smoking tobacco increases young people’s risk of: </a:t>
            </a:r>
            <a:endParaRPr lang="ru-RU" i="1" dirty="0" smtClean="0"/>
          </a:p>
          <a:p>
            <a:pPr>
              <a:buFont typeface="Arial" pitchFamily="34" charset="0"/>
              <a:buChar char="•"/>
            </a:pPr>
            <a:r>
              <a:rPr lang="en-US" i="1" dirty="0" smtClean="0"/>
              <a:t>Cancers of the lung, throat and mouth </a:t>
            </a:r>
          </a:p>
          <a:p>
            <a:pPr>
              <a:buFont typeface="Arial" pitchFamily="34" charset="0"/>
              <a:buChar char="•"/>
            </a:pPr>
            <a:r>
              <a:rPr lang="en-US" i="1" dirty="0" smtClean="0"/>
              <a:t>Reduced lung function </a:t>
            </a:r>
          </a:p>
          <a:p>
            <a:pPr>
              <a:buFont typeface="Arial" pitchFamily="34" charset="0"/>
              <a:buChar char="•"/>
            </a:pPr>
            <a:r>
              <a:rPr lang="en-US" i="1" dirty="0" smtClean="0"/>
              <a:t>Asthma and other respiratory problems </a:t>
            </a:r>
          </a:p>
          <a:p>
            <a:pPr>
              <a:buFont typeface="Arial" pitchFamily="34" charset="0"/>
              <a:buChar char="•"/>
            </a:pPr>
            <a:r>
              <a:rPr lang="en-US" i="1" dirty="0" smtClean="0"/>
              <a:t>Stunted growth </a:t>
            </a:r>
          </a:p>
          <a:p>
            <a:pPr>
              <a:buFont typeface="Arial" pitchFamily="34" charset="0"/>
              <a:buChar char="•"/>
            </a:pPr>
            <a:r>
              <a:rPr lang="en-US" i="1" dirty="0" smtClean="0"/>
              <a:t>Damaged senses of smell and taste </a:t>
            </a:r>
          </a:p>
          <a:p>
            <a:pPr>
              <a:buFont typeface="Arial" pitchFamily="34" charset="0"/>
              <a:buChar char="•"/>
            </a:pPr>
            <a:r>
              <a:rPr lang="en-US" i="1" dirty="0" smtClean="0"/>
              <a:t>Heart disease, major heart attack or stroke </a:t>
            </a:r>
          </a:p>
        </p:txBody>
      </p:sp>
      <p:pic>
        <p:nvPicPr>
          <p:cNvPr id="6" name="Содержимое 5" descr="devochka-podrostok-2.jpg"/>
          <p:cNvPicPr>
            <a:picLocks noGrp="1" noChangeAspect="1"/>
          </p:cNvPicPr>
          <p:nvPr>
            <p:ph sz="quarter" idx="1"/>
          </p:nvPr>
        </p:nvPicPr>
        <p:blipFill>
          <a:blip r:embed="rId3" cstate="print"/>
          <a:stretch>
            <a:fillRect/>
          </a:stretch>
        </p:blipFill>
        <p:spPr>
          <a:xfrm>
            <a:off x="4716016" y="2204864"/>
            <a:ext cx="4170890" cy="3118495"/>
          </a:xfrm>
          <a:prstGeom prst="rect">
            <a:avLst/>
          </a:prstGeom>
          <a:ln>
            <a:noFill/>
          </a:ln>
          <a:effectLst>
            <a:softEdge rad="112500"/>
          </a:effectLst>
        </p:spPr>
      </p:pic>
      <p:pic>
        <p:nvPicPr>
          <p:cNvPr id="7" name="Рисунок 6" descr="13787172044330.jpg"/>
          <p:cNvPicPr>
            <a:picLocks noChangeAspect="1"/>
          </p:cNvPicPr>
          <p:nvPr/>
        </p:nvPicPr>
        <p:blipFill>
          <a:blip r:embed="rId4" cstate="print"/>
          <a:stretch>
            <a:fillRect/>
          </a:stretch>
        </p:blipFill>
        <p:spPr>
          <a:xfrm>
            <a:off x="0" y="3676650"/>
            <a:ext cx="4762500" cy="3181350"/>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par>
                          <p:cTn id="13" fill="hold">
                            <p:stCondLst>
                              <p:cond delay="1000"/>
                            </p:stCondLst>
                            <p:childTnLst>
                              <p:par>
                                <p:cTn id="14" presetID="5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70" decel="100000"/>
                                        <p:tgtEl>
                                          <p:spTgt spid="7"/>
                                        </p:tgtEl>
                                      </p:cBhvr>
                                    </p:animEffect>
                                    <p:animScale>
                                      <p:cBhvr>
                                        <p:cTn id="17" dur="770" decel="100000"/>
                                        <p:tgtEl>
                                          <p:spTgt spid="7"/>
                                        </p:tgtEl>
                                      </p:cBhvr>
                                      <p:from x="10000" y="10000"/>
                                      <p:to x="200000" y="450000"/>
                                    </p:animScale>
                                    <p:animScale>
                                      <p:cBhvr>
                                        <p:cTn id="18" dur="1230" accel="100000" fill="hold">
                                          <p:stCondLst>
                                            <p:cond delay="770"/>
                                          </p:stCondLst>
                                        </p:cTn>
                                        <p:tgtEl>
                                          <p:spTgt spid="7"/>
                                        </p:tgtEl>
                                      </p:cBhvr>
                                      <p:from x="200000" y="450000"/>
                                      <p:to x="100000" y="100000"/>
                                    </p:animScale>
                                    <p:set>
                                      <p:cBhvr>
                                        <p:cTn id="19" dur="770" fill="hold"/>
                                        <p:tgtEl>
                                          <p:spTgt spid="7"/>
                                        </p:tgtEl>
                                        <p:attrNameLst>
                                          <p:attrName>ppt_x</p:attrName>
                                        </p:attrNameLst>
                                      </p:cBhvr>
                                      <p:to>
                                        <p:strVal val="(0.5)"/>
                                      </p:to>
                                    </p:set>
                                    <p:anim from="(0.5)" to="(#ppt_x)" calcmode="lin" valueType="num">
                                      <p:cBhvr>
                                        <p:cTn id="20" dur="1230" accel="100000" fill="hold">
                                          <p:stCondLst>
                                            <p:cond delay="770"/>
                                          </p:stCondLst>
                                        </p:cTn>
                                        <p:tgtEl>
                                          <p:spTgt spid="7"/>
                                        </p:tgtEl>
                                        <p:attrNameLst>
                                          <p:attrName>ppt_x</p:attrName>
                                        </p:attrNameLst>
                                      </p:cBhvr>
                                    </p:anim>
                                    <p:set>
                                      <p:cBhvr>
                                        <p:cTn id="21" dur="770" fill="hold"/>
                                        <p:tgtEl>
                                          <p:spTgt spid="7"/>
                                        </p:tgtEl>
                                        <p:attrNameLst>
                                          <p:attrName>ppt_y</p:attrName>
                                        </p:attrNameLst>
                                      </p:cBhvr>
                                      <p:to>
                                        <p:strVal val="(#ppt_y+0.4)"/>
                                      </p:to>
                                    </p:set>
                                    <p:anim from="(#ppt_y+0.4)" to="(#ppt_y)" calcmode="lin" valueType="num">
                                      <p:cBhvr>
                                        <p:cTn id="22"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260648"/>
            <a:ext cx="8964488" cy="6340197"/>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Teenagers and illicit drugs</a:t>
            </a: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i="1" dirty="0" smtClean="0"/>
              <a:t>Marijuana (Cannabis sativa) is an illicit drug commonly used by young people. Almost 14 per cent of 12 to 17 year old secondary students have tried it at least once.</a:t>
            </a:r>
            <a:br>
              <a:rPr lang="en-US" i="1" dirty="0" smtClean="0"/>
            </a:br>
            <a:endParaRPr lang="ru-RU" i="1" dirty="0" smtClean="0"/>
          </a:p>
          <a:p>
            <a:endParaRPr lang="ru-RU" i="1" dirty="0" smtClean="0"/>
          </a:p>
          <a:p>
            <a:endParaRPr lang="ru-RU" i="1" dirty="0" smtClean="0"/>
          </a:p>
          <a:p>
            <a:endParaRPr lang="ru-RU" i="1" dirty="0" smtClean="0"/>
          </a:p>
          <a:p>
            <a:endParaRPr lang="ru-RU" i="1" dirty="0" smtClean="0"/>
          </a:p>
          <a:p>
            <a:r>
              <a:rPr lang="en-US" i="1" dirty="0" smtClean="0"/>
              <a:t/>
            </a:r>
            <a:br>
              <a:rPr lang="en-US" i="1" dirty="0" smtClean="0"/>
            </a:br>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r>
              <a:rPr lang="en-US" i="1" dirty="0" smtClean="0"/>
              <a:t>Other commonly used illicit drugs include hallucinogens, amphetamines, cocaine and ecstasy, with around seven per cent of 12 to 17 year olds having used one of these at least once.</a:t>
            </a:r>
            <a:r>
              <a:rPr lang="ru-RU" i="1" dirty="0" smtClean="0"/>
              <a:t> </a:t>
            </a:r>
            <a:r>
              <a:rPr lang="en-US" i="1" dirty="0" smtClean="0"/>
              <a:t>It is often assumed that young people turn to illicit drugs to ease depression or anxiety, but most try drugs simply for fun. Young men are more likely than young women to experiment with illicit drugs. Those who smoke tobacco and drink alcohol are also more inclined to try illicit drugs than those who do not.</a:t>
            </a:r>
            <a:endParaRPr lang="uk-UA" i="1" dirty="0"/>
          </a:p>
        </p:txBody>
      </p:sp>
      <p:pic>
        <p:nvPicPr>
          <p:cNvPr id="6" name="Содержимое 5" descr="marihuana.jpg"/>
          <p:cNvPicPr>
            <a:picLocks noGrp="1" noChangeAspect="1"/>
          </p:cNvPicPr>
          <p:nvPr>
            <p:ph sz="quarter" idx="1"/>
          </p:nvPr>
        </p:nvPicPr>
        <p:blipFill>
          <a:blip r:embed="rId3" cstate="print"/>
          <a:stretch>
            <a:fillRect/>
          </a:stretch>
        </p:blipFill>
        <p:spPr>
          <a:xfrm>
            <a:off x="0" y="1340768"/>
            <a:ext cx="3240635" cy="2451098"/>
          </a:xfrm>
          <a:prstGeom prst="rect">
            <a:avLst/>
          </a:prstGeom>
          <a:ln>
            <a:noFill/>
          </a:ln>
          <a:effectLst>
            <a:softEdge rad="112500"/>
          </a:effectLst>
        </p:spPr>
      </p:pic>
      <p:pic>
        <p:nvPicPr>
          <p:cNvPr id="7" name="Рисунок 6" descr="narcomania_15.jpg"/>
          <p:cNvPicPr>
            <a:picLocks noChangeAspect="1"/>
          </p:cNvPicPr>
          <p:nvPr/>
        </p:nvPicPr>
        <p:blipFill>
          <a:blip r:embed="rId4" cstate="print"/>
          <a:stretch>
            <a:fillRect/>
          </a:stretch>
        </p:blipFill>
        <p:spPr>
          <a:xfrm>
            <a:off x="5580112" y="1268760"/>
            <a:ext cx="3563888" cy="2375925"/>
          </a:xfrm>
          <a:prstGeom prst="rect">
            <a:avLst/>
          </a:prstGeom>
          <a:ln>
            <a:noFill/>
          </a:ln>
          <a:effectLst>
            <a:softEdge rad="112500"/>
          </a:effectLst>
        </p:spPr>
      </p:pic>
      <p:pic>
        <p:nvPicPr>
          <p:cNvPr id="8" name="Рисунок 7" descr="narkotiki6.gif"/>
          <p:cNvPicPr>
            <a:picLocks noChangeAspect="1"/>
          </p:cNvPicPr>
          <p:nvPr/>
        </p:nvPicPr>
        <p:blipFill>
          <a:blip r:embed="rId5" cstate="print"/>
          <a:stretch>
            <a:fillRect/>
          </a:stretch>
        </p:blipFill>
        <p:spPr>
          <a:xfrm>
            <a:off x="3131840" y="1988840"/>
            <a:ext cx="2530971" cy="2863613"/>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51520" y="404664"/>
            <a:ext cx="8892480" cy="2232248"/>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Teenagers and suicide</a:t>
            </a:r>
          </a:p>
          <a:p>
            <a:r>
              <a:rPr lang="en-US" i="1" dirty="0" smtClean="0"/>
              <a:t>Research suggests that more young women than young men attempt suicide, but young men are far more likely to succeed in taking their own lives.</a:t>
            </a:r>
          </a:p>
          <a:p>
            <a:endParaRPr lang="en-US" i="1" dirty="0" smtClean="0"/>
          </a:p>
          <a:p>
            <a:r>
              <a:rPr lang="en-US" i="1" dirty="0" smtClean="0"/>
              <a:t>In the past 10 years, the suicide rate for males aged 15 to 24 years has dropped considerably. However, young men living in rural and remote areas are more likely than those living in the city to take their own lives.</a:t>
            </a:r>
            <a:endParaRPr lang="uk-UA" i="1" dirty="0"/>
          </a:p>
        </p:txBody>
      </p:sp>
      <p:pic>
        <p:nvPicPr>
          <p:cNvPr id="7" name="Содержимое 6" descr="krysha_omsk.jpg"/>
          <p:cNvPicPr>
            <a:picLocks noGrp="1" noChangeAspect="1"/>
          </p:cNvPicPr>
          <p:nvPr>
            <p:ph sz="quarter" idx="1"/>
          </p:nvPr>
        </p:nvPicPr>
        <p:blipFill>
          <a:blip r:embed="rId3" cstate="print"/>
          <a:stretch>
            <a:fillRect/>
          </a:stretch>
        </p:blipFill>
        <p:spPr>
          <a:xfrm>
            <a:off x="179512" y="2708920"/>
            <a:ext cx="5160573" cy="3870430"/>
          </a:xfrm>
        </p:spPr>
      </p:pic>
      <p:pic>
        <p:nvPicPr>
          <p:cNvPr id="8" name="Рисунок 7" descr="0,,15742195_303,00.jpg"/>
          <p:cNvPicPr>
            <a:picLocks noChangeAspect="1"/>
          </p:cNvPicPr>
          <p:nvPr/>
        </p:nvPicPr>
        <p:blipFill>
          <a:blip r:embed="rId4" cstate="print"/>
          <a:srcRect l="24628" r="21920" b="-3613"/>
          <a:stretch>
            <a:fillRect/>
          </a:stretch>
        </p:blipFill>
        <p:spPr>
          <a:xfrm>
            <a:off x="5448116" y="2636912"/>
            <a:ext cx="3695884" cy="403244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ан голубые небеса.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67544" y="476672"/>
            <a:ext cx="5904656" cy="3139321"/>
          </a:xfrm>
          <a:prstGeom prst="rect">
            <a:avLst/>
          </a:prstGeom>
          <a:noFill/>
        </p:spPr>
        <p:txBody>
          <a:bodyPr wrap="square" rtlCol="0">
            <a:spAutoFit/>
          </a:bodyPr>
          <a:lstStyle/>
          <a:p>
            <a:r>
              <a:rPr lang="en-US" i="1" dirty="0" smtClean="0"/>
              <a:t>Things to remember</a:t>
            </a:r>
            <a:r>
              <a:rPr lang="ru-RU" i="1" dirty="0" smtClean="0"/>
              <a:t>:</a:t>
            </a:r>
            <a:r>
              <a:rPr lang="en-US" i="1" dirty="0" smtClean="0"/>
              <a:t> </a:t>
            </a:r>
          </a:p>
          <a:p>
            <a:pPr>
              <a:buFont typeface="Arial" pitchFamily="34" charset="0"/>
              <a:buChar char="•"/>
            </a:pPr>
            <a:r>
              <a:rPr lang="en-US" i="1" dirty="0" smtClean="0"/>
              <a:t>Tobacco and alcohol are the drugs young people are most likely to use. </a:t>
            </a:r>
            <a:endParaRPr lang="ru-RU" i="1" dirty="0" smtClean="0"/>
          </a:p>
          <a:p>
            <a:pPr>
              <a:buFont typeface="Arial" pitchFamily="34" charset="0"/>
              <a:buChar char="•"/>
            </a:pPr>
            <a:endParaRPr lang="en-US" i="1" dirty="0" smtClean="0"/>
          </a:p>
          <a:p>
            <a:pPr>
              <a:buFont typeface="Arial" pitchFamily="34" charset="0"/>
              <a:buChar char="•"/>
            </a:pPr>
            <a:r>
              <a:rPr lang="en-US" i="1" dirty="0" smtClean="0"/>
              <a:t>Young men are more likely than young women to drink alcohol and take other drugs and are at greater risk of suicide. </a:t>
            </a:r>
          </a:p>
          <a:p>
            <a:endParaRPr lang="en-US" i="1" dirty="0" smtClean="0"/>
          </a:p>
          <a:p>
            <a:pPr>
              <a:buFont typeface="Arial" pitchFamily="34" charset="0"/>
              <a:buChar char="•"/>
            </a:pPr>
            <a:r>
              <a:rPr lang="en-US" i="1" dirty="0" smtClean="0"/>
              <a:t>Young people need access to comprehensive, factual information about sexuality to safely negotiate adult relationships.</a:t>
            </a:r>
            <a:endParaRPr lang="uk-UA" i="1" dirty="0"/>
          </a:p>
        </p:txBody>
      </p:sp>
      <p:pic>
        <p:nvPicPr>
          <p:cNvPr id="6" name="Содержимое 5" descr="podrostki2.jpg"/>
          <p:cNvPicPr>
            <a:picLocks noGrp="1" noChangeAspect="1"/>
          </p:cNvPicPr>
          <p:nvPr>
            <p:ph sz="quarter" idx="1"/>
          </p:nvPr>
        </p:nvPicPr>
        <p:blipFill>
          <a:blip r:embed="rId3" cstate="print"/>
          <a:stretch>
            <a:fillRect/>
          </a:stretch>
        </p:blipFill>
        <p:spPr>
          <a:xfrm>
            <a:off x="4320161" y="3356992"/>
            <a:ext cx="4823839" cy="3068960"/>
          </a:xfrm>
          <a:prstGeom prst="rect">
            <a:avLst/>
          </a:prstGeom>
          <a:ln>
            <a:noFill/>
          </a:ln>
          <a:effectLst>
            <a:softEdge rad="112500"/>
          </a:effectLst>
        </p:spPr>
      </p:pic>
      <p:pic>
        <p:nvPicPr>
          <p:cNvPr id="7" name="Рисунок 6" descr="podrostok.jpg"/>
          <p:cNvPicPr>
            <a:picLocks noChangeAspect="1"/>
          </p:cNvPicPr>
          <p:nvPr/>
        </p:nvPicPr>
        <p:blipFill>
          <a:blip r:embed="rId4" cstate="print"/>
          <a:stretch>
            <a:fillRect/>
          </a:stretch>
        </p:blipFill>
        <p:spPr>
          <a:xfrm>
            <a:off x="179512" y="3689648"/>
            <a:ext cx="4224469" cy="3168352"/>
          </a:xfrm>
          <a:prstGeom prst="rect">
            <a:avLst/>
          </a:prstGeom>
          <a:ln>
            <a:noFill/>
          </a:ln>
          <a:effectLst>
            <a:softEdge rad="112500"/>
          </a:effectLst>
        </p:spPr>
      </p:pic>
      <p:pic>
        <p:nvPicPr>
          <p:cNvPr id="1026" name="Picture 2" descr="C:\Program Files\Microsoft Office\MEDIA\CAGCAT10\j0302953.jpg"/>
          <p:cNvPicPr>
            <a:picLocks noChangeAspect="1" noChangeArrowheads="1"/>
          </p:cNvPicPr>
          <p:nvPr/>
        </p:nvPicPr>
        <p:blipFill>
          <a:blip r:embed="rId5" cstate="print"/>
          <a:srcRect/>
          <a:stretch>
            <a:fillRect/>
          </a:stretch>
        </p:blipFill>
        <p:spPr bwMode="auto">
          <a:xfrm>
            <a:off x="6588224" y="188640"/>
            <a:ext cx="2003263" cy="2808312"/>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TotalTime>
  <Words>409</Words>
  <Application>Microsoft Office PowerPoint</Application>
  <PresentationFormat>Экран (4:3)</PresentationFormat>
  <Paragraphs>37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Обычная</vt:lpstr>
      <vt:lpstr>Teenager  problems</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Teenager  problems</dc:title>
  <dc:creator>админ</dc:creator>
  <cp:lastModifiedBy>админ</cp:lastModifiedBy>
  <cp:revision>9</cp:revision>
  <dcterms:created xsi:type="dcterms:W3CDTF">2014-04-23T11:03:27Z</dcterms:created>
  <dcterms:modified xsi:type="dcterms:W3CDTF">2014-04-23T12:27:18Z</dcterms:modified>
</cp:coreProperties>
</file>