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75" r:id="rId4"/>
    <p:sldId id="272" r:id="rId5"/>
    <p:sldId id="264" r:id="rId6"/>
    <p:sldId id="261" r:id="rId7"/>
    <p:sldId id="259" r:id="rId8"/>
    <p:sldId id="266" r:id="rId9"/>
    <p:sldId id="262" r:id="rId10"/>
    <p:sldId id="265" r:id="rId11"/>
    <p:sldId id="274" r:id="rId12"/>
    <p:sldId id="273" r:id="rId13"/>
    <p:sldId id="260" r:id="rId14"/>
    <p:sldId id="263" r:id="rId15"/>
    <p:sldId id="258" r:id="rId16"/>
    <p:sldId id="268" r:id="rId17"/>
    <p:sldId id="270" r:id="rId18"/>
    <p:sldId id="267" r:id="rId19"/>
    <p:sldId id="271" r:id="rId20"/>
    <p:sldId id="276" r:id="rId21"/>
    <p:sldId id="27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1D5F0"/>
    <a:srgbClr val="CC66FF"/>
    <a:srgbClr val="2B9295"/>
    <a:srgbClr val="509281"/>
    <a:srgbClr val="FFCC00"/>
    <a:srgbClr val="F2F2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12BDF-A1EC-4375-9D30-6657A1BAF97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6198D5-80E0-49D3-98F7-A0115BA87906}">
      <dgm:prSet phldrT="[Текст]" custT="1"/>
      <dgm:spPr/>
      <dgm:t>
        <a:bodyPr/>
        <a:lstStyle/>
        <a:p>
          <a:r>
            <a:rPr lang="uk-UA" sz="2400" dirty="0" smtClean="0"/>
            <a:t>Німеччина</a:t>
          </a:r>
        </a:p>
        <a:p>
          <a:r>
            <a:rPr lang="uk-UA" sz="2400" dirty="0" smtClean="0"/>
            <a:t>Італія</a:t>
          </a:r>
          <a:r>
            <a:rPr lang="uk-UA" sz="2400" baseline="0" dirty="0" smtClean="0"/>
            <a:t>  </a:t>
          </a:r>
        </a:p>
        <a:p>
          <a:r>
            <a:rPr lang="uk-UA" sz="2400" baseline="0" dirty="0" smtClean="0"/>
            <a:t>Японія</a:t>
          </a:r>
          <a:endParaRPr lang="uk-UA" sz="2400" dirty="0"/>
        </a:p>
      </dgm:t>
    </dgm:pt>
    <dgm:pt modelId="{AFE57287-C9CC-4186-92F2-BC1A9C68A7FE}" type="parTrans" cxnId="{EF6F8ABD-1255-44E8-8EB3-07B7F53B6AF5}">
      <dgm:prSet/>
      <dgm:spPr/>
      <dgm:t>
        <a:bodyPr/>
        <a:lstStyle/>
        <a:p>
          <a:endParaRPr lang="uk-UA"/>
        </a:p>
      </dgm:t>
    </dgm:pt>
    <dgm:pt modelId="{D9FB28B0-567A-4F55-A77F-259755CE2EDB}" type="sibTrans" cxnId="{EF6F8ABD-1255-44E8-8EB3-07B7F53B6AF5}">
      <dgm:prSet/>
      <dgm:spPr/>
      <dgm:t>
        <a:bodyPr/>
        <a:lstStyle/>
        <a:p>
          <a:endParaRPr lang="uk-UA"/>
        </a:p>
      </dgm:t>
    </dgm:pt>
    <dgm:pt modelId="{53049FA1-AB8C-476F-96B1-8D1661A66B4E}">
      <dgm:prSet phldrT="[Текст]" custT="1"/>
      <dgm:spPr/>
      <dgm:t>
        <a:bodyPr/>
        <a:lstStyle/>
        <a:p>
          <a:r>
            <a:rPr lang="uk-UA" sz="2000" dirty="0" smtClean="0"/>
            <a:t>СРСР</a:t>
          </a:r>
        </a:p>
        <a:p>
          <a:r>
            <a:rPr lang="uk-UA" sz="2000" dirty="0" smtClean="0"/>
            <a:t>Англія</a:t>
          </a:r>
        </a:p>
        <a:p>
          <a:r>
            <a:rPr lang="uk-UA" sz="2000" dirty="0" smtClean="0"/>
            <a:t>Франція</a:t>
          </a:r>
        </a:p>
        <a:p>
          <a:r>
            <a:rPr lang="uk-UA" sz="2000" dirty="0" smtClean="0"/>
            <a:t>США</a:t>
          </a:r>
        </a:p>
      </dgm:t>
    </dgm:pt>
    <dgm:pt modelId="{7EAC329C-CFC2-4372-88AA-2C9D9D750058}" type="parTrans" cxnId="{E367A9B6-F543-4774-BD10-8621F115CACC}">
      <dgm:prSet/>
      <dgm:spPr/>
      <dgm:t>
        <a:bodyPr/>
        <a:lstStyle/>
        <a:p>
          <a:endParaRPr lang="uk-UA"/>
        </a:p>
      </dgm:t>
    </dgm:pt>
    <dgm:pt modelId="{1D09C5A7-F8FA-42E0-B048-9301CF6911AF}" type="sibTrans" cxnId="{E367A9B6-F543-4774-BD10-8621F115CACC}">
      <dgm:prSet/>
      <dgm:spPr/>
      <dgm:t>
        <a:bodyPr/>
        <a:lstStyle/>
        <a:p>
          <a:endParaRPr lang="uk-UA"/>
        </a:p>
      </dgm:t>
    </dgm:pt>
    <dgm:pt modelId="{EC6735EF-AF0E-45F1-8956-0D36E5B58067}" type="pres">
      <dgm:prSet presAssocID="{37112BDF-A1EC-4375-9D30-6657A1BAF97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38620AB-EF08-427E-B5E0-A85528ADDCEF}" type="pres">
      <dgm:prSet presAssocID="{37112BDF-A1EC-4375-9D30-6657A1BAF97E}" presName="ribbon" presStyleLbl="node1" presStyleIdx="0" presStyleCnt="1"/>
      <dgm:spPr>
        <a:solidFill>
          <a:srgbClr val="509281"/>
        </a:solidFill>
      </dgm:spPr>
    </dgm:pt>
    <dgm:pt modelId="{5855F167-CF80-40E3-9992-A888360DD92D}" type="pres">
      <dgm:prSet presAssocID="{37112BDF-A1EC-4375-9D30-6657A1BAF97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93F2DC-281A-4C50-B76F-599EDFAEE891}" type="pres">
      <dgm:prSet presAssocID="{37112BDF-A1EC-4375-9D30-6657A1BAF97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D4BABBA-4584-42D7-87BB-5FFAB7C65EDD}" type="presOf" srcId="{516198D5-80E0-49D3-98F7-A0115BA87906}" destId="{5855F167-CF80-40E3-9992-A888360DD92D}" srcOrd="0" destOrd="0" presId="urn:microsoft.com/office/officeart/2005/8/layout/arrow6"/>
    <dgm:cxn modelId="{E367A9B6-F543-4774-BD10-8621F115CACC}" srcId="{37112BDF-A1EC-4375-9D30-6657A1BAF97E}" destId="{53049FA1-AB8C-476F-96B1-8D1661A66B4E}" srcOrd="1" destOrd="0" parTransId="{7EAC329C-CFC2-4372-88AA-2C9D9D750058}" sibTransId="{1D09C5A7-F8FA-42E0-B048-9301CF6911AF}"/>
    <dgm:cxn modelId="{B9D100C0-ED13-4912-A6D7-F6FE207D3DFC}" type="presOf" srcId="{53049FA1-AB8C-476F-96B1-8D1661A66B4E}" destId="{3493F2DC-281A-4C50-B76F-599EDFAEE891}" srcOrd="0" destOrd="0" presId="urn:microsoft.com/office/officeart/2005/8/layout/arrow6"/>
    <dgm:cxn modelId="{398607F7-797E-4EE9-87CD-856E6FB268C1}" type="presOf" srcId="{37112BDF-A1EC-4375-9D30-6657A1BAF97E}" destId="{EC6735EF-AF0E-45F1-8956-0D36E5B58067}" srcOrd="0" destOrd="0" presId="urn:microsoft.com/office/officeart/2005/8/layout/arrow6"/>
    <dgm:cxn modelId="{EF6F8ABD-1255-44E8-8EB3-07B7F53B6AF5}" srcId="{37112BDF-A1EC-4375-9D30-6657A1BAF97E}" destId="{516198D5-80E0-49D3-98F7-A0115BA87906}" srcOrd="0" destOrd="0" parTransId="{AFE57287-C9CC-4186-92F2-BC1A9C68A7FE}" sibTransId="{D9FB28B0-567A-4F55-A77F-259755CE2EDB}"/>
    <dgm:cxn modelId="{AB6B5E88-8428-4261-84A9-78A178D120B1}" type="presParOf" srcId="{EC6735EF-AF0E-45F1-8956-0D36E5B58067}" destId="{238620AB-EF08-427E-B5E0-A85528ADDCEF}" srcOrd="0" destOrd="0" presId="urn:microsoft.com/office/officeart/2005/8/layout/arrow6"/>
    <dgm:cxn modelId="{4F470FE1-DD77-48D3-9AD6-3D176A12FCAD}" type="presParOf" srcId="{EC6735EF-AF0E-45F1-8956-0D36E5B58067}" destId="{5855F167-CF80-40E3-9992-A888360DD92D}" srcOrd="1" destOrd="0" presId="urn:microsoft.com/office/officeart/2005/8/layout/arrow6"/>
    <dgm:cxn modelId="{00ECBF14-D577-4F12-B150-CC01634BFD31}" type="presParOf" srcId="{EC6735EF-AF0E-45F1-8956-0D36E5B58067}" destId="{3493F2DC-281A-4C50-B76F-599EDFAEE89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B8566-640F-4372-8A49-7B2597037801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89894EB0-47E0-413B-8B5A-963F8FD3DFBD}">
      <dgm:prSet custT="1"/>
      <dgm:spPr/>
      <dgm:t>
        <a:bodyPr/>
        <a:lstStyle/>
        <a:p>
          <a:r>
            <a:rPr lang="en-GB" sz="1000" dirty="0" smtClean="0"/>
            <a:t>I</a:t>
          </a:r>
          <a:r>
            <a:rPr lang="en-GB" sz="1400" dirty="0" smtClean="0"/>
            <a:t>. 1 </a:t>
          </a:r>
          <a:r>
            <a:rPr lang="uk-UA" sz="1400" dirty="0" smtClean="0"/>
            <a:t>вересня 1939 р.- 19 листопада 1942 р. Стратегічна ініціатива належить агресивним державам. Німеччина, Італія, Японія та їх союзники зуміли оволодіти значними територіями в Європі, Африці, Азії, Океанії.</a:t>
          </a:r>
          <a:endParaRPr lang="uk-UA" sz="1000" dirty="0"/>
        </a:p>
      </dgm:t>
    </dgm:pt>
    <dgm:pt modelId="{31628EE9-5A88-4D3C-8073-845D37D6EFDF}" type="parTrans" cxnId="{A47F129F-DA62-4C08-B0A4-1768B86C4CB3}">
      <dgm:prSet/>
      <dgm:spPr/>
      <dgm:t>
        <a:bodyPr/>
        <a:lstStyle/>
        <a:p>
          <a:endParaRPr lang="uk-UA"/>
        </a:p>
      </dgm:t>
    </dgm:pt>
    <dgm:pt modelId="{32F789C7-C525-44C9-B7E8-3A5018ACF730}" type="sibTrans" cxnId="{A47F129F-DA62-4C08-B0A4-1768B86C4CB3}">
      <dgm:prSet/>
      <dgm:spPr/>
      <dgm:t>
        <a:bodyPr/>
        <a:lstStyle/>
        <a:p>
          <a:endParaRPr lang="uk-UA"/>
        </a:p>
      </dgm:t>
    </dgm:pt>
    <dgm:pt modelId="{DD8E5EF7-B234-471F-AD22-7ED4BA379742}">
      <dgm:prSet custT="1"/>
      <dgm:spPr/>
      <dgm:t>
        <a:bodyPr/>
        <a:lstStyle/>
        <a:p>
          <a:r>
            <a:rPr lang="en-GB" sz="1400" dirty="0" smtClean="0"/>
            <a:t>II. 19 </a:t>
          </a:r>
          <a:r>
            <a:rPr lang="uk-UA" sz="1400" dirty="0" smtClean="0"/>
            <a:t>листопада 1942 р. - 9 травня 1945 р. Стратегічна ініціатива повністю переходить до країн антигітлерівської коаліції,війська яких розгромили війська Німеччини і її союзників у Європі і змусили їх капітулювати.</a:t>
          </a:r>
        </a:p>
      </dgm:t>
    </dgm:pt>
    <dgm:pt modelId="{FAFFA420-209E-4278-A8A9-713C84885FF5}" type="parTrans" cxnId="{76F4388C-B107-4E73-9211-C60C7C7C5B93}">
      <dgm:prSet/>
      <dgm:spPr/>
      <dgm:t>
        <a:bodyPr/>
        <a:lstStyle/>
        <a:p>
          <a:endParaRPr lang="uk-UA"/>
        </a:p>
      </dgm:t>
    </dgm:pt>
    <dgm:pt modelId="{E7646303-0D65-454F-81C7-8FA567471C36}" type="sibTrans" cxnId="{76F4388C-B107-4E73-9211-C60C7C7C5B93}">
      <dgm:prSet/>
      <dgm:spPr/>
      <dgm:t>
        <a:bodyPr/>
        <a:lstStyle/>
        <a:p>
          <a:endParaRPr lang="uk-UA"/>
        </a:p>
      </dgm:t>
    </dgm:pt>
    <dgm:pt modelId="{2A03C61F-AEB9-4226-A4A1-E29C0DB4D869}">
      <dgm:prSet custT="1"/>
      <dgm:spPr/>
      <dgm:t>
        <a:bodyPr/>
        <a:lstStyle/>
        <a:p>
          <a:r>
            <a:rPr lang="en-GB" sz="1600" dirty="0" smtClean="0"/>
            <a:t>III. 9 </a:t>
          </a:r>
          <a:r>
            <a:rPr lang="uk-UA" sz="1600" dirty="0" smtClean="0"/>
            <a:t>травня 1945 р. - 2 вересня 1945 р. Завершення.</a:t>
          </a:r>
          <a:endParaRPr lang="uk-UA" sz="1600" dirty="0"/>
        </a:p>
      </dgm:t>
    </dgm:pt>
    <dgm:pt modelId="{9FB029B2-7C35-4758-8F8E-E59574117E46}" type="parTrans" cxnId="{AC8908B6-823A-4860-91D9-5881E278C6FF}">
      <dgm:prSet/>
      <dgm:spPr/>
      <dgm:t>
        <a:bodyPr/>
        <a:lstStyle/>
        <a:p>
          <a:endParaRPr lang="uk-UA"/>
        </a:p>
      </dgm:t>
    </dgm:pt>
    <dgm:pt modelId="{D6F532A4-02E7-4428-9D87-6BB40CA0E4DE}" type="sibTrans" cxnId="{AC8908B6-823A-4860-91D9-5881E278C6FF}">
      <dgm:prSet/>
      <dgm:spPr/>
      <dgm:t>
        <a:bodyPr/>
        <a:lstStyle/>
        <a:p>
          <a:endParaRPr lang="uk-UA"/>
        </a:p>
      </dgm:t>
    </dgm:pt>
    <dgm:pt modelId="{88F62CCA-B799-4885-A018-A9D2C8287A52}" type="pres">
      <dgm:prSet presAssocID="{A98B8566-640F-4372-8A49-7B2597037801}" presName="compositeShape" presStyleCnt="0">
        <dgm:presLayoutVars>
          <dgm:chMax val="7"/>
          <dgm:dir/>
          <dgm:resizeHandles val="exact"/>
        </dgm:presLayoutVars>
      </dgm:prSet>
      <dgm:spPr/>
    </dgm:pt>
    <dgm:pt modelId="{F433783E-9725-4765-9B68-16DC0362FEE9}" type="pres">
      <dgm:prSet presAssocID="{A98B8566-640F-4372-8A49-7B2597037801}" presName="wedge1" presStyleLbl="node1" presStyleIdx="0" presStyleCnt="3" custScaleX="130332" custScaleY="120771" custLinFactNeighborX="-731" custLinFactNeighborY="2587"/>
      <dgm:spPr/>
      <dgm:t>
        <a:bodyPr/>
        <a:lstStyle/>
        <a:p>
          <a:endParaRPr lang="uk-UA"/>
        </a:p>
      </dgm:t>
    </dgm:pt>
    <dgm:pt modelId="{FECA0632-9273-4D4F-B216-2FD51534FB1F}" type="pres">
      <dgm:prSet presAssocID="{A98B8566-640F-4372-8A49-7B2597037801}" presName="dummy1a" presStyleCnt="0"/>
      <dgm:spPr/>
    </dgm:pt>
    <dgm:pt modelId="{7A9ADB49-6829-4283-81C2-673EFE18718E}" type="pres">
      <dgm:prSet presAssocID="{A98B8566-640F-4372-8A49-7B2597037801}" presName="dummy1b" presStyleCnt="0"/>
      <dgm:spPr/>
    </dgm:pt>
    <dgm:pt modelId="{E5B59D6A-2791-4E12-80B2-22F63406C9D3}" type="pres">
      <dgm:prSet presAssocID="{A98B8566-640F-4372-8A49-7B25970378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2C8B22-07C4-42C5-8F8C-2F42E0C8933A}" type="pres">
      <dgm:prSet presAssocID="{A98B8566-640F-4372-8A49-7B2597037801}" presName="wedge2" presStyleLbl="node1" presStyleIdx="1" presStyleCnt="3" custScaleX="144634" custScaleY="111905" custLinFactNeighborX="-52" custLinFactNeighborY="-1583"/>
      <dgm:spPr/>
      <dgm:t>
        <a:bodyPr/>
        <a:lstStyle/>
        <a:p>
          <a:endParaRPr lang="uk-UA"/>
        </a:p>
      </dgm:t>
    </dgm:pt>
    <dgm:pt modelId="{A54C39C9-E055-44B5-8BC0-559F5D3A7BC4}" type="pres">
      <dgm:prSet presAssocID="{A98B8566-640F-4372-8A49-7B2597037801}" presName="dummy2a" presStyleCnt="0"/>
      <dgm:spPr/>
    </dgm:pt>
    <dgm:pt modelId="{1F907E03-8AC9-4768-9357-96B2EDC6AF39}" type="pres">
      <dgm:prSet presAssocID="{A98B8566-640F-4372-8A49-7B2597037801}" presName="dummy2b" presStyleCnt="0"/>
      <dgm:spPr/>
    </dgm:pt>
    <dgm:pt modelId="{71858953-000D-4B8E-A550-E4D3E9E420DF}" type="pres">
      <dgm:prSet presAssocID="{A98B8566-640F-4372-8A49-7B25970378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CDB78A-7750-47ED-9952-48057915D6FD}" type="pres">
      <dgm:prSet presAssocID="{A98B8566-640F-4372-8A49-7B2597037801}" presName="wedge3" presStyleLbl="node1" presStyleIdx="2" presStyleCnt="3" custScaleX="133985" custScaleY="114292" custLinFactNeighborX="1609" custLinFactNeighborY="1073"/>
      <dgm:spPr/>
      <dgm:t>
        <a:bodyPr/>
        <a:lstStyle/>
        <a:p>
          <a:endParaRPr lang="uk-UA"/>
        </a:p>
      </dgm:t>
    </dgm:pt>
    <dgm:pt modelId="{E324A047-402E-41F7-BD21-B51E1DA0E0C4}" type="pres">
      <dgm:prSet presAssocID="{A98B8566-640F-4372-8A49-7B2597037801}" presName="dummy3a" presStyleCnt="0"/>
      <dgm:spPr/>
    </dgm:pt>
    <dgm:pt modelId="{F157B670-2913-40D3-8299-F49CD2384697}" type="pres">
      <dgm:prSet presAssocID="{A98B8566-640F-4372-8A49-7B2597037801}" presName="dummy3b" presStyleCnt="0"/>
      <dgm:spPr/>
    </dgm:pt>
    <dgm:pt modelId="{41682EB1-02A1-435A-A14C-E7E721F4162C}" type="pres">
      <dgm:prSet presAssocID="{A98B8566-640F-4372-8A49-7B25970378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6309C3-E5D9-4402-B511-35C880C50BB7}" type="pres">
      <dgm:prSet presAssocID="{D6F532A4-02E7-4428-9D87-6BB40CA0E4DE}" presName="arrowWedge1" presStyleLbl="fgSibTrans2D1" presStyleIdx="0" presStyleCnt="3" custScaleX="124131" custScaleY="104431" custLinFactNeighborX="1015" custLinFactNeighborY="-1460"/>
      <dgm:spPr/>
    </dgm:pt>
    <dgm:pt modelId="{BF3F24D8-FD72-4A33-A91C-EC669346246A}" type="pres">
      <dgm:prSet presAssocID="{E7646303-0D65-454F-81C7-8FA567471C36}" presName="arrowWedge2" presStyleLbl="fgSibTrans2D1" presStyleIdx="1" presStyleCnt="3" custScaleX="120797" custScaleY="102502" custLinFactNeighborX="-788" custLinFactNeighborY="5001"/>
      <dgm:spPr/>
    </dgm:pt>
    <dgm:pt modelId="{27E00DDB-43B4-4222-9450-44B5C24BE945}" type="pres">
      <dgm:prSet presAssocID="{32F789C7-C525-44C9-B7E8-3A5018ACF730}" presName="arrowWedge3" presStyleLbl="fgSibTrans2D1" presStyleIdx="2" presStyleCnt="3" custScaleX="133496" custScaleY="106350" custLinFactNeighborX="-1464" custLinFactNeighborY="-1104"/>
      <dgm:spPr/>
    </dgm:pt>
  </dgm:ptLst>
  <dgm:cxnLst>
    <dgm:cxn modelId="{65235FD9-46E3-42B3-BB7F-AB8361D7BB4D}" type="presOf" srcId="{DD8E5EF7-B234-471F-AD22-7ED4BA379742}" destId="{71858953-000D-4B8E-A550-E4D3E9E420DF}" srcOrd="1" destOrd="0" presId="urn:microsoft.com/office/officeart/2005/8/layout/cycle8"/>
    <dgm:cxn modelId="{08F079D6-E221-43A2-844F-FD49A3A8C4C6}" type="presOf" srcId="{89894EB0-47E0-413B-8B5A-963F8FD3DFBD}" destId="{C6CDB78A-7750-47ED-9952-48057915D6FD}" srcOrd="0" destOrd="0" presId="urn:microsoft.com/office/officeart/2005/8/layout/cycle8"/>
    <dgm:cxn modelId="{76F4388C-B107-4E73-9211-C60C7C7C5B93}" srcId="{A98B8566-640F-4372-8A49-7B2597037801}" destId="{DD8E5EF7-B234-471F-AD22-7ED4BA379742}" srcOrd="1" destOrd="0" parTransId="{FAFFA420-209E-4278-A8A9-713C84885FF5}" sibTransId="{E7646303-0D65-454F-81C7-8FA567471C36}"/>
    <dgm:cxn modelId="{61B95154-6029-4BA1-AB78-6F480A60D714}" type="presOf" srcId="{2A03C61F-AEB9-4226-A4A1-E29C0DB4D869}" destId="{F433783E-9725-4765-9B68-16DC0362FEE9}" srcOrd="0" destOrd="0" presId="urn:microsoft.com/office/officeart/2005/8/layout/cycle8"/>
    <dgm:cxn modelId="{A47F129F-DA62-4C08-B0A4-1768B86C4CB3}" srcId="{A98B8566-640F-4372-8A49-7B2597037801}" destId="{89894EB0-47E0-413B-8B5A-963F8FD3DFBD}" srcOrd="2" destOrd="0" parTransId="{31628EE9-5A88-4D3C-8073-845D37D6EFDF}" sibTransId="{32F789C7-C525-44C9-B7E8-3A5018ACF730}"/>
    <dgm:cxn modelId="{AC8908B6-823A-4860-91D9-5881E278C6FF}" srcId="{A98B8566-640F-4372-8A49-7B2597037801}" destId="{2A03C61F-AEB9-4226-A4A1-E29C0DB4D869}" srcOrd="0" destOrd="0" parTransId="{9FB029B2-7C35-4758-8F8E-E59574117E46}" sibTransId="{D6F532A4-02E7-4428-9D87-6BB40CA0E4DE}"/>
    <dgm:cxn modelId="{610394A6-2D8C-4E4B-B91B-85FDB476FF48}" type="presOf" srcId="{89894EB0-47E0-413B-8B5A-963F8FD3DFBD}" destId="{41682EB1-02A1-435A-A14C-E7E721F4162C}" srcOrd="1" destOrd="0" presId="urn:microsoft.com/office/officeart/2005/8/layout/cycle8"/>
    <dgm:cxn modelId="{4E58E6AF-9DBA-488E-9A42-1DE1C852A67F}" type="presOf" srcId="{DD8E5EF7-B234-471F-AD22-7ED4BA379742}" destId="{1B2C8B22-07C4-42C5-8F8C-2F42E0C8933A}" srcOrd="0" destOrd="0" presId="urn:microsoft.com/office/officeart/2005/8/layout/cycle8"/>
    <dgm:cxn modelId="{53675726-D509-4BB5-899C-EC1D3233BF3C}" type="presOf" srcId="{A98B8566-640F-4372-8A49-7B2597037801}" destId="{88F62CCA-B799-4885-A018-A9D2C8287A52}" srcOrd="0" destOrd="0" presId="urn:microsoft.com/office/officeart/2005/8/layout/cycle8"/>
    <dgm:cxn modelId="{F4BF54B1-9F0E-4D01-A94B-53A397D85B4C}" type="presOf" srcId="{2A03C61F-AEB9-4226-A4A1-E29C0DB4D869}" destId="{E5B59D6A-2791-4E12-80B2-22F63406C9D3}" srcOrd="1" destOrd="0" presId="urn:microsoft.com/office/officeart/2005/8/layout/cycle8"/>
    <dgm:cxn modelId="{591DF604-4180-4F93-A263-C2CDDD136746}" type="presParOf" srcId="{88F62CCA-B799-4885-A018-A9D2C8287A52}" destId="{F433783E-9725-4765-9B68-16DC0362FEE9}" srcOrd="0" destOrd="0" presId="urn:microsoft.com/office/officeart/2005/8/layout/cycle8"/>
    <dgm:cxn modelId="{88E37530-30A5-42DC-95CD-83506F0DC55F}" type="presParOf" srcId="{88F62CCA-B799-4885-A018-A9D2C8287A52}" destId="{FECA0632-9273-4D4F-B216-2FD51534FB1F}" srcOrd="1" destOrd="0" presId="urn:microsoft.com/office/officeart/2005/8/layout/cycle8"/>
    <dgm:cxn modelId="{2D5266C1-F439-4F31-AF29-F6CAE9652F12}" type="presParOf" srcId="{88F62CCA-B799-4885-A018-A9D2C8287A52}" destId="{7A9ADB49-6829-4283-81C2-673EFE18718E}" srcOrd="2" destOrd="0" presId="urn:microsoft.com/office/officeart/2005/8/layout/cycle8"/>
    <dgm:cxn modelId="{DB59A9FE-D346-46C3-83DB-0F5D6320F000}" type="presParOf" srcId="{88F62CCA-B799-4885-A018-A9D2C8287A52}" destId="{E5B59D6A-2791-4E12-80B2-22F63406C9D3}" srcOrd="3" destOrd="0" presId="urn:microsoft.com/office/officeart/2005/8/layout/cycle8"/>
    <dgm:cxn modelId="{C01287A8-C9BC-4EA1-87D6-9CDF11D53D45}" type="presParOf" srcId="{88F62CCA-B799-4885-A018-A9D2C8287A52}" destId="{1B2C8B22-07C4-42C5-8F8C-2F42E0C8933A}" srcOrd="4" destOrd="0" presId="urn:microsoft.com/office/officeart/2005/8/layout/cycle8"/>
    <dgm:cxn modelId="{EB5A7E69-D881-44CB-A4C6-F394ED7B4238}" type="presParOf" srcId="{88F62CCA-B799-4885-A018-A9D2C8287A52}" destId="{A54C39C9-E055-44B5-8BC0-559F5D3A7BC4}" srcOrd="5" destOrd="0" presId="urn:microsoft.com/office/officeart/2005/8/layout/cycle8"/>
    <dgm:cxn modelId="{EC1D8FFA-83C3-4D31-A7A5-D1C648EAD095}" type="presParOf" srcId="{88F62CCA-B799-4885-A018-A9D2C8287A52}" destId="{1F907E03-8AC9-4768-9357-96B2EDC6AF39}" srcOrd="6" destOrd="0" presId="urn:microsoft.com/office/officeart/2005/8/layout/cycle8"/>
    <dgm:cxn modelId="{3156EE01-32C4-4AB9-83B2-9B1FA7F51AC1}" type="presParOf" srcId="{88F62CCA-B799-4885-A018-A9D2C8287A52}" destId="{71858953-000D-4B8E-A550-E4D3E9E420DF}" srcOrd="7" destOrd="0" presId="urn:microsoft.com/office/officeart/2005/8/layout/cycle8"/>
    <dgm:cxn modelId="{46F0B4E9-6A32-4D87-8EF7-A54D26DADABB}" type="presParOf" srcId="{88F62CCA-B799-4885-A018-A9D2C8287A52}" destId="{C6CDB78A-7750-47ED-9952-48057915D6FD}" srcOrd="8" destOrd="0" presId="urn:microsoft.com/office/officeart/2005/8/layout/cycle8"/>
    <dgm:cxn modelId="{73EB6E77-EC69-4D4A-97A9-E89FA97E069E}" type="presParOf" srcId="{88F62CCA-B799-4885-A018-A9D2C8287A52}" destId="{E324A047-402E-41F7-BD21-B51E1DA0E0C4}" srcOrd="9" destOrd="0" presId="urn:microsoft.com/office/officeart/2005/8/layout/cycle8"/>
    <dgm:cxn modelId="{37251116-051C-4E48-916F-5D1F464694F9}" type="presParOf" srcId="{88F62CCA-B799-4885-A018-A9D2C8287A52}" destId="{F157B670-2913-40D3-8299-F49CD2384697}" srcOrd="10" destOrd="0" presId="urn:microsoft.com/office/officeart/2005/8/layout/cycle8"/>
    <dgm:cxn modelId="{9F9A4CCE-9EF9-4438-B9EC-07B274FA2529}" type="presParOf" srcId="{88F62CCA-B799-4885-A018-A9D2C8287A52}" destId="{41682EB1-02A1-435A-A14C-E7E721F4162C}" srcOrd="11" destOrd="0" presId="urn:microsoft.com/office/officeart/2005/8/layout/cycle8"/>
    <dgm:cxn modelId="{18C2E14B-22FF-4457-88E8-7F02227642A3}" type="presParOf" srcId="{88F62CCA-B799-4885-A018-A9D2C8287A52}" destId="{E66309C3-E5D9-4402-B511-35C880C50BB7}" srcOrd="12" destOrd="0" presId="urn:microsoft.com/office/officeart/2005/8/layout/cycle8"/>
    <dgm:cxn modelId="{6D2E3563-0726-4B9F-8FA5-60E0C7BB5B7F}" type="presParOf" srcId="{88F62CCA-B799-4885-A018-A9D2C8287A52}" destId="{BF3F24D8-FD72-4A33-A91C-EC669346246A}" srcOrd="13" destOrd="0" presId="urn:microsoft.com/office/officeart/2005/8/layout/cycle8"/>
    <dgm:cxn modelId="{4C561095-ADA2-4FE2-B258-A4F8A683E2CE}" type="presParOf" srcId="{88F62CCA-B799-4885-A018-A9D2C8287A52}" destId="{27E00DDB-43B4-4222-9450-44B5C24BE94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8620AB-EF08-427E-B5E0-A85528ADDCEF}">
      <dsp:nvSpPr>
        <dsp:cNvPr id="0" name=""/>
        <dsp:cNvSpPr/>
      </dsp:nvSpPr>
      <dsp:spPr>
        <a:xfrm>
          <a:off x="608632" y="0"/>
          <a:ext cx="7279680" cy="2911872"/>
        </a:xfrm>
        <a:prstGeom prst="leftRightRibbon">
          <a:avLst/>
        </a:prstGeom>
        <a:solidFill>
          <a:srgbClr val="50928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5F167-CF80-40E3-9992-A888360DD92D}">
      <dsp:nvSpPr>
        <dsp:cNvPr id="0" name=""/>
        <dsp:cNvSpPr/>
      </dsp:nvSpPr>
      <dsp:spPr>
        <a:xfrm>
          <a:off x="1482193" y="509577"/>
          <a:ext cx="2402294" cy="142681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Німеччина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Італія</a:t>
          </a:r>
          <a:r>
            <a:rPr lang="uk-UA" sz="2400" kern="1200" baseline="0" dirty="0" smtClean="0"/>
            <a:t>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baseline="0" dirty="0" smtClean="0"/>
            <a:t>Японія</a:t>
          </a:r>
          <a:endParaRPr lang="uk-UA" sz="2400" kern="1200" dirty="0"/>
        </a:p>
      </dsp:txBody>
      <dsp:txXfrm>
        <a:off x="1482193" y="509577"/>
        <a:ext cx="2402294" cy="1426817"/>
      </dsp:txXfrm>
    </dsp:sp>
    <dsp:sp modelId="{3493F2DC-281A-4C50-B76F-599EDFAEE891}">
      <dsp:nvSpPr>
        <dsp:cNvPr id="0" name=""/>
        <dsp:cNvSpPr/>
      </dsp:nvSpPr>
      <dsp:spPr>
        <a:xfrm>
          <a:off x="4248472" y="975477"/>
          <a:ext cx="2839075" cy="142681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СРСР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Англія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Франція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США</a:t>
          </a:r>
        </a:p>
      </dsp:txBody>
      <dsp:txXfrm>
        <a:off x="4248472" y="975477"/>
        <a:ext cx="2839075" cy="14268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33783E-9725-4765-9B68-16DC0362FEE9}">
      <dsp:nvSpPr>
        <dsp:cNvPr id="0" name=""/>
        <dsp:cNvSpPr/>
      </dsp:nvSpPr>
      <dsp:spPr>
        <a:xfrm>
          <a:off x="1525645" y="75534"/>
          <a:ext cx="5705995" cy="528741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III. 9 </a:t>
          </a:r>
          <a:r>
            <a:rPr lang="uk-UA" sz="1600" kern="1200" dirty="0" smtClean="0"/>
            <a:t>травня 1945 р. - 2 вересня 1945 р. Завершення.</a:t>
          </a:r>
          <a:endParaRPr lang="uk-UA" sz="1600" kern="1200" dirty="0"/>
        </a:p>
      </dsp:txBody>
      <dsp:txXfrm>
        <a:off x="4532841" y="1195962"/>
        <a:ext cx="2037855" cy="1573634"/>
      </dsp:txXfrm>
    </dsp:sp>
    <dsp:sp modelId="{1B2C8B22-07C4-42C5-8F8C-2F42E0C8933A}">
      <dsp:nvSpPr>
        <dsp:cNvPr id="0" name=""/>
        <dsp:cNvSpPr/>
      </dsp:nvSpPr>
      <dsp:spPr>
        <a:xfrm>
          <a:off x="1152131" y="243407"/>
          <a:ext cx="6332143" cy="489925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tint val="73000"/>
                <a:satMod val="150000"/>
              </a:schemeClr>
            </a:gs>
            <a:gs pos="25000">
              <a:schemeClr val="accent4">
                <a:hueOff val="5206174"/>
                <a:satOff val="-29601"/>
                <a:lumOff val="951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5206174"/>
                <a:satOff val="-29601"/>
                <a:lumOff val="951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5206174"/>
                <a:satOff val="-29601"/>
                <a:lumOff val="9510"/>
                <a:alphaOff val="0"/>
                <a:shade val="57000"/>
                <a:satMod val="120000"/>
              </a:schemeClr>
            </a:gs>
            <a:gs pos="80000">
              <a:schemeClr val="accent4">
                <a:hueOff val="5206174"/>
                <a:satOff val="-29601"/>
                <a:lumOff val="9510"/>
                <a:alphaOff val="0"/>
                <a:shade val="56000"/>
                <a:satMod val="145000"/>
              </a:schemeClr>
            </a:gs>
            <a:gs pos="88000">
              <a:schemeClr val="accent4">
                <a:hueOff val="5206174"/>
                <a:satOff val="-29601"/>
                <a:lumOff val="9510"/>
                <a:alphaOff val="0"/>
                <a:shade val="63000"/>
                <a:satMod val="160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5206174"/>
              <a:satOff val="-29601"/>
              <a:lumOff val="951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II. 19 </a:t>
          </a:r>
          <a:r>
            <a:rPr lang="uk-UA" sz="1400" kern="1200" dirty="0" smtClean="0"/>
            <a:t>листопада 1942 р. - 9 травня 1945 р. Стратегічна ініціатива повністю переходить до країн антигітлерівської коаліції,війська яких розгромили війська Німеччини і її союзників у Європі і змусили їх капітулювати.</a:t>
          </a:r>
        </a:p>
      </dsp:txBody>
      <dsp:txXfrm>
        <a:off x="2659784" y="3422089"/>
        <a:ext cx="3392219" cy="1283137"/>
      </dsp:txXfrm>
    </dsp:sp>
    <dsp:sp modelId="{C6CDB78A-7750-47ED-9952-48057915D6FD}">
      <dsp:nvSpPr>
        <dsp:cNvPr id="0" name=""/>
        <dsp:cNvSpPr/>
      </dsp:nvSpPr>
      <dsp:spPr>
        <a:xfrm>
          <a:off x="1367793" y="151078"/>
          <a:ext cx="5865925" cy="500375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tint val="73000"/>
                <a:satMod val="150000"/>
              </a:schemeClr>
            </a:gs>
            <a:gs pos="25000">
              <a:schemeClr val="accent4">
                <a:hueOff val="10412348"/>
                <a:satOff val="-59202"/>
                <a:lumOff val="1902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10412348"/>
                <a:satOff val="-59202"/>
                <a:lumOff val="1902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10412348"/>
                <a:satOff val="-59202"/>
                <a:lumOff val="19020"/>
                <a:alphaOff val="0"/>
                <a:shade val="57000"/>
                <a:satMod val="120000"/>
              </a:schemeClr>
            </a:gs>
            <a:gs pos="80000">
              <a:schemeClr val="accent4">
                <a:hueOff val="10412348"/>
                <a:satOff val="-59202"/>
                <a:lumOff val="19020"/>
                <a:alphaOff val="0"/>
                <a:shade val="56000"/>
                <a:satMod val="145000"/>
              </a:schemeClr>
            </a:gs>
            <a:gs pos="8800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0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10412348"/>
              <a:satOff val="-59202"/>
              <a:lumOff val="1902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</a:t>
          </a:r>
          <a:r>
            <a:rPr lang="en-GB" sz="1400" kern="1200" dirty="0" smtClean="0"/>
            <a:t>. 1 </a:t>
          </a:r>
          <a:r>
            <a:rPr lang="uk-UA" sz="1400" kern="1200" dirty="0" smtClean="0"/>
            <a:t>вересня 1939 р.- 19 листопада 1942 р. Стратегічна ініціатива належить агресивним державам. Німеччина, Італія, Японія та їх союзники зуміли оволодіти значними територіями в Європі, Африці, Азії, Океанії.</a:t>
          </a:r>
          <a:endParaRPr lang="uk-UA" sz="1000" kern="1200" dirty="0"/>
        </a:p>
      </dsp:txBody>
      <dsp:txXfrm>
        <a:off x="2047262" y="1211397"/>
        <a:ext cx="2094973" cy="1489213"/>
      </dsp:txXfrm>
    </dsp:sp>
    <dsp:sp modelId="{E66309C3-E5D9-4402-B511-35C880C50BB7}">
      <dsp:nvSpPr>
        <dsp:cNvPr id="0" name=""/>
        <dsp:cNvSpPr/>
      </dsp:nvSpPr>
      <dsp:spPr>
        <a:xfrm>
          <a:off x="1368149" y="73841"/>
          <a:ext cx="6107357" cy="5138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F24D8-FD72-4A33-A91C-EC669346246A}">
      <dsp:nvSpPr>
        <dsp:cNvPr id="0" name=""/>
        <dsp:cNvSpPr/>
      </dsp:nvSpPr>
      <dsp:spPr>
        <a:xfrm>
          <a:off x="1296152" y="414817"/>
          <a:ext cx="5943321" cy="504319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tint val="73000"/>
                <a:satMod val="150000"/>
              </a:schemeClr>
            </a:gs>
            <a:gs pos="25000">
              <a:schemeClr val="accent4">
                <a:hueOff val="5206174"/>
                <a:satOff val="-29601"/>
                <a:lumOff val="951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5206174"/>
                <a:satOff val="-29601"/>
                <a:lumOff val="951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5206174"/>
                <a:satOff val="-29601"/>
                <a:lumOff val="9510"/>
                <a:alphaOff val="0"/>
                <a:shade val="57000"/>
                <a:satMod val="120000"/>
              </a:schemeClr>
            </a:gs>
            <a:gs pos="80000">
              <a:schemeClr val="accent4">
                <a:hueOff val="5206174"/>
                <a:satOff val="-29601"/>
                <a:lumOff val="9510"/>
                <a:alphaOff val="0"/>
                <a:shade val="56000"/>
                <a:satMod val="145000"/>
              </a:schemeClr>
            </a:gs>
            <a:gs pos="88000">
              <a:schemeClr val="accent4">
                <a:hueOff val="5206174"/>
                <a:satOff val="-29601"/>
                <a:lumOff val="9510"/>
                <a:alphaOff val="0"/>
                <a:shade val="63000"/>
                <a:satMod val="160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5206174"/>
              <a:satOff val="-29601"/>
              <a:lumOff val="951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E00DDB-43B4-4222-9450-44B5C24BE945}">
      <dsp:nvSpPr>
        <dsp:cNvPr id="0" name=""/>
        <dsp:cNvSpPr/>
      </dsp:nvSpPr>
      <dsp:spPr>
        <a:xfrm>
          <a:off x="936106" y="-20559"/>
          <a:ext cx="6568123" cy="52325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tint val="73000"/>
                <a:satMod val="150000"/>
              </a:schemeClr>
            </a:gs>
            <a:gs pos="25000">
              <a:schemeClr val="accent4">
                <a:hueOff val="10412348"/>
                <a:satOff val="-59202"/>
                <a:lumOff val="1902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10412348"/>
                <a:satOff val="-59202"/>
                <a:lumOff val="1902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10412348"/>
                <a:satOff val="-59202"/>
                <a:lumOff val="19020"/>
                <a:alphaOff val="0"/>
                <a:shade val="57000"/>
                <a:satMod val="120000"/>
              </a:schemeClr>
            </a:gs>
            <a:gs pos="80000">
              <a:schemeClr val="accent4">
                <a:hueOff val="10412348"/>
                <a:satOff val="-59202"/>
                <a:lumOff val="19020"/>
                <a:alphaOff val="0"/>
                <a:shade val="56000"/>
                <a:satMod val="145000"/>
              </a:schemeClr>
            </a:gs>
            <a:gs pos="8800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0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10412348"/>
              <a:satOff val="-59202"/>
              <a:lumOff val="1902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CCAB3-EF5A-43B4-B908-526657C93B50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3236-9272-48A1-9DBA-88A169FBD96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1B23D2-1C41-4198-BB26-65EB817E7EF1}" type="datetimeFigureOut">
              <a:rPr lang="uk-UA" smtClean="0"/>
              <a:pPr/>
              <a:t>17.10.2013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5%D0%BB%D0%B8%D0%BA%D0%B0_%D0%91%D1%80%D0%B8%D1%82%D0%B0%D0%BD%D1%96%D1%8F" TargetMode="External"/><Relationship Id="rId2" Type="http://schemas.openxmlformats.org/officeDocument/2006/relationships/hyperlink" Target="http://uk.wikipedia.org/wiki/%D0%A4%D1%80%D0%B0%D0%BD%D1%86%D1%96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D%D0%90%D0%A2%D0%9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stpravda.com.ua/videos/2010/10/18/590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68760"/>
            <a:ext cx="8497717" cy="156966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Друга  Світова  війна1939-1945 </a:t>
            </a:r>
            <a:r>
              <a:rPr lang="uk-U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р.р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473005"/>
            <a:ext cx="45801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Підготувала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Учениця 11 класу</a:t>
            </a:r>
          </a:p>
          <a:p>
            <a:pPr algn="ctr"/>
            <a:r>
              <a:rPr lang="uk-UA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Дорощук</a:t>
            </a:r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Соломія.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368077525_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4211960" cy="29746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820472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62988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Розгром Франції. План “ Морський  </a:t>
            </a:r>
            <a:r>
              <a:rPr lang="uk-UA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лев”</a:t>
            </a:r>
            <a:endParaRPr lang="uk-UA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OperationSeal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583264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7016" y="4549676"/>
            <a:ext cx="885698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Згідно з ним, німецькі війська повинні були форсувати Ла-Манш, висадитися між </a:t>
            </a:r>
            <a:r>
              <a:rPr lang="uk-UA" sz="1600" dirty="0" err="1" smtClean="0"/>
              <a:t>Дувром</a:t>
            </a:r>
            <a:r>
              <a:rPr lang="uk-UA" sz="1600" dirty="0" smtClean="0"/>
              <a:t> і Портсмутом в складі близько 25 дивізій, а потім наступати з метою відрізати Лондон. Фронт передбачалося розтягнути від </a:t>
            </a:r>
            <a:r>
              <a:rPr lang="uk-UA" sz="1600" dirty="0" err="1" smtClean="0"/>
              <a:t>Фолкстона</a:t>
            </a:r>
            <a:r>
              <a:rPr lang="uk-UA" sz="1600" dirty="0" smtClean="0"/>
              <a:t> до </a:t>
            </a:r>
            <a:r>
              <a:rPr lang="uk-UA" sz="1600" dirty="0" err="1" smtClean="0"/>
              <a:t>Богнор</a:t>
            </a:r>
            <a:r>
              <a:rPr lang="uk-UA" sz="1600" dirty="0" smtClean="0"/>
              <a:t>. Військове командування було доручено фельдмаршалу </a:t>
            </a:r>
            <a:r>
              <a:rPr lang="uk-UA" sz="1600" dirty="0" err="1" smtClean="0"/>
              <a:t>Рундштедту</a:t>
            </a:r>
            <a:r>
              <a:rPr lang="uk-UA" sz="1600" dirty="0" smtClean="0"/>
              <a:t>. </a:t>
            </a:r>
          </a:p>
          <a:p>
            <a:pPr algn="ctr"/>
            <a:r>
              <a:rPr lang="uk-UA" sz="1600" dirty="0" smtClean="0"/>
              <a:t>Дата початку операції постійно відкладалася. 9 січня 1941, після поразки в битві за Британію, Гітлер віддав наказ про скасування висадки на Британію. 13 лютого 1942 командувач </a:t>
            </a:r>
            <a:r>
              <a:rPr lang="uk-UA" sz="1600" dirty="0" err="1" smtClean="0"/>
              <a:t>кригсмарине</a:t>
            </a:r>
            <a:r>
              <a:rPr lang="uk-UA" sz="1600" dirty="0" smtClean="0"/>
              <a:t> адмірал </a:t>
            </a:r>
            <a:r>
              <a:rPr lang="uk-UA" sz="1600" dirty="0" err="1" smtClean="0"/>
              <a:t>Редер</a:t>
            </a:r>
            <a:r>
              <a:rPr lang="uk-UA" sz="1600" dirty="0" smtClean="0"/>
              <a:t> в останній раз розмовляв з Гітлером про операції "Морський лев" і переконав його дати згоду на припинення будь-якої підготовки в цьому напрямку.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052736"/>
            <a:ext cx="259228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Операція "Морський лев"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- </a:t>
            </a:r>
            <a:r>
              <a:rPr lang="uk-UA" b="1" dirty="0" smtClean="0">
                <a:solidFill>
                  <a:srgbClr val="FF0000"/>
                </a:solidFill>
              </a:rPr>
              <a:t>Кодова назва планувалася Гітлером десантної операції по висадці на Британські острови. План заснований 16 липня 1940. 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2536" y="116632"/>
            <a:ext cx="101879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Знищення Польщі. 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План “ </a:t>
            </a:r>
            <a:r>
              <a:rPr lang="uk-UA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Вайс”</a:t>
            </a:r>
            <a:endParaRPr lang="uk-U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 descr="128008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764704"/>
            <a:ext cx="3240360" cy="3270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ukbase_1_425651531_19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25400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2930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План “ </a:t>
            </a:r>
            <a:r>
              <a:rPr lang="uk-UA" b="1" dirty="0" err="1" smtClean="0">
                <a:solidFill>
                  <a:srgbClr val="FF0000"/>
                </a:solidFill>
              </a:rPr>
              <a:t>Вайс”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94446">
            <a:off x="4022460" y="405373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Карта  захоплення  Польщі  Німеччиною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95897"/>
            <a:ext cx="9036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План «</a:t>
            </a:r>
            <a:r>
              <a:rPr lang="uk-UA" sz="1600" dirty="0" err="1" smtClean="0">
                <a:solidFill>
                  <a:schemeClr val="bg1"/>
                </a:solidFill>
              </a:rPr>
              <a:t>Вайс</a:t>
            </a:r>
            <a:r>
              <a:rPr lang="uk-UA" sz="1600" dirty="0" smtClean="0">
                <a:solidFill>
                  <a:schemeClr val="bg1"/>
                </a:solidFill>
              </a:rPr>
              <a:t>» - німецький стратегічний план військових дій проти Польщі. План розроблявся в квітні - червні 1939 року, реалізований з початком вторгнення в Польщу 1 вересня 1939 року.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Німецькі війська повинні були вторгнутися до Польщі в трьох напрямках:</a:t>
            </a:r>
          </a:p>
          <a:p>
            <a:endParaRPr lang="uk-UA" sz="1600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1. головна атака з території Німеччини через західний кордон Польщі.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2. атака з півночі зі Східної Пруссії.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 3. атака німецьких і союзних словацьких військ з території Словаччини.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08104" y="2492896"/>
            <a:ext cx="377991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Військові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дії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Німеччини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1939 – </a:t>
            </a:r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червні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1941рр.</a:t>
            </a:r>
            <a:endParaRPr lang="uk-UA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479529" cy="671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3512"/>
            <a:ext cx="4975225" cy="669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4048" y="2780928"/>
            <a:ext cx="3816424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err="1" smtClean="0">
                <a:solidFill>
                  <a:srgbClr val="00B0F0"/>
                </a:solidFill>
              </a:rPr>
              <a:t>Військові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дії</a:t>
            </a:r>
            <a:r>
              <a:rPr lang="ru-RU" sz="4000" dirty="0" smtClean="0">
                <a:solidFill>
                  <a:srgbClr val="00B0F0"/>
                </a:solidFill>
              </a:rPr>
              <a:t> СРСР в  1939–червні1941рр.</a:t>
            </a:r>
            <a:endParaRPr lang="uk-UA" sz="4000" dirty="0" smtClean="0">
              <a:solidFill>
                <a:srgbClr val="00B0F0"/>
              </a:solidFill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 антигітлерівської коаліції 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05451" cy="5290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-99392"/>
            <a:ext cx="4470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наслідки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війни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9036496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Війна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завдала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народам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світу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непоправних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людських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матеріальних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втрат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жертв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точно не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встановлена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За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приблизними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підрахунками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війні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загинуло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понад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60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людей, 90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стали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інвалідами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Найбільших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людських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жертв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зазнали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СРСР - до 27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серед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них 80% -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українці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Китай,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Польща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24944"/>
            <a:ext cx="8964488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Незважаючи на поразку країн Осі, які були оплотом фашизму у світі, посилювалися розбіжності між союзниками </a:t>
            </a:r>
            <a:r>
              <a:rPr lang="uk-UA" sz="1600" dirty="0" err="1" smtClean="0">
                <a:solidFill>
                  <a:schemeClr val="bg1"/>
                </a:solidFill>
              </a:rPr>
              <a:t>.Почалася</a:t>
            </a:r>
            <a:r>
              <a:rPr lang="uk-UA" sz="1600" dirty="0" smtClean="0">
                <a:solidFill>
                  <a:schemeClr val="bg1"/>
                </a:solidFill>
              </a:rPr>
              <a:t> Холодна війна — один з наслідків Другої світової війни, в якій соціалістичний табір зазнав поразки. На територіях, звільнених від фашистського панування за допомогою Червоної Армії, був створений пояс країн-сателітів СРСР, таких як Польща, НДР, Чехословаччина, Угорщина, Болгарія.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У свою чергу, </a:t>
            </a:r>
            <a:r>
              <a:rPr lang="uk-UA" sz="1600" dirty="0" smtClean="0">
                <a:solidFill>
                  <a:schemeClr val="bg1"/>
                </a:solidFill>
                <a:hlinkClick r:id="rId2" tooltip="Франція"/>
              </a:rPr>
              <a:t>Франція</a:t>
            </a:r>
            <a:r>
              <a:rPr lang="uk-UA" sz="1600" dirty="0" smtClean="0">
                <a:solidFill>
                  <a:schemeClr val="bg1"/>
                </a:solidFill>
              </a:rPr>
              <a:t>, </a:t>
            </a:r>
            <a:r>
              <a:rPr lang="uk-UA" sz="1600" dirty="0" smtClean="0">
                <a:solidFill>
                  <a:schemeClr val="bg1"/>
                </a:solidFill>
                <a:hlinkClick r:id="rId3" tooltip="Велика Британія"/>
              </a:rPr>
              <a:t>Велика Британія</a:t>
            </a:r>
            <a:r>
              <a:rPr lang="uk-UA" sz="1600" dirty="0" smtClean="0">
                <a:solidFill>
                  <a:schemeClr val="bg1"/>
                </a:solidFill>
              </a:rPr>
              <a:t> а також США сформували військовий блок </a:t>
            </a:r>
            <a:r>
              <a:rPr lang="uk-UA" sz="1600" dirty="0" smtClean="0">
                <a:solidFill>
                  <a:schemeClr val="bg1"/>
                </a:solidFill>
                <a:hlinkClick r:id="rId4" tooltip="НАТО"/>
              </a:rPr>
              <a:t>НАТО</a:t>
            </a:r>
            <a:r>
              <a:rPr lang="uk-UA" sz="1600" dirty="0" smtClean="0">
                <a:solidFill>
                  <a:schemeClr val="bg1"/>
                </a:solidFill>
              </a:rPr>
              <a:t>, до якого пізніше приєднався ряд інших держав. 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157192"/>
            <a:ext cx="9036496" cy="1569660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Військові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витрати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військові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збитки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склали</a:t>
            </a:r>
            <a:r>
              <a:rPr lang="ru-RU" sz="1600" dirty="0" smtClean="0">
                <a:solidFill>
                  <a:schemeClr val="bg1"/>
                </a:solidFill>
              </a:rPr>
              <a:t> 4 </a:t>
            </a:r>
            <a:r>
              <a:rPr lang="ru-RU" sz="1600" dirty="0" err="1" smtClean="0">
                <a:solidFill>
                  <a:schemeClr val="bg1"/>
                </a:solidFill>
              </a:rPr>
              <a:t>трильйони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доларів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Матеріальні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витрати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досягли</a:t>
            </a:r>
            <a:r>
              <a:rPr lang="ru-RU" sz="1600" dirty="0" smtClean="0">
                <a:solidFill>
                  <a:schemeClr val="bg1"/>
                </a:solidFill>
              </a:rPr>
              <a:t> 60-70 % </a:t>
            </a:r>
            <a:r>
              <a:rPr lang="ru-RU" sz="1600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sz="1600" dirty="0" smtClean="0">
                <a:solidFill>
                  <a:schemeClr val="bg1"/>
                </a:solidFill>
              </a:rPr>
              <a:t> доходу </a:t>
            </a:r>
            <a:r>
              <a:rPr lang="ru-RU" sz="1600" dirty="0" err="1" smtClean="0">
                <a:solidFill>
                  <a:schemeClr val="bg1"/>
                </a:solidFill>
              </a:rPr>
              <a:t>воюючих</a:t>
            </a:r>
            <a:r>
              <a:rPr lang="ru-RU" sz="1600" dirty="0" smtClean="0">
                <a:solidFill>
                  <a:schemeClr val="bg1"/>
                </a:solidFill>
              </a:rPr>
              <a:t> держав. </a:t>
            </a:r>
            <a:r>
              <a:rPr lang="ru-RU" sz="1600" dirty="0" err="1" smtClean="0">
                <a:solidFill>
                  <a:schemeClr val="bg1"/>
                </a:solidFill>
              </a:rPr>
              <a:t>Лише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Великобританії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виготовила</a:t>
            </a:r>
            <a:r>
              <a:rPr lang="ru-RU" sz="1600" dirty="0" smtClean="0">
                <a:solidFill>
                  <a:schemeClr val="bg1"/>
                </a:solidFill>
              </a:rPr>
              <a:t> 652,7 тис. </a:t>
            </a:r>
            <a:r>
              <a:rPr lang="ru-RU" sz="1600" dirty="0" err="1" smtClean="0">
                <a:solidFill>
                  <a:schemeClr val="bg1"/>
                </a:solidFill>
              </a:rPr>
              <a:t>літаків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</a:rPr>
              <a:t>бойових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транспортних</a:t>
            </a:r>
            <a:r>
              <a:rPr lang="ru-RU" sz="1600" dirty="0" smtClean="0">
                <a:solidFill>
                  <a:schemeClr val="bg1"/>
                </a:solidFill>
              </a:rPr>
              <a:t>), 286,7 тис. </a:t>
            </a:r>
            <a:r>
              <a:rPr lang="ru-RU" sz="1600" dirty="0" err="1" smtClean="0">
                <a:solidFill>
                  <a:schemeClr val="bg1"/>
                </a:solidFill>
              </a:rPr>
              <a:t>танків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самохідних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знарядь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бронемашин, </a:t>
            </a:r>
            <a:r>
              <a:rPr lang="ru-RU" sz="1600" dirty="0" err="1" smtClean="0">
                <a:solidFill>
                  <a:schemeClr val="bg1"/>
                </a:solidFill>
              </a:rPr>
              <a:t>понад</a:t>
            </a:r>
            <a:r>
              <a:rPr lang="ru-RU" sz="1600" dirty="0" smtClean="0">
                <a:solidFill>
                  <a:schemeClr val="bg1"/>
                </a:solidFill>
              </a:rPr>
              <a:t> 1 млн. </a:t>
            </a:r>
            <a:r>
              <a:rPr lang="ru-RU" sz="1600" dirty="0" err="1" smtClean="0">
                <a:solidFill>
                  <a:schemeClr val="bg1"/>
                </a:solidFill>
              </a:rPr>
              <a:t>артилерійських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знарядь.Війна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супроводилася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колосальними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руйнуваннями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знищенням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десятків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тисяч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міст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сіл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незліченними</a:t>
            </a:r>
            <a:r>
              <a:rPr lang="ru-RU" sz="1600" dirty="0" smtClean="0">
                <a:solidFill>
                  <a:schemeClr val="bg1"/>
                </a:solidFill>
              </a:rPr>
              <a:t> лихами </a:t>
            </a:r>
            <a:r>
              <a:rPr lang="ru-RU" sz="1600" dirty="0" err="1" smtClean="0">
                <a:solidFill>
                  <a:schemeClr val="bg1"/>
                </a:solidFill>
              </a:rPr>
              <a:t>десятків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мільйонів</a:t>
            </a:r>
            <a:r>
              <a:rPr lang="ru-RU" sz="1600" dirty="0" smtClean="0">
                <a:solidFill>
                  <a:schemeClr val="bg1"/>
                </a:solidFill>
              </a:rPr>
              <a:t> людей.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04664"/>
            <a:ext cx="3640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Демографічні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2348880"/>
            <a:ext cx="2683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Політичні</a:t>
            </a:r>
            <a:endParaRPr lang="uk-U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581128"/>
            <a:ext cx="32496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атеріальні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980728"/>
          <a:ext cx="3672408" cy="5472612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</a:tblGrid>
              <a:tr h="1116859">
                <a:tc>
                  <a:txBody>
                    <a:bodyPr/>
                    <a:lstStyle/>
                    <a:p>
                      <a:r>
                        <a:rPr lang="uk-UA" dirty="0"/>
                        <a:t>Країна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Фінансові втрати ($ млрд.)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 dirty="0"/>
                        <a:t>СССР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 dirty="0"/>
                        <a:t>США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350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l"/>
                      <a:r>
                        <a:rPr lang="uk-UA" dirty="0"/>
                        <a:t>Велика Британія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 dirty="0"/>
                        <a:t>Франція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 dirty="0"/>
                        <a:t>Німеччина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300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Італія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 dirty="0"/>
                        <a:t>Японія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/>
                        <a:t>Інші країни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350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6744">
                <a:tc>
                  <a:txBody>
                    <a:bodyPr/>
                    <a:lstStyle/>
                    <a:p>
                      <a:pPr algn="l"/>
                      <a:r>
                        <a:rPr lang="uk-UA"/>
                        <a:t>Всього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5616" y="0"/>
            <a:ext cx="7204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Втрати в Другій  Світовій  війні</a:t>
            </a:r>
            <a:endParaRPr lang="uk-UA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1052736"/>
            <a:ext cx="4572000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Якщо підсумувати загальні військові втрати держав, з якими воював СРСР, то виходить, що в ході бойових дій вони втратили 8 млн. 649 тис. 500 чоловік (з них: Німеччина – 6 млн. 923 тис. 700 чіл.; Угорщина – 863 тис. 700 чоловік; Румунія – 680 тис. 800 чоловік; Італія – 93 тис. 900 чоловік).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Військові ж втрати тільки однієї України становлять майже половину військових втрат всіх західних держав гітлерівського альянсу разом узятих. І це ще далеко не остаточні дані. Над їхнім уточненням ще довго прийдеться працювати вченим, слідопитам, військкоматам, всім тим, кому дорога пам'ять про кожну людину, який від нас забрала війна.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Культура в роки війни</a:t>
            </a:r>
            <a:endParaRPr lang="uk-UA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48680"/>
            <a:ext cx="87129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Друга світова війна була серйозним екзаменом для української культури. Ніколи до того перед наукою, освітою, літературою, мистецтвом, культосвітніми закладами, пресою, радіо не стояли такі складні й відповідальні завдання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060848"/>
            <a:ext cx="90730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З початком війни відбулось об'єднання кількох інститутів Академії наук України, які були евакуйовані на Схід.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2924944"/>
            <a:ext cx="89644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роки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ЗО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вузів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в </a:t>
            </a:r>
            <a:r>
              <a:rPr lang="ru-RU" dirty="0" err="1" smtClean="0"/>
              <a:t>евакуації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645024"/>
            <a:ext cx="878497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Важливу роль у мобілізації народу на боротьбу з фашистськими загарбниками відігравали засоби масової інформації, що вже наприкінці 1941 р. були евакуйовані у східні райони Росії. Українські видавництва об'єдналися в одне — Українське державне видавництво, яке працювало спочатку в Саратові, а пізніше в Москві.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5589240"/>
            <a:ext cx="87129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Десятки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</a:t>
            </a:r>
            <a:r>
              <a:rPr lang="ru-RU" dirty="0" err="1" smtClean="0"/>
              <a:t>колективів</a:t>
            </a:r>
            <a:r>
              <a:rPr lang="ru-RU" dirty="0" smtClean="0"/>
              <a:t>, </a:t>
            </a:r>
            <a:r>
              <a:rPr lang="ru-RU" dirty="0" err="1" smtClean="0"/>
              <a:t>ансамблів</a:t>
            </a:r>
            <a:r>
              <a:rPr lang="ru-RU" dirty="0" smtClean="0"/>
              <a:t>, </a:t>
            </a:r>
            <a:r>
              <a:rPr lang="ru-RU" dirty="0" err="1" smtClean="0"/>
              <a:t>артистичних</a:t>
            </a:r>
            <a:r>
              <a:rPr lang="ru-RU" dirty="0" smtClean="0"/>
              <a:t> бригад несли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фронтовикам, </a:t>
            </a:r>
            <a:r>
              <a:rPr lang="ru-RU" dirty="0" err="1" smtClean="0"/>
              <a:t>надихаючи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боротьбу</a:t>
            </a:r>
            <a:r>
              <a:rPr lang="ru-RU" dirty="0" smtClean="0"/>
              <a:t> за свободу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989" y="0"/>
            <a:ext cx="5681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Воєнна  поразка  Німеччини</a:t>
            </a:r>
            <a:endParaRPr lang="uk-UA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548680"/>
            <a:ext cx="4572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sz="1600" dirty="0" smtClean="0"/>
              <a:t>8 травня 1945 р. в передмісті Берліна </a:t>
            </a:r>
            <a:r>
              <a:rPr lang="uk-UA" sz="1600" dirty="0" err="1" smtClean="0"/>
              <a:t>Карлехорсті</a:t>
            </a:r>
            <a:r>
              <a:rPr lang="uk-UA" sz="1600" dirty="0" smtClean="0"/>
              <a:t> пе­ред представниками СРСР, США, Англії і Франції на чо­лі з маршалом Г. К. Жуковим був підписаний остаточний акт про безумовну капітуляцію Німеччини.</a:t>
            </a:r>
            <a:endParaRPr lang="uk-UA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692696"/>
            <a:ext cx="36004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 smtClean="0"/>
              <a:t>Від імені німецького верховного командування «Акт про воєнну ка­пітуляцію» підписали Кейтель, </a:t>
            </a:r>
            <a:r>
              <a:rPr lang="uk-UA" sz="1600" dirty="0" err="1" smtClean="0"/>
              <a:t>Фрідебург</a:t>
            </a:r>
            <a:r>
              <a:rPr lang="uk-UA" sz="1600" dirty="0" smtClean="0"/>
              <a:t> та </a:t>
            </a:r>
            <a:r>
              <a:rPr lang="uk-UA" sz="1600" dirty="0" err="1" smtClean="0"/>
              <a:t>Штумпф</a:t>
            </a:r>
            <a:r>
              <a:rPr lang="uk-UA" sz="1600" dirty="0" smtClean="0"/>
              <a:t>. О 23.01 за центральноєвропейським часом замовкли гармати. </a:t>
            </a:r>
            <a:r>
              <a:rPr lang="uk-UA" sz="2000" b="1" dirty="0" smtClean="0">
                <a:solidFill>
                  <a:srgbClr val="FF0000"/>
                </a:solidFill>
              </a:rPr>
              <a:t>Війна завершилася цілковитою капітуляцією Німеччини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19" name="Рисунок 18" descr="па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653136"/>
            <a:ext cx="2808312" cy="18688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3491880" y="648866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Встановлення прапору  Перемоги над Рейхстагом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Kapitulation-reim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3607216" cy="194421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211960" y="39330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Генерал-полковник Альфред Йодль </a:t>
            </a:r>
            <a:r>
              <a:rPr lang="ru-RU" sz="1600" dirty="0" err="1" smtClean="0">
                <a:solidFill>
                  <a:schemeClr val="bg1"/>
                </a:solidFill>
              </a:rPr>
              <a:t>підписує</a:t>
            </a:r>
            <a:r>
              <a:rPr lang="ru-RU" sz="1600" dirty="0" smtClean="0">
                <a:solidFill>
                  <a:schemeClr val="bg1"/>
                </a:solidFill>
              </a:rPr>
              <a:t> Акт про </a:t>
            </a:r>
            <a:r>
              <a:rPr lang="ru-RU" sz="1600" dirty="0" err="1" smtClean="0">
                <a:solidFill>
                  <a:schemeClr val="bg1"/>
                </a:solidFill>
              </a:rPr>
              <a:t>капітуляцію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Реймсі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933056"/>
            <a:ext cx="372616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Таким чином,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розгром</a:t>
            </a:r>
            <a:r>
              <a:rPr lang="ru-RU" dirty="0" smtClean="0"/>
              <a:t> </a:t>
            </a:r>
            <a:r>
              <a:rPr lang="ru-RU" dirty="0" err="1" smtClean="0"/>
              <a:t>союзними</a:t>
            </a:r>
            <a:r>
              <a:rPr lang="ru-RU" dirty="0" smtClean="0"/>
              <a:t> державами </a:t>
            </a:r>
            <a:r>
              <a:rPr lang="ru-RU" dirty="0" err="1" smtClean="0"/>
              <a:t>збройних</a:t>
            </a:r>
            <a:r>
              <a:rPr lang="ru-RU" dirty="0" smtClean="0"/>
              <a:t> сил держав </a:t>
            </a:r>
            <a:r>
              <a:rPr lang="ru-RU" dirty="0" err="1" smtClean="0"/>
              <a:t>фашистського</a:t>
            </a:r>
            <a:r>
              <a:rPr lang="ru-RU" dirty="0" smtClean="0"/>
              <a:t> блоку. У </a:t>
            </a:r>
            <a:r>
              <a:rPr lang="ru-RU" dirty="0" err="1" smtClean="0"/>
              <a:t>війні</a:t>
            </a:r>
            <a:r>
              <a:rPr lang="ru-RU" dirty="0" smtClean="0"/>
              <a:t> брали участь 61 держава </a:t>
            </a:r>
            <a:r>
              <a:rPr lang="ru-RU" dirty="0" err="1" smtClean="0"/>
              <a:t>і</a:t>
            </a:r>
            <a:r>
              <a:rPr lang="ru-RU" dirty="0" smtClean="0"/>
              <a:t> 80%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За роки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мобі­лізовано</a:t>
            </a:r>
            <a:r>
              <a:rPr lang="ru-RU" dirty="0" smtClean="0"/>
              <a:t> в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 млн. </a:t>
            </a:r>
            <a:r>
              <a:rPr lang="ru-RU" dirty="0" err="1" smtClean="0"/>
              <a:t>чоловік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7 липня 1945 </a:t>
            </a:r>
            <a:r>
              <a:rPr lang="en-GB" sz="1600" dirty="0" smtClean="0"/>
              <a:t>p. </a:t>
            </a:r>
            <a:r>
              <a:rPr lang="uk-UA" sz="1600" dirty="0" smtClean="0"/>
              <a:t>у передмісті Берліна - Потсдамі - розпочалася остання конференція в історії антигітлерівської коаліції. Її склад та позиції дещо відрізнялися від попередніх. Радянський Союз представляв Й.Сталін, Англію на початку конференції - У. </a:t>
            </a:r>
            <a:r>
              <a:rPr lang="uk-UA" sz="1600" dirty="0" err="1" smtClean="0"/>
              <a:t>Черчілль</a:t>
            </a:r>
            <a:r>
              <a:rPr lang="uk-UA" sz="1600" dirty="0" smtClean="0"/>
              <a:t>, згодом К.</a:t>
            </a:r>
            <a:r>
              <a:rPr lang="uk-UA" sz="1600" dirty="0" err="1" smtClean="0"/>
              <a:t>Еттлі</a:t>
            </a:r>
            <a:r>
              <a:rPr lang="uk-UA" sz="1600" dirty="0" smtClean="0"/>
              <a:t> (якій переміг на виборах у Великобританії), делегацію США </a:t>
            </a:r>
            <a:r>
              <a:rPr lang="uk-UA" sz="1600" dirty="0" err="1" smtClean="0"/>
              <a:t>очо-лював</a:t>
            </a:r>
            <a:r>
              <a:rPr lang="uk-UA" sz="1600" dirty="0" smtClean="0"/>
              <a:t> новий президент країни Г.Трумен (Т. Рузвельт помер 12 квітня 1945 </a:t>
            </a:r>
            <a:r>
              <a:rPr lang="en-GB" sz="1600" dirty="0" smtClean="0"/>
              <a:t>p.).</a:t>
            </a:r>
            <a:br>
              <a:rPr lang="en-GB" sz="1600" dirty="0" smtClean="0"/>
            </a:br>
            <a:r>
              <a:rPr lang="uk-UA" sz="1600" dirty="0" smtClean="0"/>
              <a:t>За підсумками конференції Німеччину було поділено на чотири зони окупації, кожна з яких відповідно контролювалася командуванням військ СРСР, США, Англії та Франції. Були зафіксовані нові німецькі кордони.</a:t>
            </a:r>
            <a:br>
              <a:rPr lang="uk-UA" sz="1600" dirty="0" smtClean="0"/>
            </a:br>
            <a:r>
              <a:rPr lang="uk-UA" sz="1600" dirty="0" smtClean="0"/>
              <a:t>СРСР підтвердив свій намір вступити у війну з Японією.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60648"/>
            <a:ext cx="6873998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Потсдамська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конференція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Potsdam_Conference_group_portrait,_July_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764704"/>
            <a:ext cx="5782697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980728"/>
            <a:ext cx="4392488" cy="56323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Друга світова війна - рубіжна й найжорстокіша подія в історії сучасного світу. В неї було втягнуто 67 держав, 80 % населення земної кулі і тривала довгих б років. </a:t>
            </a:r>
          </a:p>
          <a:p>
            <a:endParaRPr lang="uk-UA" dirty="0" smtClean="0"/>
          </a:p>
          <a:p>
            <a:r>
              <a:rPr lang="uk-UA" dirty="0" smtClean="0"/>
              <a:t>Вогняний смерч пронісся над величезними територіями Європи, Азії й Африки, охопив простори всіх океанів. У цій війні загинуло близько 60 </a:t>
            </a:r>
            <a:r>
              <a:rPr lang="uk-UA" dirty="0" err="1" smtClean="0"/>
              <a:t>млн</a:t>
            </a:r>
            <a:r>
              <a:rPr lang="uk-UA" dirty="0" smtClean="0"/>
              <a:t> осіб, не говорячи вже про поранених і тих, хто безвісти пропав. Лихо й страждання, які пережили люди, незмірні.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Уже більше ніж півстоліття відділяє нас із того часу, коли людство відсвяткувало велику перемогу над фашизмом і мілітаризмом. 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632"/>
            <a:ext cx="9289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Друга  Світова війна</a:t>
            </a:r>
            <a:endParaRPr lang="uk-UA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Axis_prisoners_of_war_are_herded_out_of_the_city_as_Allied_armies_enter_Tunis._-_NARA_-_195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764704"/>
            <a:ext cx="3456384" cy="223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149080"/>
            <a:ext cx="2210799" cy="155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153-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717032"/>
            <a:ext cx="2133015" cy="281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3008" y="6396335"/>
            <a:ext cx="2920992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Кінець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75856" y="457200"/>
          <a:ext cx="2376264" cy="6400800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Іде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друга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світова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війна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b="1" i="1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</a:b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Страждає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країна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в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руїнах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вона. </a:t>
                      </a:r>
                      <a:endParaRPr lang="ru-RU" b="1" i="1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</a:b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І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кулі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летять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</a:t>
                      </a:r>
                      <a:endParaRPr lang="ru-RU" b="1" i="1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</a:b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І гинуть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солдати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</a:t>
                      </a:r>
                      <a:endParaRPr lang="ru-RU" b="1" i="1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</a:b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А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сина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чекає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у дома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мати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b="1" i="1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</a:b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Промчались роки </a:t>
                      </a:r>
                      <a:endParaRPr lang="ru-RU" b="1" i="1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</a:br>
                      <a:r>
                        <a:rPr lang="ru-RU" b="1" i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Загоїлись</a:t>
                      </a:r>
                      <a:r>
                        <a:rPr lang="ru-RU" b="1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рани </a:t>
                      </a:r>
                      <a:endParaRPr lang="ru-RU" b="1" i="1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</a:b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Але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памятають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про все </a:t>
                      </a:r>
                      <a:r>
                        <a:rPr lang="ru-RU" b="1" i="1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ветерани</a:t>
                      </a:r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7671">
            <a:off x="337502" y="450964"/>
            <a:ext cx="270521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RIAN_archive_603595_Soldiers_of_the_Great_Patriotic_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3136">
            <a:off x="380896" y="2627001"/>
            <a:ext cx="2676054" cy="180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п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7908">
            <a:off x="370391" y="4778313"/>
            <a:ext cx="2693942" cy="175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п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692696"/>
            <a:ext cx="2824609" cy="1879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hoto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724128" y="3284984"/>
            <a:ext cx="331236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200864" cy="178595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533" y="0"/>
            <a:ext cx="56477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Початок </a:t>
            </a:r>
          </a:p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Другої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340768"/>
            <a:ext cx="51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1939: початок </a:t>
            </a:r>
            <a:r>
              <a:rPr lang="ru-RU" sz="2400" b="1" dirty="0" err="1" smtClean="0">
                <a:solidFill>
                  <a:schemeClr val="bg1"/>
                </a:solidFill>
              </a:rPr>
              <a:t>Другої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світової</a:t>
            </a:r>
            <a:r>
              <a:rPr lang="ru-RU" sz="2400" b="1" dirty="0" smtClean="0">
                <a:solidFill>
                  <a:schemeClr val="bg1"/>
                </a:solidFill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</a:rPr>
              <a:t>напад</a:t>
            </a:r>
            <a:r>
              <a:rPr lang="ru-RU" sz="2400" b="1" dirty="0" smtClean="0">
                <a:solidFill>
                  <a:schemeClr val="bg1"/>
                </a:solidFill>
              </a:rPr>
              <a:t> на Польщу.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149019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 вересня 1939 року війська Третього рейху разом із словацькими союзниками напали на Польщу.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3 вересня війну Німеччині оголосили Британія і Франція.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17 вересня в Польщу </a:t>
            </a:r>
            <a:r>
              <a:rPr lang="uk-UA" sz="2000" b="1" dirty="0" smtClean="0">
                <a:solidFill>
                  <a:schemeClr val="bg1"/>
                </a:solidFill>
                <a:hlinkClick r:id="rId2"/>
              </a:rPr>
              <a:t>вступили "війська Українського фронту"</a:t>
            </a:r>
            <a:r>
              <a:rPr lang="uk-UA" sz="2000" b="1" dirty="0" smtClean="0">
                <a:solidFill>
                  <a:schemeClr val="bg1"/>
                </a:solidFill>
              </a:rPr>
              <a:t> СРСР. 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В історії вересень 1939-го вважається початком Другої світової війни.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Soviet_invasion_on_Poland_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3096344" cy="382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5536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Радянська армія  на території Польщі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0"/>
            <a:ext cx="90364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Країни учасниці Другої Світової війни</a:t>
            </a: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uk-U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2204864"/>
          <a:ext cx="849694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696cb20-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157192"/>
            <a:ext cx="2448272" cy="159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24c7aad89aa9744e4f87cc741b9043c43b8c2e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692696"/>
            <a:ext cx="2460104" cy="184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304595332_eaaf9ac3-c38b-4205-a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5085184"/>
            <a:ext cx="2475756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347904871_0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5013176"/>
            <a:ext cx="2453328" cy="16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361884557_0_625e2_ef95d75d_x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620688"/>
            <a:ext cx="2156232" cy="165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Bm2gG3sMWw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620688"/>
            <a:ext cx="2651760" cy="199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35696" y="0"/>
            <a:ext cx="5963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Характер війни</a:t>
            </a:r>
            <a:endParaRPr lang="uk-UA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107504" y="1124744"/>
            <a:ext cx="4464496" cy="4896544"/>
          </a:xfrm>
          <a:prstGeom prst="vertic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Держави агресивного блоку прагнули розширення власних територій, завоювання ринків збуту та джерел сировини. А головною метою було завоювання світового панування. З їхнього боку війна була </a:t>
            </a:r>
            <a:r>
              <a:rPr lang="uk-UA" b="1" i="1" dirty="0" smtClean="0">
                <a:solidFill>
                  <a:srgbClr val="FF0000"/>
                </a:solidFill>
              </a:rPr>
              <a:t>загарбницькою.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4283968" y="1196752"/>
            <a:ext cx="4716016" cy="4896544"/>
          </a:xfrm>
          <a:prstGeom prst="verticalScrol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/>
              <a:t>Для країн, які зазнали агресії й були окуповані, ця війна була </a:t>
            </a:r>
            <a:r>
              <a:rPr lang="uk-UA" b="1" i="1" dirty="0" smtClean="0">
                <a:solidFill>
                  <a:srgbClr val="FF0000"/>
                </a:solidFill>
              </a:rPr>
              <a:t>справедливою.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/>
              <a:t>У період з 17 вересня 1939 р. по 22 червня 1941 р. він сам виступав у ролі агресора, приєднавши до себе значні території, які належали на той час Польщі, Румунії, Фінляндії, а також Прибалтику.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47333" y="188640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Періодизація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війни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712968" cy="461665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Другу світову війну можна розділити на кілька етапів:</a:t>
            </a:r>
            <a:endParaRPr lang="uk-UA" sz="2400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1646040"/>
          <a:ext cx="8640960" cy="52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116632"/>
            <a:ext cx="97930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Причини Великої вітчизняної</a:t>
            </a:r>
          </a:p>
          <a:p>
            <a:pPr algn="ctr"/>
            <a:r>
              <a:rPr lang="uk-UA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війни </a:t>
            </a:r>
            <a:endParaRPr lang="uk-UA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208912" cy="646331"/>
          </a:xfrm>
          <a:prstGeom prst="rect">
            <a:avLst/>
          </a:prstGeom>
          <a:solidFill>
            <a:srgbClr val="99FF99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1.Версальсько-Вашингтонська система,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встановила</a:t>
            </a:r>
            <a:r>
              <a:rPr lang="ru-RU" dirty="0" smtClean="0"/>
              <a:t> </a:t>
            </a:r>
            <a:r>
              <a:rPr lang="ru-RU" dirty="0" err="1" smtClean="0"/>
              <a:t>несправедливі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(та систему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r>
              <a:rPr lang="ru-RU" dirty="0" smtClean="0"/>
              <a:t>;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8640960" cy="1200329"/>
          </a:xfrm>
          <a:prstGeom prst="rect">
            <a:avLst/>
          </a:prstGeom>
          <a:solidFill>
            <a:srgbClr val="00B0F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2. Фашистські та мілітаристські держави на чолі з Німеччиною, Італією і Японією були невдоволені Версальською системою і прагнули до нового перерозподілу світу, до захоплення колоній, джерел сировини і ринків збуту, які тоді знаходилися під контролем Великої Британії, Франції і США;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789040"/>
            <a:ext cx="6408712" cy="369332"/>
          </a:xfrm>
          <a:prstGeom prst="rect">
            <a:avLst/>
          </a:prstGeom>
          <a:solidFill>
            <a:srgbClr val="F1D5F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Підготовка</a:t>
            </a:r>
            <a:r>
              <a:rPr lang="ru-RU" dirty="0" smtClean="0"/>
              <a:t> СРСР до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;</a:t>
            </a:r>
            <a:endParaRPr lang="uk-UA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437112"/>
            <a:ext cx="7632848" cy="369332"/>
          </a:xfrm>
          <a:prstGeom prst="rect">
            <a:avLst/>
          </a:prstGeom>
          <a:solidFill>
            <a:srgbClr val="CC66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4. Неефективність Ліги націй;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085184"/>
            <a:ext cx="8064896" cy="646331"/>
          </a:xfrm>
          <a:prstGeom prst="rect">
            <a:avLst/>
          </a:prstGeom>
          <a:solidFill>
            <a:srgbClr val="FFCC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5.Загострення </a:t>
            </a:r>
            <a:r>
              <a:rPr lang="ru-RU" dirty="0" err="1" smtClean="0"/>
              <a:t>суперечностей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великими державами через </a:t>
            </a:r>
            <a:r>
              <a:rPr lang="ru-RU" dirty="0" err="1" smtClean="0"/>
              <a:t>глибоку</a:t>
            </a:r>
            <a:r>
              <a:rPr lang="ru-RU" dirty="0" smtClean="0"/>
              <a:t> </a:t>
            </a:r>
            <a:r>
              <a:rPr lang="ru-RU" dirty="0" err="1" smtClean="0"/>
              <a:t>економічну</a:t>
            </a:r>
            <a:r>
              <a:rPr lang="ru-RU" dirty="0" smtClean="0"/>
              <a:t> кризу;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5949280"/>
            <a:ext cx="806489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6.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потурання</a:t>
            </a:r>
            <a:r>
              <a:rPr lang="ru-RU" dirty="0" smtClean="0"/>
              <a:t> </a:t>
            </a:r>
            <a:r>
              <a:rPr lang="ru-RU" dirty="0" err="1" smtClean="0"/>
              <a:t>агресорам</a:t>
            </a:r>
            <a:r>
              <a:rPr lang="ru-RU" dirty="0" smtClean="0"/>
              <a:t>, яку проводили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та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сподіваючись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апетити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139952" y="170080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4211960" y="328498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4211960" y="414908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>
            <a:off x="4211960" y="472514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4283968" y="558924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8496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 </a:t>
            </a:r>
            <a:r>
              <a:rPr lang="uk-UA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“Барбаросса”</a:t>
            </a:r>
            <a:endParaRPr lang="uk-U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" name="Рисунок 16" descr="plan-barbaro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3873294" cy="21163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852936"/>
            <a:ext cx="3960440" cy="369332"/>
          </a:xfrm>
          <a:prstGeom prst="rect">
            <a:avLst/>
          </a:prstGeom>
          <a:solidFill>
            <a:srgbClr val="F1D5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nstantia" pitchFamily="18" charset="0"/>
              </a:rPr>
              <a:t>Підготовка  плану </a:t>
            </a:r>
            <a:r>
              <a:rPr lang="uk-UA" b="1" dirty="0" err="1" smtClean="0">
                <a:latin typeface="Constantia" pitchFamily="18" charset="0"/>
              </a:rPr>
              <a:t>“Барбаросса”</a:t>
            </a:r>
            <a:endParaRPr lang="uk-UA" b="1" dirty="0">
              <a:latin typeface="Constantia" pitchFamily="18" charset="0"/>
            </a:endParaRPr>
          </a:p>
        </p:txBody>
      </p:sp>
      <p:pic>
        <p:nvPicPr>
          <p:cNvPr id="19" name="Рисунок 18" descr="barbar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56992"/>
            <a:ext cx="4320480" cy="333224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716016" y="620688"/>
            <a:ext cx="410445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 smtClean="0"/>
              <a:t>Назва «</a:t>
            </a:r>
            <a:r>
              <a:rPr lang="uk-UA" sz="1600" b="1" dirty="0" err="1" smtClean="0"/>
              <a:t>Барбаросса</a:t>
            </a:r>
            <a:r>
              <a:rPr lang="uk-UA" sz="1600" b="1" dirty="0" smtClean="0"/>
              <a:t>» визначає характер війни як жорстокий, винищувальний, руйнівний.</a:t>
            </a:r>
          </a:p>
          <a:p>
            <a:endParaRPr lang="uk-UA" b="1" dirty="0" smtClean="0"/>
          </a:p>
          <a:p>
            <a:endParaRPr lang="uk-UA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1484784"/>
            <a:ext cx="4392488" cy="4308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 smtClean="0"/>
              <a:t>Було сказано про те, що необхідно знищити 30 млн. </a:t>
            </a:r>
            <a:r>
              <a:rPr lang="uk-UA" sz="1600" b="1" dirty="0" err="1" smtClean="0"/>
              <a:t>слов'ян.На</a:t>
            </a:r>
            <a:r>
              <a:rPr lang="uk-UA" sz="1600" b="1" dirty="0" smtClean="0"/>
              <a:t> здійснення плану «</a:t>
            </a:r>
            <a:r>
              <a:rPr lang="uk-UA" sz="1600" b="1" dirty="0" err="1" smtClean="0"/>
              <a:t>Барбаросса</a:t>
            </a:r>
            <a:r>
              <a:rPr lang="uk-UA" sz="1600" b="1" dirty="0" smtClean="0"/>
              <a:t>» відводилося півтора-два місяці. Німецький наступ на Радянський Союз повинен був розвиватися на трьох основних стратегічних напрямках.</a:t>
            </a:r>
            <a:endParaRPr lang="uk-UA" sz="1600" dirty="0" smtClean="0"/>
          </a:p>
          <a:p>
            <a:r>
              <a:rPr lang="uk-UA" sz="1600" dirty="0" smtClean="0"/>
              <a:t> </a:t>
            </a:r>
            <a:r>
              <a:rPr lang="uk-UA" sz="1600" b="1" dirty="0" smtClean="0"/>
              <a:t>Група армій «Північ» через Прибалтійські республіки на Псков, Ленінград; група армій «Центр» — з району Варшави на Мінськ, Смоленськ, Москву; група армій «Південь» — з району Любліна на Житомир, Київ. Головний удар спрямований на Москву.</a:t>
            </a:r>
          </a:p>
          <a:p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5877272"/>
            <a:ext cx="367240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Виконання</a:t>
            </a:r>
            <a:r>
              <a:rPr lang="ru-RU" sz="1600" b="1" dirty="0" smtClean="0">
                <a:solidFill>
                  <a:srgbClr val="FF0000"/>
                </a:solidFill>
              </a:rPr>
              <a:t> плану «Барбаросса» </a:t>
            </a:r>
            <a:r>
              <a:rPr lang="ru-RU" sz="1600" b="1" dirty="0" err="1" smtClean="0">
                <a:solidFill>
                  <a:srgbClr val="FF0000"/>
                </a:solidFill>
              </a:rPr>
              <a:t>було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зірване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героїчною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боротьбою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радянського</a:t>
            </a:r>
            <a:r>
              <a:rPr lang="ru-RU" sz="1600" b="1" dirty="0" smtClean="0">
                <a:solidFill>
                  <a:srgbClr val="FF0000"/>
                </a:solidFill>
              </a:rPr>
              <a:t> народу.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Сталінградська битва ( листопад 1942 – лютий 1943 </a:t>
            </a:r>
            <a:r>
              <a:rPr lang="uk-UA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р.р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).</a:t>
            </a:r>
            <a:endParaRPr lang="uk-U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383587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19 листопада 1942 року </a:t>
            </a:r>
            <a:r>
              <a:rPr lang="ru-RU" dirty="0" err="1">
                <a:solidFill>
                  <a:schemeClr val="tx1"/>
                </a:solidFill>
              </a:rPr>
              <a:t>розпочався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контрнаступ</a:t>
            </a:r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ru-RU" dirty="0" err="1">
                <a:solidFill>
                  <a:schemeClr val="tx1"/>
                </a:solidFill>
              </a:rPr>
              <a:t>радянських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військ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Сталінградом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завершився</a:t>
            </a:r>
            <a:r>
              <a:rPr lang="ru-RU" dirty="0">
                <a:solidFill>
                  <a:schemeClr val="tx1"/>
                </a:solidFill>
              </a:rPr>
              <a:t> 2  лютого 1943 р. </a:t>
            </a:r>
            <a:r>
              <a:rPr lang="ru-RU" dirty="0" err="1">
                <a:solidFill>
                  <a:schemeClr val="tx1"/>
                </a:solidFill>
              </a:rPr>
              <a:t>повною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Червоної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знищено</a:t>
            </a:r>
            <a:r>
              <a:rPr lang="ru-RU" dirty="0">
                <a:solidFill>
                  <a:schemeClr val="tx1"/>
                </a:solidFill>
              </a:rPr>
              <a:t> 32 </a:t>
            </a:r>
            <a:r>
              <a:rPr lang="ru-RU" dirty="0" err="1">
                <a:solidFill>
                  <a:schemeClr val="tx1"/>
                </a:solidFill>
              </a:rPr>
              <a:t>дивізії</a:t>
            </a:r>
            <a:r>
              <a:rPr lang="ru-RU" dirty="0">
                <a:solidFill>
                  <a:schemeClr val="tx1"/>
                </a:solidFill>
              </a:rPr>
              <a:t>, 3 </a:t>
            </a:r>
            <a:r>
              <a:rPr lang="ru-RU" dirty="0" err="1">
                <a:solidFill>
                  <a:schemeClr val="tx1"/>
                </a:solidFill>
              </a:rPr>
              <a:t>бригади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гітлерівської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сателітів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Німеччини.Командувач</a:t>
            </a:r>
            <a:r>
              <a:rPr lang="ru-RU" dirty="0">
                <a:solidFill>
                  <a:schemeClr val="tx1"/>
                </a:solidFill>
              </a:rPr>
              <a:t> 6-ої </a:t>
            </a:r>
            <a:r>
              <a:rPr lang="ru-RU" dirty="0" err="1">
                <a:solidFill>
                  <a:schemeClr val="tx1"/>
                </a:solidFill>
              </a:rPr>
              <a:t>німецької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армії</a:t>
            </a:r>
            <a:r>
              <a:rPr lang="ru-RU" dirty="0">
                <a:solidFill>
                  <a:schemeClr val="tx1"/>
                </a:solidFill>
              </a:rPr>
              <a:t> фон </a:t>
            </a:r>
            <a:r>
              <a:rPr lang="ru-RU" dirty="0" err="1">
                <a:solidFill>
                  <a:schemeClr val="tx1"/>
                </a:solidFill>
              </a:rPr>
              <a:t>Паульс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здався</a:t>
            </a:r>
            <a:r>
              <a:rPr lang="ru-RU" dirty="0">
                <a:solidFill>
                  <a:schemeClr val="tx1"/>
                </a:solidFill>
              </a:rPr>
              <a:t> в полон.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перемога</a:t>
            </a:r>
            <a:r>
              <a:rPr lang="ru-RU" dirty="0">
                <a:solidFill>
                  <a:schemeClr val="tx1"/>
                </a:solidFill>
              </a:rPr>
              <a:t> створила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корінного</a:t>
            </a:r>
            <a:r>
              <a:rPr lang="ru-RU" dirty="0">
                <a:solidFill>
                  <a:schemeClr val="tx1"/>
                </a:solidFill>
              </a:rPr>
              <a:t> перелому у </a:t>
            </a:r>
            <a:r>
              <a:rPr lang="ru-RU" dirty="0" err="1">
                <a:solidFill>
                  <a:schemeClr val="tx1"/>
                </a:solidFill>
              </a:rPr>
              <a:t>ході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війни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2016125" cy="28797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3284984"/>
            <a:ext cx="288131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Фрідріх фон Паулюс </a:t>
            </a:r>
            <a:endParaRPr lang="ru-RU" dirty="0"/>
          </a:p>
        </p:txBody>
      </p:sp>
      <p:pic>
        <p:nvPicPr>
          <p:cNvPr id="12" name="Рисунок 11" descr="rubase_1_1764214027_12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573016"/>
            <a:ext cx="2837922" cy="18962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31840" y="5589240"/>
            <a:ext cx="2574032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Люфтваффе проводить </a:t>
            </a:r>
            <a:r>
              <a:rPr lang="ru-RU" sz="1600" dirty="0" err="1" smtClean="0"/>
              <a:t>бомбардування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житлових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районів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Сталінграда</a:t>
            </a:r>
            <a:endParaRPr lang="uk-UA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3717032"/>
            <a:ext cx="282656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Прапор над </a:t>
            </a:r>
            <a:r>
              <a:rPr lang="ru-RU" dirty="0" err="1" smtClean="0"/>
              <a:t>звільненим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, </a:t>
            </a:r>
            <a:r>
              <a:rPr lang="ru-RU" dirty="0" err="1" smtClean="0"/>
              <a:t>Сталінград</a:t>
            </a:r>
            <a:endParaRPr lang="uk-UA" dirty="0"/>
          </a:p>
        </p:txBody>
      </p:sp>
      <p:pic>
        <p:nvPicPr>
          <p:cNvPr id="15" name="Рисунок 14" descr="rubase_2_325839756_10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25144"/>
            <a:ext cx="2880320" cy="187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1257</TotalTime>
  <Words>1383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Культура в роки війни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132</cp:revision>
  <dcterms:created xsi:type="dcterms:W3CDTF">2013-02-01T14:48:08Z</dcterms:created>
  <dcterms:modified xsi:type="dcterms:W3CDTF">2013-10-17T13:42:39Z</dcterms:modified>
</cp:coreProperties>
</file>