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187530"/>
            <a:ext cx="40784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Франція</a:t>
            </a:r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у 20-х </a:t>
            </a:r>
            <a:r>
              <a:rPr lang="ru-RU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рр</a:t>
            </a:r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. ХХ ст.</a:t>
            </a:r>
            <a:endParaRPr lang="uk-U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C:\Users\Саша\Desktop\аекнпр\image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764">
            <a:off x="4700931" y="504711"/>
            <a:ext cx="4095751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аша\Desktop\аекнпр\Images_555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112">
            <a:off x="5085899" y="3523795"/>
            <a:ext cx="3675406" cy="275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6396" y="108573"/>
            <a:ext cx="6840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9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3" y="1678232"/>
            <a:ext cx="60486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1.Наслідки Першої </a:t>
            </a:r>
            <a: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світової війни Для </a:t>
            </a:r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</a:t>
            </a: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ранції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2.Розвиток </a:t>
            </a:r>
            <a: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Франції у 20 </a:t>
            </a: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ст.</a:t>
            </a:r>
            <a: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3.Економічній </a:t>
            </a:r>
            <a: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розвиток </a:t>
            </a: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Франції.</a:t>
            </a:r>
            <a: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4.Активізація </a:t>
            </a:r>
            <a: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крайніх правих сил у 30-тих роках </a:t>
            </a: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20ст.</a:t>
            </a:r>
            <a: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5.Уряд </a:t>
            </a:r>
            <a: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народного фронту </a:t>
            </a: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1936-1938рр.</a:t>
            </a:r>
            <a:endParaRPr lang="uk-UA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5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393" y="5589240"/>
            <a:ext cx="3347864" cy="936103"/>
          </a:xfrm>
        </p:spPr>
        <p:txBody>
          <a:bodyPr>
            <a:noAutofit/>
          </a:bodyPr>
          <a:lstStyle/>
          <a:p>
            <a:r>
              <a:rPr lang="uk-UA" sz="1600" dirty="0"/>
              <a:t>Втрати Франції у Першій світовій війні порівнювані лише з російськими: 1,4 </a:t>
            </a:r>
            <a:r>
              <a:rPr lang="uk-UA" sz="1600" dirty="0" err="1"/>
              <a:t>млн</a:t>
            </a:r>
            <a:r>
              <a:rPr lang="uk-UA" sz="1600" dirty="0"/>
              <a:t> французів було вбито, 750 тис. скалічено.</a:t>
            </a:r>
          </a:p>
        </p:txBody>
      </p:sp>
      <p:sp>
        <p:nvSpPr>
          <p:cNvPr id="4" name="Прямоугольник 3"/>
          <p:cNvSpPr/>
          <p:nvPr/>
        </p:nvSpPr>
        <p:spPr>
          <a:xfrm rot="21260746">
            <a:off x="-545488" y="202830"/>
            <a:ext cx="91450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Наслідки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Першої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світової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війни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Франції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Саша\Desktop\аекнпр\vtorajamirovajavojna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7983">
            <a:off x="371106" y="2171326"/>
            <a:ext cx="4891684" cy="328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аша\Desktop\аекнпр\image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8180">
            <a:off x="5571324" y="1526185"/>
            <a:ext cx="2994099" cy="315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0747" y="522547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У </a:t>
            </a:r>
            <a:r>
              <a:rPr lang="ru-RU" sz="1500" dirty="0" err="1"/>
              <a:t>цілому</a:t>
            </a:r>
            <a:r>
              <a:rPr lang="ru-RU" sz="1500" dirty="0"/>
              <a:t> </a:t>
            </a:r>
            <a:r>
              <a:rPr lang="ru-RU" sz="1500" dirty="0" err="1"/>
              <a:t>загинули</a:t>
            </a:r>
            <a:r>
              <a:rPr lang="ru-RU" sz="1500" dirty="0"/>
              <a:t> </a:t>
            </a:r>
            <a:r>
              <a:rPr lang="ru-RU" sz="1500" dirty="0" err="1"/>
              <a:t>кожні</a:t>
            </a:r>
            <a:r>
              <a:rPr lang="ru-RU" sz="1500" dirty="0"/>
              <a:t> 2 з 10-ти </a:t>
            </a:r>
            <a:r>
              <a:rPr lang="ru-RU" sz="1500" dirty="0" err="1"/>
              <a:t>чоловіків</a:t>
            </a:r>
            <a:r>
              <a:rPr lang="ru-RU" sz="1500" dirty="0"/>
              <a:t> </a:t>
            </a:r>
            <a:r>
              <a:rPr lang="ru-RU" sz="1500" dirty="0" err="1"/>
              <a:t>віком</a:t>
            </a:r>
            <a:r>
              <a:rPr lang="ru-RU" sz="1500" dirty="0"/>
              <a:t> </a:t>
            </a:r>
            <a:r>
              <a:rPr lang="ru-RU" sz="1500" dirty="0" err="1"/>
              <a:t>від</a:t>
            </a:r>
            <a:r>
              <a:rPr lang="ru-RU" sz="1500" dirty="0"/>
              <a:t> 20 до 45 </a:t>
            </a:r>
            <a:r>
              <a:rPr lang="ru-RU" sz="1500" dirty="0" err="1"/>
              <a:t>років</a:t>
            </a:r>
            <a:r>
              <a:rPr lang="ru-RU" sz="1500" dirty="0"/>
              <a:t>, а кожного 10-го </a:t>
            </a:r>
            <a:r>
              <a:rPr lang="ru-RU" sz="1500" dirty="0" err="1"/>
              <a:t>було</a:t>
            </a:r>
            <a:r>
              <a:rPr lang="ru-RU" sz="1500" dirty="0"/>
              <a:t> поранено. </a:t>
            </a:r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42384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013" y="5517232"/>
            <a:ext cx="8507288" cy="103671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Франція</a:t>
            </a:r>
            <a:r>
              <a:rPr lang="ru-RU" sz="1800" dirty="0" smtClean="0"/>
              <a:t> </a:t>
            </a:r>
            <a:r>
              <a:rPr lang="ru-RU" sz="1800" dirty="0" err="1"/>
              <a:t>наприкінці</a:t>
            </a:r>
            <a:r>
              <a:rPr lang="ru-RU" sz="1800" dirty="0"/>
              <a:t> XIX - початку XX ст. </a:t>
            </a:r>
            <a:r>
              <a:rPr lang="ru-RU" sz="1800" dirty="0" err="1"/>
              <a:t>залишалася</a:t>
            </a:r>
            <a:r>
              <a:rPr lang="ru-RU" sz="1800" dirty="0"/>
              <a:t> </a:t>
            </a:r>
            <a:r>
              <a:rPr lang="ru-RU" sz="1800" dirty="0" err="1"/>
              <a:t>країною</a:t>
            </a:r>
            <a:r>
              <a:rPr lang="ru-RU" sz="1800" dirty="0"/>
              <a:t>, де </a:t>
            </a:r>
            <a:r>
              <a:rPr lang="ru-RU" sz="1800" dirty="0" err="1" smtClean="0"/>
              <a:t>сільське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господарство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першенствувало</a:t>
            </a:r>
            <a:r>
              <a:rPr lang="ru-RU" sz="1800" dirty="0" smtClean="0"/>
              <a:t> </a:t>
            </a:r>
            <a:r>
              <a:rPr lang="ru-RU" sz="1800" dirty="0"/>
              <a:t>перед </a:t>
            </a:r>
            <a:r>
              <a:rPr lang="ru-RU" sz="1800" dirty="0" err="1"/>
              <a:t>промисловістю</a:t>
            </a:r>
            <a:r>
              <a:rPr lang="ru-RU" sz="1800" dirty="0"/>
              <a:t>, а ремесло і </a:t>
            </a:r>
            <a:r>
              <a:rPr lang="ru-RU" sz="1800" dirty="0" err="1" smtClean="0"/>
              <a:t>дрібні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підприємства</a:t>
            </a:r>
            <a:r>
              <a:rPr lang="ru-RU" sz="1800" dirty="0" smtClean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першими перед великою фабрикою.</a:t>
            </a:r>
            <a:endParaRPr lang="uk-UA" sz="1800" dirty="0"/>
          </a:p>
        </p:txBody>
      </p:sp>
      <p:sp>
        <p:nvSpPr>
          <p:cNvPr id="5" name="Прямоугольник 4"/>
          <p:cNvSpPr/>
          <p:nvPr/>
        </p:nvSpPr>
        <p:spPr>
          <a:xfrm rot="21417353">
            <a:off x="695351" y="530131"/>
            <a:ext cx="7620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Розвиток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Франції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 20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ст.</a:t>
            </a:r>
            <a:endParaRPr lang="uk-U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Саша\Desktop\аекнпр\Paromobil-Kuno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754">
            <a:off x="389697" y="1948910"/>
            <a:ext cx="4203573" cy="315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аша\Desktop\аекнпр\b4965734be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166">
            <a:off x="4702405" y="1496151"/>
            <a:ext cx="4134790" cy="33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22983">
            <a:off x="1880230" y="5013207"/>
            <a:ext cx="5168716" cy="1639428"/>
          </a:xfrm>
        </p:spPr>
        <p:txBody>
          <a:bodyPr>
            <a:normAutofit fontScale="92500" lnSpcReduction="20000"/>
          </a:bodyPr>
          <a:lstStyle/>
          <a:p>
            <a:r>
              <a:rPr lang="uk-UA" sz="1800" dirty="0"/>
              <a:t>Характерні риси французької економіки. У 1869 р. населення Франції </a:t>
            </a:r>
            <a:r>
              <a:rPr lang="uk-UA" sz="1800" dirty="0" smtClean="0"/>
              <a:t>було дорівнює </a:t>
            </a:r>
            <a:r>
              <a:rPr lang="uk-UA" sz="1800" dirty="0"/>
              <a:t>38,4 млн. чоловік, у 1903 р. - 39,1 млн., в 1906 - 39,25 млн. чол. </a:t>
            </a:r>
            <a:r>
              <a:rPr lang="uk-UA" sz="1800" dirty="0" smtClean="0"/>
              <a:t>З цього </a:t>
            </a:r>
            <a:r>
              <a:rPr lang="uk-UA" sz="1800" dirty="0"/>
              <a:t>числа в перші роки </a:t>
            </a:r>
            <a:r>
              <a:rPr lang="en-US" sz="1800" dirty="0"/>
              <a:t>XX </a:t>
            </a:r>
            <a:r>
              <a:rPr lang="uk-UA" sz="1800" dirty="0"/>
              <a:t>ст. самостійних працівників </a:t>
            </a:r>
            <a:r>
              <a:rPr lang="uk-UA" sz="1800" dirty="0" smtClean="0"/>
              <a:t>(заробляють самостійно</a:t>
            </a:r>
            <a:r>
              <a:rPr lang="uk-UA" sz="1800" dirty="0"/>
              <a:t>) було 15, 8 млн. чол. У свою чергу з цих 15,8 млн. </a:t>
            </a:r>
            <a:r>
              <a:rPr lang="uk-UA" sz="1800" dirty="0" smtClean="0"/>
              <a:t>чол. промислових </a:t>
            </a:r>
            <a:r>
              <a:rPr lang="uk-UA" sz="1800" dirty="0"/>
              <a:t>робітників було 6,8 млн. </a:t>
            </a:r>
          </a:p>
        </p:txBody>
      </p:sp>
      <p:pic>
        <p:nvPicPr>
          <p:cNvPr id="3074" name="Picture 2" descr="C:\Users\Саша\Desktop\аекнпр\rrhjrbbjn0x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33">
            <a:off x="452539" y="1613459"/>
            <a:ext cx="3921524" cy="299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аша\Desktop\аекнпр\d6ca2c2911e49d585a917b6b9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582">
            <a:off x="4845947" y="1642352"/>
            <a:ext cx="3729983" cy="268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4507" y="280592"/>
            <a:ext cx="66247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Економічній </a:t>
            </a:r>
            <a:r>
              <a:rPr lang="uk-UA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розвиток Франції</a:t>
            </a:r>
          </a:p>
        </p:txBody>
      </p:sp>
    </p:spTree>
    <p:extLst>
      <p:ext uri="{BB962C8B-B14F-4D97-AF65-F5344CB8AC3E}">
        <p14:creationId xmlns:p14="http://schemas.microsoft.com/office/powerpoint/2010/main" val="1224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9" y="6682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Активізація</a:t>
            </a:r>
            <a:r>
              <a:rPr lang="ru-RU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крайніх</a:t>
            </a:r>
            <a:r>
              <a:rPr lang="ru-RU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правих</a:t>
            </a:r>
            <a:r>
              <a:rPr lang="ru-RU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сил у 30-тих роках 20ст</a:t>
            </a:r>
            <a:r>
              <a:rPr lang="uk-UA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078" y="4959024"/>
            <a:ext cx="7298322" cy="189897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Економічний спад і соціальні негаразди спричинили політичну кризу у Франції. Низка фінансових скандалів скомпрометувала політичних діячів, сприяла посиленню </a:t>
            </a:r>
            <a:r>
              <a:rPr lang="uk-UA" dirty="0" err="1" smtClean="0"/>
              <a:t>антипарламентських</a:t>
            </a:r>
            <a:r>
              <a:rPr lang="uk-UA" dirty="0" smtClean="0"/>
              <a:t> </a:t>
            </a:r>
            <a:r>
              <a:rPr lang="uk-UA" dirty="0"/>
              <a:t>настроїв.</a:t>
            </a:r>
          </a:p>
        </p:txBody>
      </p:sp>
      <p:pic>
        <p:nvPicPr>
          <p:cNvPr id="4098" name="Picture 2" descr="C:\Users\Саша\Desktop\аекнпр\434870_20020616131113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215">
            <a:off x="5042877" y="1567907"/>
            <a:ext cx="3238771" cy="24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аша\Desktop\аекнпр\10475_html_cdf8c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839">
            <a:off x="625493" y="1749421"/>
            <a:ext cx="3974649" cy="269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4653136"/>
            <a:ext cx="8568951" cy="2044567"/>
          </a:xfrm>
        </p:spPr>
        <p:txBody>
          <a:bodyPr numCol="2">
            <a:normAutofit fontScale="62500" lnSpcReduction="2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   - Скорочення безробіття</a:t>
            </a:r>
            <a:br>
              <a:rPr lang="uk-UA" dirty="0"/>
            </a:br>
            <a:r>
              <a:rPr lang="uk-UA" dirty="0"/>
              <a:t>   - Державне регулювання трудових відносин</a:t>
            </a:r>
            <a:br>
              <a:rPr lang="uk-UA" dirty="0"/>
            </a:br>
            <a:r>
              <a:rPr lang="uk-UA" dirty="0"/>
              <a:t>   - Націоналізація важливих підприємств і банків</a:t>
            </a:r>
            <a:br>
              <a:rPr lang="uk-UA" dirty="0"/>
            </a:br>
            <a:r>
              <a:rPr lang="uk-UA" dirty="0"/>
              <a:t>   - Плановість розвитку економіки</a:t>
            </a:r>
            <a:br>
              <a:rPr lang="uk-UA" dirty="0"/>
            </a:br>
            <a:r>
              <a:rPr lang="uk-UA" dirty="0"/>
              <a:t>   - Оздоровлення фінансової системи країни</a:t>
            </a:r>
            <a:br>
              <a:rPr lang="uk-UA" dirty="0"/>
            </a:br>
            <a:r>
              <a:rPr lang="uk-UA" dirty="0"/>
              <a:t>   - Державний контроль над усіма фінансовими операціями</a:t>
            </a:r>
            <a:br>
              <a:rPr lang="uk-UA" dirty="0"/>
            </a:br>
            <a:r>
              <a:rPr lang="uk-UA" dirty="0"/>
              <a:t>   - Активна інвестиційна політика держави</a:t>
            </a:r>
            <a:br>
              <a:rPr lang="uk-UA" dirty="0"/>
            </a:br>
            <a:r>
              <a:rPr lang="uk-UA" dirty="0"/>
              <a:t>   - Підтримка сільського господарства</a:t>
            </a:r>
            <a:br>
              <a:rPr lang="uk-UA" dirty="0"/>
            </a:br>
            <a:r>
              <a:rPr lang="uk-UA" dirty="0"/>
              <a:t>   - Захист політичних свобод</a:t>
            </a:r>
            <a:br>
              <a:rPr lang="uk-UA" dirty="0"/>
            </a:br>
            <a:r>
              <a:rPr lang="uk-UA" dirty="0"/>
              <a:t>   - Свобода засобів масової інформації</a:t>
            </a:r>
            <a:br>
              <a:rPr lang="uk-UA" dirty="0"/>
            </a:br>
            <a:r>
              <a:rPr lang="uk-UA" dirty="0"/>
              <a:t>   - Боротьба з фашизмом та тероризмом</a:t>
            </a:r>
            <a:br>
              <a:rPr lang="uk-UA" dirty="0"/>
            </a:br>
            <a:r>
              <a:rPr lang="uk-UA" dirty="0"/>
              <a:t>   - Захист миру і боротьба за роззброєння</a:t>
            </a:r>
            <a:br>
              <a:rPr lang="uk-UA" dirty="0"/>
            </a:br>
            <a:r>
              <a:rPr lang="uk-UA" dirty="0"/>
              <a:t>   - Демократизація системи освіти</a:t>
            </a:r>
          </a:p>
        </p:txBody>
      </p:sp>
      <p:pic>
        <p:nvPicPr>
          <p:cNvPr id="5122" name="Picture 2" descr="C:\Users\Саша\Desktop\аекнпр\image20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709">
            <a:off x="378504" y="1762908"/>
            <a:ext cx="3951445" cy="296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аша\Desktop\аекнпр\image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639">
            <a:off x="5133700" y="1952324"/>
            <a:ext cx="3438084" cy="231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1" y="-37853"/>
            <a:ext cx="88569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Передвиборча програма Народного фронту 1936 р</a:t>
            </a:r>
            <a:r>
              <a:rPr lang="uk-UA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:</a:t>
            </a:r>
            <a:endParaRPr lang="uk-UA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5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Висновок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Франція зазнала величезних втрат у Великій війні, що н могло не позначитися темним відбитком на подальшому розвитку Франції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за роки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зменшився</a:t>
            </a:r>
            <a:r>
              <a:rPr lang="ru-RU" dirty="0"/>
              <a:t> на 40 %, </a:t>
            </a:r>
            <a:r>
              <a:rPr lang="ru-RU" dirty="0" err="1"/>
              <a:t>сільськогосподарського</a:t>
            </a:r>
            <a:r>
              <a:rPr lang="ru-RU" dirty="0"/>
              <a:t> — на 1/3,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— на 50 %.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збитки</a:t>
            </a:r>
            <a:r>
              <a:rPr lang="ru-RU" dirty="0"/>
              <a:t>, </a:t>
            </a:r>
            <a:r>
              <a:rPr lang="ru-RU" dirty="0" err="1"/>
              <a:t>завдані</a:t>
            </a:r>
            <a:r>
              <a:rPr lang="ru-RU" dirty="0"/>
              <a:t> </a:t>
            </a:r>
            <a:r>
              <a:rPr lang="ru-RU" dirty="0" err="1"/>
              <a:t>господарству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оцінювали</a:t>
            </a:r>
            <a:r>
              <a:rPr lang="ru-RU" dirty="0"/>
              <a:t> в 200 </a:t>
            </a:r>
            <a:r>
              <a:rPr lang="ru-RU" dirty="0" smtClean="0"/>
              <a:t>млрд. </a:t>
            </a:r>
            <a:r>
              <a:rPr lang="ru-RU" dirty="0" err="1"/>
              <a:t>франків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err="1"/>
              <a:t>Ї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/>
              <a:t>північні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розорені</a:t>
            </a:r>
            <a:r>
              <a:rPr lang="ru-RU" dirty="0"/>
              <a:t> і </a:t>
            </a:r>
            <a:r>
              <a:rPr lang="ru-RU" dirty="0" err="1"/>
              <a:t>зруйновані</a:t>
            </a:r>
            <a:r>
              <a:rPr lang="ru-RU" dirty="0"/>
              <a:t>. </a:t>
            </a:r>
            <a:r>
              <a:rPr lang="ru-RU" dirty="0" err="1"/>
              <a:t>Промисловість</a:t>
            </a:r>
            <a:r>
              <a:rPr lang="ru-RU" dirty="0"/>
              <a:t>, транспорт, </a:t>
            </a:r>
            <a:r>
              <a:rPr lang="ru-RU" dirty="0" err="1"/>
              <a:t>фінанси</a:t>
            </a:r>
            <a:r>
              <a:rPr lang="ru-RU" dirty="0"/>
              <a:t>,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підірвані</a:t>
            </a:r>
            <a:r>
              <a:rPr lang="ru-RU" dirty="0"/>
              <a:t>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2004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170</TotalTime>
  <Words>292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Активізація крайніх правих сил у 30-тих роках 20ст </vt:lpstr>
      <vt:lpstr>Презентация PowerPoint</vt:lpstr>
      <vt:lpstr>Висновок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 Черешня</dc:creator>
  <cp:lastModifiedBy>XTreme.ws</cp:lastModifiedBy>
  <cp:revision>12</cp:revision>
  <dcterms:created xsi:type="dcterms:W3CDTF">2013-12-18T20:43:19Z</dcterms:created>
  <dcterms:modified xsi:type="dcterms:W3CDTF">2014-01-22T19:52:45Z</dcterms:modified>
</cp:coreProperties>
</file>