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C88E65-008F-4E42-AA21-A74595338F65}" type="datetimeFigureOut">
              <a:rPr lang="ru-RU" smtClean="0"/>
              <a:pPr/>
              <a:t>26.03.2012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6100E0-349C-4393-A491-0BA8BD7677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428736"/>
            <a:ext cx="66468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Образотворче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мистецтво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Далекого Сходу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 Си. Осень в долине реки. Фрагмент свитка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37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290" y="4000504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solidFill>
                  <a:srgbClr val="FF0000"/>
                </a:solidFill>
              </a:rPr>
              <a:t>Го</a:t>
            </a:r>
            <a:r>
              <a:rPr lang="uk-UA" sz="2800" b="1" i="1" dirty="0" smtClean="0">
                <a:solidFill>
                  <a:srgbClr val="FF0000"/>
                </a:solidFill>
              </a:rPr>
              <a:t> Сі </a:t>
            </a:r>
          </a:p>
          <a:p>
            <a:pPr algn="ctr"/>
            <a:r>
              <a:rPr lang="uk-UA" sz="2800" b="1" dirty="0" err="1" smtClean="0"/>
              <a:t>“Осінь</a:t>
            </a:r>
            <a:r>
              <a:rPr lang="uk-UA" sz="2800" b="1" dirty="0" smtClean="0"/>
              <a:t> у долині </a:t>
            </a:r>
            <a:r>
              <a:rPr lang="uk-UA" sz="2800" b="1" dirty="0" err="1" smtClean="0"/>
              <a:t>ріки”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 Си. Каменистая равнина и далекий горизо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89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6072206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 smtClean="0">
                <a:solidFill>
                  <a:srgbClr val="FF0000"/>
                </a:solidFill>
              </a:rPr>
              <a:t>Го</a:t>
            </a:r>
            <a:r>
              <a:rPr lang="uk-UA" sz="2800" b="1" i="1" dirty="0" smtClean="0">
                <a:solidFill>
                  <a:srgbClr val="FF0000"/>
                </a:solidFill>
              </a:rPr>
              <a:t> Сі </a:t>
            </a:r>
            <a:r>
              <a:rPr lang="uk-UA" sz="2800" b="1" dirty="0" err="1" smtClean="0"/>
              <a:t>“Камениста</a:t>
            </a:r>
            <a:r>
              <a:rPr lang="uk-UA" sz="2800" b="1" dirty="0" smtClean="0"/>
              <a:t> долина й далекий </a:t>
            </a:r>
            <a:r>
              <a:rPr lang="uk-UA" sz="2800" b="1" dirty="0" err="1" smtClean="0"/>
              <a:t>горизонт”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 Юань. Весной на горной троп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85789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Ма Юань </a:t>
            </a:r>
            <a:r>
              <a:rPr lang="uk-UA" sz="2800" b="1" dirty="0" err="1" smtClean="0"/>
              <a:t>“Навесні</a:t>
            </a:r>
            <a:r>
              <a:rPr lang="uk-UA" sz="2800" b="1" dirty="0" smtClean="0"/>
              <a:t> на гірській  </a:t>
            </a:r>
            <a:r>
              <a:rPr lang="uk-UA" sz="2800" b="1" dirty="0" err="1" smtClean="0"/>
              <a:t>стежці”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у Вей. Хризантема і бамбук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7991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6182" y="1071546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Ху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Вей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uk-UA" sz="2800" b="1" dirty="0" err="1" smtClean="0"/>
              <a:t>“Хризантема</a:t>
            </a:r>
            <a:r>
              <a:rPr lang="uk-UA" sz="2800" b="1" dirty="0" smtClean="0"/>
              <a:t> і </a:t>
            </a:r>
            <a:r>
              <a:rPr lang="uk-UA" sz="2800" b="1" dirty="0" err="1" smtClean="0"/>
              <a:t>бамбук”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у Шуксі.Квіти камелії.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2028" y="-1"/>
            <a:ext cx="4331971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785794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 smtClean="0">
                <a:solidFill>
                  <a:srgbClr val="FF0000"/>
                </a:solidFill>
              </a:rPr>
              <a:t>Зоу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Шуксі</a:t>
            </a:r>
            <a:endParaRPr lang="uk-UA" sz="2800" b="1" i="1" dirty="0" smtClean="0">
              <a:solidFill>
                <a:srgbClr val="FF0000"/>
              </a:solidFill>
            </a:endParaRPr>
          </a:p>
          <a:p>
            <a:r>
              <a:rPr lang="uk-UA" sz="2800" b="1" dirty="0" err="1" smtClean="0"/>
              <a:t>“Квіти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камелії”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 Кайчжи Фея річки Л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40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628652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solidFill>
                  <a:srgbClr val="FF0000"/>
                </a:solidFill>
              </a:rPr>
              <a:t>Гу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Кайчжи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/>
              <a:t>“Фея</a:t>
            </a:r>
            <a:r>
              <a:rPr lang="uk-UA" sz="2800" b="1" dirty="0" smtClean="0"/>
              <a:t> річки </a:t>
            </a:r>
            <a:r>
              <a:rPr lang="uk-UA" sz="2800" b="1" dirty="0" err="1" smtClean="0"/>
              <a:t>Ло”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а Есфір у вигляді сувою, Ґеттінґен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67250" cy="3500438"/>
          </a:xfrm>
          <a:prstGeom prst="rect">
            <a:avLst/>
          </a:prstGeom>
        </p:spPr>
      </p:pic>
      <p:pic>
        <p:nvPicPr>
          <p:cNvPr id="3" name="Рисунок 2" descr="Давньоєврейські сувої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0" y="0"/>
            <a:ext cx="428625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428625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Сувої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 Кайчжи. Сувій «Мудрі й добропорядні жінки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9144000" cy="502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4143380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 smtClean="0">
                <a:solidFill>
                  <a:srgbClr val="FF0000"/>
                </a:solidFill>
              </a:rPr>
              <a:t>Гу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Кайчжи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err="1" smtClean="0"/>
              <a:t>“Мудрі</a:t>
            </a:r>
            <a:r>
              <a:rPr lang="uk-UA" sz="2800" b="1" dirty="0" smtClean="0"/>
              <a:t> й добропорядні </a:t>
            </a:r>
            <a:r>
              <a:rPr lang="uk-UA" sz="2800" b="1" dirty="0" err="1" smtClean="0"/>
              <a:t>жінки”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ліграфія виконана Міфу (Династія Сун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012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607220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Каліграфія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виконана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Міфу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Династія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Сун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новні графічні елементи китайського ієрогліф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4194540" cy="58578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1357298"/>
            <a:ext cx="41434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Основні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графічні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елементи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китайського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ієрогліфа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7929618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Естетичний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феномен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китайського живопису.</a:t>
            </a:r>
          </a:p>
          <a:p>
            <a:endParaRPr lang="uk-UA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Жанри: портрет, пейзаж, </a:t>
            </a:r>
          </a:p>
          <a:p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 каліграфічне письмо.</a:t>
            </a:r>
          </a:p>
          <a:p>
            <a:endParaRPr lang="uk-UA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</a:rPr>
              <a:t>Символічне навантаження кольору.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клад порядку накреслення рисок китайського ієрогліф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928670"/>
            <a:ext cx="5000636" cy="5000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6143644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Приклад порядку </a:t>
            </a:r>
            <a:r>
              <a:rPr lang="ru-RU" sz="2000" b="1" dirty="0" err="1" smtClean="0"/>
              <a:t>накреслення</a:t>
            </a:r>
            <a:r>
              <a:rPr lang="ru-RU" sz="2000" b="1" dirty="0" smtClean="0"/>
              <a:t> рисок </a:t>
            </a:r>
            <a:r>
              <a:rPr lang="ru-RU" sz="2000" b="1" dirty="0" err="1" smtClean="0"/>
              <a:t>китайського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ієрогліфа</a:t>
            </a:r>
            <a:endParaRPr lang="ru-RU" sz="2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писання китайського ієрогліфа 好 («добре»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071546"/>
            <a:ext cx="4357718" cy="435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6000768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Написання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китайського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ієрогліфа</a:t>
            </a:r>
            <a:r>
              <a:rPr lang="ru-RU" sz="2800" b="1" dirty="0" smtClean="0"/>
              <a:t> 好 («добре»)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 smtClean="0">
                <a:solidFill>
                  <a:srgbClr val="FF0000"/>
                </a:solidFill>
              </a:rPr>
              <a:t>Го-хуа</a:t>
            </a:r>
            <a:r>
              <a:rPr lang="uk-UA" sz="2800" b="1" dirty="0" smtClean="0"/>
              <a:t> /з кит. </a:t>
            </a:r>
            <a:r>
              <a:rPr lang="uk-UA" sz="2800" b="1" dirty="0" err="1" smtClean="0"/>
              <a:t>”живопис</a:t>
            </a:r>
            <a:r>
              <a:rPr lang="uk-UA" sz="2800" b="1" dirty="0" smtClean="0"/>
              <a:t> нашої </a:t>
            </a:r>
            <a:r>
              <a:rPr lang="uk-UA" sz="2800" b="1" dirty="0" err="1" smtClean="0"/>
              <a:t>країни”</a:t>
            </a:r>
            <a:r>
              <a:rPr lang="uk-UA" sz="2800" b="1" dirty="0" smtClean="0"/>
              <a:t>/ - китайське національне малярство.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2285992"/>
            <a:ext cx="85011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err="1" smtClean="0">
                <a:solidFill>
                  <a:srgbClr val="FF0000"/>
                </a:solidFill>
              </a:rPr>
              <a:t>Хуа-няо</a:t>
            </a:r>
            <a:r>
              <a:rPr lang="uk-UA" sz="2800" b="1" dirty="0" smtClean="0"/>
              <a:t> /з кит. </a:t>
            </a:r>
            <a:r>
              <a:rPr lang="uk-UA" sz="2800" b="1" dirty="0" err="1" smtClean="0"/>
              <a:t>“квіти</a:t>
            </a:r>
            <a:r>
              <a:rPr lang="uk-UA" sz="2800" b="1" dirty="0" smtClean="0"/>
              <a:t> та </a:t>
            </a:r>
            <a:r>
              <a:rPr lang="uk-UA" sz="2800" b="1" dirty="0" err="1" smtClean="0"/>
              <a:t>птахи”</a:t>
            </a:r>
            <a:r>
              <a:rPr lang="uk-UA" sz="2800" b="1" dirty="0" smtClean="0"/>
              <a:t>/ - один із традиційних жанрів живопису і декоративно-прикладного мистецтва Китаю: вільні композиції мотивів кольорів, птахів, рослин, плодів, комах немовби вихоплені із життя й розміщені на чистому фоні, у супроводі каліграфічних  написів.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500174"/>
            <a:ext cx="8572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err="1" smtClean="0">
                <a:solidFill>
                  <a:srgbClr val="FF0000"/>
                </a:solidFill>
              </a:rPr>
              <a:t>Шань-шуй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/>
              <a:t>/з кит. </a:t>
            </a:r>
            <a:r>
              <a:rPr lang="uk-UA" sz="2800" b="1" dirty="0" err="1" smtClean="0"/>
              <a:t>“гори</a:t>
            </a:r>
            <a:r>
              <a:rPr lang="uk-UA" sz="2800" b="1" dirty="0" smtClean="0"/>
              <a:t> та </a:t>
            </a:r>
            <a:r>
              <a:rPr lang="uk-UA" sz="2800" b="1" dirty="0" err="1" smtClean="0"/>
              <a:t>води”</a:t>
            </a:r>
            <a:r>
              <a:rPr lang="uk-UA" sz="2800" b="1" dirty="0" smtClean="0"/>
              <a:t>/ - у живописі Китаю на сувоях, альбомних аркушах традиційні пейзажні композиції із зображенням гір та водних потоків як найшанованіших сакральних елементів природи, що асоціюються із протиборчими у Всесвіті чоловічим /</a:t>
            </a:r>
            <a:r>
              <a:rPr lang="uk-UA" sz="2800" b="1" dirty="0" err="1" smtClean="0"/>
              <a:t>ян</a:t>
            </a:r>
            <a:r>
              <a:rPr lang="uk-UA" sz="2800" b="1" dirty="0" smtClean="0"/>
              <a:t>/ і жіночим /</a:t>
            </a:r>
            <a:r>
              <a:rPr lang="uk-UA" sz="2800" b="1" dirty="0" err="1" smtClean="0"/>
              <a:t>інь</a:t>
            </a:r>
            <a:r>
              <a:rPr lang="uk-UA" sz="2800" b="1" dirty="0" smtClean="0"/>
              <a:t>/ началами.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736"/>
            <a:ext cx="8001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err="1" smtClean="0">
                <a:solidFill>
                  <a:srgbClr val="FF0000"/>
                </a:solidFill>
              </a:rPr>
              <a:t>Жень-у-хуа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dirty="0" smtClean="0"/>
              <a:t>/з </a:t>
            </a:r>
            <a:r>
              <a:rPr lang="uk-UA" sz="2800" b="1" dirty="0" err="1" smtClean="0"/>
              <a:t>кит.”люди”</a:t>
            </a:r>
            <a:r>
              <a:rPr lang="uk-UA" sz="2800" b="1" dirty="0" smtClean="0"/>
              <a:t>/ - у традиційному мистецтві Китаю жанр живопису на </a:t>
            </a:r>
            <a:r>
              <a:rPr lang="uk-UA" sz="2800" b="1" dirty="0" err="1" smtClean="0"/>
              <a:t>суваоях</a:t>
            </a:r>
            <a:r>
              <a:rPr lang="uk-UA" sz="2800" b="1" dirty="0" smtClean="0"/>
              <a:t>, ширмах, альбомних аркушах, присвячений різним аспектам духовного і соціального життя людини. Складається із творів портретного, розповідного та релігійного характеру.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357298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</a:rPr>
              <a:t>Каліграфія</a:t>
            </a:r>
            <a:r>
              <a:rPr lang="uk-UA" sz="2800" b="1" dirty="0" smtClean="0"/>
              <a:t> – мистецтво красивого й чіткого писання.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2786058"/>
            <a:ext cx="7286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i="1" dirty="0" smtClean="0">
                <a:solidFill>
                  <a:srgbClr val="FF0000"/>
                </a:solidFill>
              </a:rPr>
              <a:t>Ієрогліфи</a:t>
            </a:r>
            <a:r>
              <a:rPr lang="uk-UA" sz="2800" b="1" dirty="0" smtClean="0"/>
              <a:t> – найдавніші знаки письма. Прикметною рисою цього письма є поєднання рисункових знаків та літературних звукових позначень.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тахи і квіти гоху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5072098" cy="688931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энь Чжоу. Величественная гора Л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3451937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6182" y="1071546"/>
            <a:ext cx="4929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 smtClean="0">
                <a:solidFill>
                  <a:srgbClr val="FF0000"/>
                </a:solidFill>
              </a:rPr>
              <a:t>Шень</a:t>
            </a:r>
            <a:r>
              <a:rPr lang="uk-UA" sz="2800" b="1" i="1" dirty="0" smtClean="0">
                <a:solidFill>
                  <a:srgbClr val="FF0000"/>
                </a:solidFill>
              </a:rPr>
              <a:t> </a:t>
            </a:r>
            <a:r>
              <a:rPr lang="uk-UA" sz="2800" b="1" i="1" dirty="0" err="1" smtClean="0">
                <a:solidFill>
                  <a:srgbClr val="FF0000"/>
                </a:solidFill>
              </a:rPr>
              <a:t>Чжоу</a:t>
            </a:r>
            <a:endParaRPr lang="uk-UA" sz="2800" b="1" i="1" dirty="0" smtClean="0">
              <a:solidFill>
                <a:srgbClr val="FF0000"/>
              </a:solidFill>
            </a:endParaRPr>
          </a:p>
          <a:p>
            <a:endParaRPr lang="uk-UA" sz="2800" b="1" i="1" dirty="0" smtClean="0">
              <a:solidFill>
                <a:srgbClr val="FF0000"/>
              </a:solidFill>
            </a:endParaRPr>
          </a:p>
          <a:p>
            <a:r>
              <a:rPr lang="uk-UA" sz="2800" b="1" dirty="0" err="1" smtClean="0"/>
              <a:t>“Велична</a:t>
            </a:r>
            <a:r>
              <a:rPr lang="uk-UA" sz="2800" b="1" dirty="0" smtClean="0"/>
              <a:t> гора </a:t>
            </a:r>
            <a:r>
              <a:rPr lang="uk-UA" sz="2800" b="1" dirty="0" err="1" smtClean="0"/>
              <a:t>Лу”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 Сі Рання вес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7705" y="0"/>
            <a:ext cx="46462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928670"/>
            <a:ext cx="3357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 smtClean="0">
                <a:solidFill>
                  <a:srgbClr val="FF0000"/>
                </a:solidFill>
              </a:rPr>
              <a:t>Го</a:t>
            </a:r>
            <a:r>
              <a:rPr lang="uk-UA" sz="2800" b="1" i="1" dirty="0" smtClean="0">
                <a:solidFill>
                  <a:srgbClr val="FF0000"/>
                </a:solidFill>
              </a:rPr>
              <a:t> Сі</a:t>
            </a:r>
          </a:p>
          <a:p>
            <a:endParaRPr lang="uk-UA" sz="2800" b="1" i="1" dirty="0" smtClean="0">
              <a:solidFill>
                <a:srgbClr val="FF0000"/>
              </a:solidFill>
            </a:endParaRPr>
          </a:p>
          <a:p>
            <a:r>
              <a:rPr lang="uk-UA" sz="2800" b="1" dirty="0" err="1" smtClean="0"/>
              <a:t>“Рання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весна”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300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Admin</cp:lastModifiedBy>
  <cp:revision>6</cp:revision>
  <dcterms:created xsi:type="dcterms:W3CDTF">2012-03-26T07:19:25Z</dcterms:created>
  <dcterms:modified xsi:type="dcterms:W3CDTF">2012-03-26T19:27:00Z</dcterms:modified>
</cp:coreProperties>
</file>