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11</a:t>
            </a:r>
            <a:r>
              <a:rPr lang="en-US" smtClean="0"/>
              <a:t> </a:t>
            </a:r>
            <a:r>
              <a:rPr lang="uk-UA" smtClean="0"/>
              <a:t>клас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Японія після Другої світової війни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215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34563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кон'юнктури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, </a:t>
            </a:r>
            <a:r>
              <a:rPr lang="ru-RU" dirty="0" err="1"/>
              <a:t>японська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в 80-і роки </a:t>
            </a:r>
            <a:r>
              <a:rPr lang="ru-RU" dirty="0" err="1"/>
              <a:t>розвивалася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темпами,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і США. </a:t>
            </a:r>
            <a:r>
              <a:rPr lang="ru-RU" dirty="0" err="1"/>
              <a:t>Японія</a:t>
            </a:r>
            <a:r>
              <a:rPr lang="ru-RU" dirty="0"/>
              <a:t> як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лідирувала</a:t>
            </a:r>
            <a:r>
              <a:rPr lang="ru-RU" dirty="0"/>
              <a:t> в темпах росту;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продукт </a:t>
            </a:r>
            <a:r>
              <a:rPr lang="ru-RU" dirty="0" err="1"/>
              <a:t>перевершив</a:t>
            </a:r>
            <a:r>
              <a:rPr lang="ru-RU" dirty="0"/>
              <a:t> ВНП </a:t>
            </a:r>
            <a:r>
              <a:rPr lang="ru-RU" dirty="0" err="1"/>
              <a:t>Англії</a:t>
            </a:r>
            <a:r>
              <a:rPr lang="ru-RU" dirty="0"/>
              <a:t> і </a:t>
            </a:r>
            <a:r>
              <a:rPr lang="ru-RU" dirty="0" err="1"/>
              <a:t>Франції</a:t>
            </a:r>
            <a:r>
              <a:rPr lang="ru-RU" dirty="0"/>
              <a:t>, разом </a:t>
            </a:r>
            <a:r>
              <a:rPr lang="ru-RU" dirty="0" err="1"/>
              <a:t>узятих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 err="1"/>
              <a:t>основі</a:t>
            </a:r>
            <a:r>
              <a:rPr lang="ru-RU" dirty="0"/>
              <a:t> переходу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росту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переорієнтація</a:t>
            </a:r>
            <a:r>
              <a:rPr lang="ru-RU" dirty="0"/>
              <a:t> з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екстенсивних</a:t>
            </a:r>
            <a:r>
              <a:rPr lang="ru-RU" dirty="0"/>
              <a:t> на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інтенсивні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- основного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сировинних</a:t>
            </a:r>
            <a:r>
              <a:rPr lang="ru-RU" dirty="0"/>
              <a:t> і </a:t>
            </a:r>
            <a:r>
              <a:rPr lang="ru-RU" dirty="0" err="1"/>
              <a:t>паливно-енергетичних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науково-технічного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У </a:t>
            </a:r>
            <a:r>
              <a:rPr lang="ru-RU" dirty="0"/>
              <a:t>80-і роки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dirty="0"/>
              <a:t> переходу на </a:t>
            </a:r>
            <a:r>
              <a:rPr lang="ru-RU" dirty="0" err="1"/>
              <a:t>нову</a:t>
            </a:r>
            <a:r>
              <a:rPr lang="ru-RU" dirty="0"/>
              <a:t> модель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стала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актуальною.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57912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375043"/>
            <a:ext cx="3816424" cy="462275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6126" y="692696"/>
            <a:ext cx="4858113" cy="6538649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Японія — це острівна країна, розташована на східному узбережжі Азії, у північно-західній частині Тихого океану</a:t>
            </a:r>
          </a:p>
          <a:p>
            <a:endParaRPr lang="uk-U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2615"/>
            <a:ext cx="4122794" cy="275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15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5040560" cy="6480720"/>
          </a:xfrm>
        </p:spPr>
        <p:txBody>
          <a:bodyPr>
            <a:normAutofit fontScale="85000" lnSpcReduction="10000"/>
          </a:bodyPr>
          <a:lstStyle/>
          <a:p>
            <a:pPr marL="228600">
              <a:spcAft>
                <a:spcPts val="0"/>
              </a:spcAft>
            </a:pPr>
            <a:r>
              <a:rPr lang="uk-UA" sz="2800" dirty="0" smtClean="0">
                <a:latin typeface="Times New Roman CYR"/>
                <a:ea typeface="Times New Roman"/>
              </a:rPr>
              <a:t>Кінець </a:t>
            </a:r>
            <a:r>
              <a:rPr lang="uk-UA" sz="2800" dirty="0">
                <a:latin typeface="Times New Roman CYR"/>
                <a:ea typeface="Times New Roman"/>
              </a:rPr>
              <a:t>війни ознаменувався окупацією Японії силами союзників — США та СРСР.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latin typeface="Times New Roman CYR"/>
                <a:ea typeface="Times New Roman"/>
              </a:rPr>
              <a:t>Оскільки Японія була країною-агресором і зазнала поразки у Другій світовій війні, то її територія була окупована військами США на чолі з Д. </a:t>
            </a:r>
            <a:r>
              <a:rPr lang="uk-UA" sz="2800" dirty="0" err="1">
                <a:latin typeface="Times New Roman CYR"/>
                <a:ea typeface="Times New Roman"/>
              </a:rPr>
              <a:t>Макартуром</a:t>
            </a:r>
            <a:r>
              <a:rPr lang="uk-UA" sz="2800" dirty="0">
                <a:latin typeface="Times New Roman CYR"/>
                <a:ea typeface="Times New Roman"/>
              </a:rPr>
              <a:t> (1945–1952). </a:t>
            </a:r>
            <a:r>
              <a:rPr lang="ru-RU" sz="2800" dirty="0">
                <a:latin typeface="Times New Roman CYR"/>
                <a:ea typeface="Times New Roman"/>
              </a:rPr>
              <a:t>На </a:t>
            </a:r>
            <a:r>
              <a:rPr lang="ru-RU" sz="2800" dirty="0" err="1">
                <a:latin typeface="Times New Roman CYR"/>
                <a:ea typeface="Times New Roman"/>
              </a:rPr>
              <a:t>окупованій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території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американцями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провадилася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політика</a:t>
            </a:r>
            <a:r>
              <a:rPr lang="ru-RU" sz="2800" dirty="0">
                <a:latin typeface="Times New Roman CYR"/>
                <a:ea typeface="Times New Roman"/>
              </a:rPr>
              <a:t> «</a:t>
            </a:r>
            <a:r>
              <a:rPr lang="ru-RU" sz="2800" dirty="0" err="1">
                <a:latin typeface="Times New Roman CYR"/>
                <a:ea typeface="Times New Roman"/>
              </a:rPr>
              <a:t>Трьох</a:t>
            </a:r>
            <a:r>
              <a:rPr lang="ru-RU" sz="2800" dirty="0">
                <a:latin typeface="Times New Roman CYR"/>
                <a:ea typeface="Times New Roman"/>
              </a:rPr>
              <a:t> "Д”»: </a:t>
            </a:r>
            <a:r>
              <a:rPr lang="ru-RU" sz="2800" dirty="0" err="1">
                <a:latin typeface="Times New Roman CYR"/>
                <a:ea typeface="Times New Roman"/>
              </a:rPr>
              <a:t>демократизація</a:t>
            </a:r>
            <a:r>
              <a:rPr lang="ru-RU" sz="2800" dirty="0">
                <a:latin typeface="Times New Roman CYR"/>
                <a:ea typeface="Times New Roman"/>
              </a:rPr>
              <a:t>, </a:t>
            </a:r>
            <a:r>
              <a:rPr lang="ru-RU" sz="2800" dirty="0" err="1">
                <a:latin typeface="Times New Roman CYR"/>
                <a:ea typeface="Times New Roman"/>
              </a:rPr>
              <a:t>демілітаризація</a:t>
            </a:r>
            <a:r>
              <a:rPr lang="ru-RU" sz="2800" dirty="0">
                <a:latin typeface="Times New Roman CYR"/>
                <a:ea typeface="Times New Roman"/>
              </a:rPr>
              <a:t>, </a:t>
            </a:r>
            <a:r>
              <a:rPr lang="ru-RU" sz="2800" dirty="0" err="1">
                <a:latin typeface="Times New Roman CYR"/>
                <a:ea typeface="Times New Roman"/>
              </a:rPr>
              <a:t>декартелізація</a:t>
            </a:r>
            <a:r>
              <a:rPr lang="ru-RU" sz="2800" dirty="0">
                <a:latin typeface="Times New Roman CYR"/>
                <a:ea typeface="Times New Roman"/>
              </a:rPr>
              <a:t>. </a:t>
            </a:r>
            <a:r>
              <a:rPr lang="ru-RU" sz="2800" dirty="0" err="1">
                <a:latin typeface="Times New Roman CYR"/>
                <a:ea typeface="Times New Roman"/>
              </a:rPr>
              <a:t>Водночас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було</a:t>
            </a:r>
            <a:r>
              <a:rPr lang="ru-RU" sz="2800" dirty="0">
                <a:latin typeface="Times New Roman CYR"/>
                <a:ea typeface="Times New Roman"/>
              </a:rPr>
              <a:t> проведено </a:t>
            </a:r>
            <a:r>
              <a:rPr lang="ru-RU" sz="2800" dirty="0" err="1">
                <a:latin typeface="Times New Roman CYR"/>
                <a:ea typeface="Times New Roman"/>
              </a:rPr>
              <a:t>аграрну</a:t>
            </a:r>
            <a:r>
              <a:rPr lang="ru-RU" sz="2800" dirty="0">
                <a:latin typeface="Times New Roman CYR"/>
                <a:ea typeface="Times New Roman"/>
              </a:rPr>
              <a:t> реформу, яка </a:t>
            </a:r>
            <a:r>
              <a:rPr lang="ru-RU" sz="2800" dirty="0" err="1">
                <a:latin typeface="Times New Roman CYR"/>
                <a:ea typeface="Times New Roman"/>
              </a:rPr>
              <a:t>передбачала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націоналізацію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надлишків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землі</a:t>
            </a:r>
            <a:r>
              <a:rPr lang="ru-RU" sz="2800" dirty="0">
                <a:latin typeface="Times New Roman CYR"/>
                <a:ea typeface="Times New Roman"/>
              </a:rPr>
              <a:t> і продаж </a:t>
            </a:r>
            <a:r>
              <a:rPr lang="ru-RU" sz="2800" dirty="0" err="1">
                <a:latin typeface="Times New Roman CYR"/>
                <a:ea typeface="Times New Roman"/>
              </a:rPr>
              <a:t>її</a:t>
            </a:r>
            <a:r>
              <a:rPr lang="ru-RU" sz="2800" dirty="0">
                <a:latin typeface="Times New Roman CYR"/>
                <a:ea typeface="Times New Roman"/>
              </a:rPr>
              <a:t> державою на </a:t>
            </a:r>
            <a:r>
              <a:rPr lang="ru-RU" sz="2800" dirty="0" err="1">
                <a:latin typeface="Times New Roman CYR"/>
                <a:ea typeface="Times New Roman"/>
              </a:rPr>
              <a:t>пільгових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умовах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орендарям</a:t>
            </a:r>
            <a:r>
              <a:rPr lang="ru-RU" sz="2800" dirty="0">
                <a:latin typeface="Times New Roman CYR"/>
                <a:ea typeface="Times New Roman"/>
              </a:rPr>
              <a:t>.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22" y="1196752"/>
            <a:ext cx="4392488" cy="31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7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32018" y="44624"/>
            <a:ext cx="4320480" cy="666936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1947 року, під тиском окупаційної американської влади було ухвалено Конституцію Японії, яка проголошувала принципи, пацифізму та міжнародного співробітництва.</a:t>
            </a:r>
          </a:p>
          <a:p>
            <a:r>
              <a:rPr lang="uk-UA" dirty="0"/>
              <a:t>1951 року уряд Японії підписав із США договір про мир та безпеку, вступивши до холодної війни на боці західних держав. Для підписання угоди про мир з Японією 20 липня 1951 р. у м. Сан-Франциско (США) було скликано мирну конференцію за участю делегацій 52 країн. 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90643"/>
            <a:ext cx="4608512" cy="2844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1712346"/>
            <a:ext cx="2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Йосіда</a:t>
            </a:r>
            <a:r>
              <a:rPr lang="uk-UA" b="1" dirty="0"/>
              <a:t> </a:t>
            </a:r>
            <a:r>
              <a:rPr lang="uk-UA" b="1" dirty="0" err="1" smtClean="0"/>
              <a:t>Сіґеру</a:t>
            </a:r>
            <a:r>
              <a:rPr lang="uk-UA" b="1" dirty="0" smtClean="0"/>
              <a:t> підписує мирний договір у Сан </a:t>
            </a:r>
            <a:r>
              <a:rPr lang="uk-UA" b="1" dirty="0" err="1" smtClean="0"/>
              <a:t>Франциско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76672"/>
            <a:ext cx="2310954" cy="30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6"/>
            <a:ext cx="8424936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800" dirty="0" err="1">
                <a:latin typeface="Times New Roman CYR"/>
                <a:ea typeface="Times New Roman"/>
              </a:rPr>
              <a:t>Згідно</a:t>
            </a:r>
            <a:r>
              <a:rPr lang="ru-RU" sz="2800" dirty="0">
                <a:latin typeface="Times New Roman CYR"/>
                <a:ea typeface="Times New Roman"/>
              </a:rPr>
              <a:t> з договором: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latin typeface="Times New Roman CYR"/>
                <a:ea typeface="Times New Roman"/>
              </a:rPr>
              <a:t>• </a:t>
            </a:r>
            <a:r>
              <a:rPr lang="ru-RU" sz="2800" dirty="0" err="1">
                <a:latin typeface="Times New Roman CYR"/>
                <a:ea typeface="Times New Roman"/>
              </a:rPr>
              <a:t>було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визнано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повний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суверенітет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endParaRPr lang="ru-RU" sz="2800" dirty="0" smtClean="0">
              <a:latin typeface="Times New Roman CYR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 CYR"/>
                <a:ea typeface="Times New Roman"/>
              </a:rPr>
              <a:t>японського</a:t>
            </a:r>
            <a:r>
              <a:rPr lang="ru-RU" sz="2800" dirty="0" smtClean="0">
                <a:latin typeface="Times New Roman CYR"/>
                <a:ea typeface="Times New Roman"/>
              </a:rPr>
              <a:t> </a:t>
            </a:r>
            <a:r>
              <a:rPr lang="ru-RU" sz="2800" dirty="0">
                <a:latin typeface="Times New Roman CYR"/>
                <a:ea typeface="Times New Roman"/>
              </a:rPr>
              <a:t>народу над </a:t>
            </a:r>
            <a:r>
              <a:rPr lang="ru-RU" sz="2800" dirty="0" err="1">
                <a:latin typeface="Times New Roman CYR"/>
                <a:ea typeface="Times New Roman"/>
              </a:rPr>
              <a:t>Японією</a:t>
            </a:r>
            <a:r>
              <a:rPr lang="ru-RU" sz="2800" dirty="0">
                <a:latin typeface="Times New Roman CYR"/>
                <a:ea typeface="Times New Roman"/>
              </a:rPr>
              <a:t> та </a:t>
            </a:r>
            <a:endParaRPr lang="ru-RU" sz="2800" dirty="0" smtClean="0">
              <a:latin typeface="Times New Roman CYR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 CYR"/>
                <a:ea typeface="Times New Roman"/>
              </a:rPr>
              <a:t>її</a:t>
            </a:r>
            <a:r>
              <a:rPr lang="ru-RU" sz="2800" dirty="0" smtClean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територіальними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smtClean="0">
                <a:latin typeface="Times New Roman CYR"/>
                <a:ea typeface="Times New Roman"/>
              </a:rPr>
              <a:t>водами;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latin typeface="Times New Roman CYR"/>
                <a:ea typeface="Times New Roman"/>
              </a:rPr>
              <a:t>• </a:t>
            </a:r>
            <a:r>
              <a:rPr lang="ru-RU" sz="2800" dirty="0" err="1">
                <a:latin typeface="Times New Roman CYR"/>
                <a:ea typeface="Times New Roman"/>
              </a:rPr>
              <a:t>Японія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визнавала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незалежність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endParaRPr lang="ru-RU" sz="2800" dirty="0" smtClean="0">
              <a:latin typeface="Times New Roman CYR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 CYR"/>
                <a:ea typeface="Times New Roman"/>
              </a:rPr>
              <a:t>Кореї</a:t>
            </a:r>
            <a:r>
              <a:rPr lang="ru-RU" sz="2800" dirty="0" smtClean="0">
                <a:latin typeface="Times New Roman CYR"/>
                <a:ea typeface="Times New Roman"/>
              </a:rPr>
              <a:t> </a:t>
            </a:r>
            <a:r>
              <a:rPr lang="ru-RU" sz="2800" dirty="0">
                <a:latin typeface="Times New Roman CYR"/>
                <a:ea typeface="Times New Roman"/>
              </a:rPr>
              <a:t>та </a:t>
            </a:r>
            <a:r>
              <a:rPr lang="ru-RU" sz="2800" dirty="0" err="1">
                <a:latin typeface="Times New Roman CYR"/>
                <a:ea typeface="Times New Roman"/>
              </a:rPr>
              <a:t>відмовлялася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від</a:t>
            </a:r>
            <a:r>
              <a:rPr lang="ru-RU" sz="2800" dirty="0">
                <a:latin typeface="Times New Roman CYR"/>
                <a:ea typeface="Times New Roman"/>
              </a:rPr>
              <a:t> прав та </a:t>
            </a:r>
            <a:endParaRPr lang="ru-RU" sz="2800" dirty="0" smtClean="0">
              <a:latin typeface="Times New Roman CYR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 CYR"/>
                <a:ea typeface="Times New Roman"/>
              </a:rPr>
              <a:t>претензій</a:t>
            </a:r>
            <a:r>
              <a:rPr lang="ru-RU" sz="2800" dirty="0" smtClean="0">
                <a:latin typeface="Times New Roman CYR"/>
                <a:ea typeface="Times New Roman"/>
              </a:rPr>
              <a:t> </a:t>
            </a:r>
            <a:r>
              <a:rPr lang="ru-RU" sz="2800" dirty="0">
                <a:latin typeface="Times New Roman CYR"/>
                <a:ea typeface="Times New Roman"/>
              </a:rPr>
              <a:t>на Корею, Тайвань, </a:t>
            </a:r>
            <a:endParaRPr lang="ru-RU" sz="2800" dirty="0" smtClean="0">
              <a:latin typeface="Times New Roman CYR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 CYR"/>
                <a:ea typeface="Times New Roman"/>
              </a:rPr>
              <a:t>острови</a:t>
            </a:r>
            <a:r>
              <a:rPr lang="ru-RU" sz="2800" dirty="0" smtClean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Пенхуледао</a:t>
            </a:r>
            <a:r>
              <a:rPr lang="ru-RU" sz="2800" dirty="0">
                <a:latin typeface="Times New Roman CYR"/>
                <a:ea typeface="Times New Roman"/>
              </a:rPr>
              <a:t>, </a:t>
            </a:r>
            <a:r>
              <a:rPr lang="ru-RU" sz="2800" dirty="0" err="1">
                <a:latin typeface="Times New Roman CYR"/>
                <a:ea typeface="Times New Roman"/>
              </a:rPr>
              <a:t>Південний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Сахалін</a:t>
            </a:r>
            <a:r>
              <a:rPr lang="ru-RU" sz="2800" dirty="0">
                <a:latin typeface="Times New Roman CYR"/>
                <a:ea typeface="Times New Roman"/>
              </a:rPr>
              <a:t> та </a:t>
            </a:r>
            <a:r>
              <a:rPr lang="ru-RU" sz="2800" dirty="0" err="1">
                <a:latin typeface="Times New Roman CYR"/>
                <a:ea typeface="Times New Roman"/>
              </a:rPr>
              <a:t>частину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Курильських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 smtClean="0">
                <a:latin typeface="Times New Roman CYR"/>
                <a:ea typeface="Times New Roman"/>
              </a:rPr>
              <a:t>островів</a:t>
            </a:r>
            <a:r>
              <a:rPr lang="ru-RU" sz="2800" dirty="0" smtClean="0">
                <a:latin typeface="Times New Roman CYR"/>
                <a:ea typeface="Times New Roman"/>
              </a:rPr>
              <a:t>;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latin typeface="Times New Roman CYR"/>
                <a:ea typeface="Times New Roman"/>
              </a:rPr>
              <a:t>• </a:t>
            </a:r>
            <a:r>
              <a:rPr lang="ru-RU" sz="2800" dirty="0" err="1">
                <a:latin typeface="Times New Roman CYR"/>
                <a:ea typeface="Times New Roman"/>
              </a:rPr>
              <a:t>обсяги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репарацій</a:t>
            </a:r>
            <a:r>
              <a:rPr lang="ru-RU" sz="2800" dirty="0">
                <a:latin typeface="Times New Roman CYR"/>
                <a:ea typeface="Times New Roman"/>
              </a:rPr>
              <a:t> не </a:t>
            </a:r>
            <a:r>
              <a:rPr lang="ru-RU" sz="2800" dirty="0" err="1">
                <a:latin typeface="Times New Roman CYR"/>
                <a:ea typeface="Times New Roman"/>
              </a:rPr>
              <a:t>було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визначено</a:t>
            </a:r>
            <a:r>
              <a:rPr lang="ru-RU" sz="2800" dirty="0">
                <a:latin typeface="Times New Roman CYR"/>
                <a:ea typeface="Times New Roman"/>
              </a:rPr>
              <a:t> і </a:t>
            </a:r>
            <a:r>
              <a:rPr lang="ru-RU" sz="2800" dirty="0" err="1">
                <a:latin typeface="Times New Roman CYR"/>
                <a:ea typeface="Times New Roman"/>
              </a:rPr>
              <a:t>питання</a:t>
            </a:r>
            <a:r>
              <a:rPr lang="ru-RU" sz="2800" dirty="0">
                <a:latin typeface="Times New Roman CYR"/>
                <a:ea typeface="Times New Roman"/>
              </a:rPr>
              <a:t> про них належало до </a:t>
            </a:r>
            <a:r>
              <a:rPr lang="ru-RU" sz="2800" dirty="0" err="1">
                <a:latin typeface="Times New Roman CYR"/>
                <a:ea typeface="Times New Roman"/>
              </a:rPr>
              <a:t>сфери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двосторонніх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відносин</a:t>
            </a:r>
            <a:r>
              <a:rPr lang="ru-RU" sz="2800" dirty="0">
                <a:latin typeface="Times New Roman CYR"/>
                <a:ea typeface="Times New Roman"/>
              </a:rPr>
              <a:t> тих </a:t>
            </a:r>
            <a:r>
              <a:rPr lang="ru-RU" sz="2800" dirty="0" err="1">
                <a:latin typeface="Times New Roman CYR"/>
                <a:ea typeface="Times New Roman"/>
              </a:rPr>
              <a:t>чи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інших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країн</a:t>
            </a:r>
            <a:r>
              <a:rPr lang="ru-RU" sz="2800" dirty="0">
                <a:latin typeface="Times New Roman CYR"/>
                <a:ea typeface="Times New Roman"/>
              </a:rPr>
              <a:t> з </a:t>
            </a:r>
            <a:r>
              <a:rPr lang="ru-RU" sz="2800" dirty="0" err="1">
                <a:latin typeface="Times New Roman CYR"/>
                <a:ea typeface="Times New Roman"/>
              </a:rPr>
              <a:t>Японією</a:t>
            </a:r>
            <a:r>
              <a:rPr lang="ru-RU" sz="2800" dirty="0">
                <a:latin typeface="Times New Roman CYR"/>
                <a:ea typeface="Times New Roman"/>
              </a:rPr>
              <a:t>;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latin typeface="Times New Roman CYR"/>
                <a:ea typeface="Times New Roman"/>
              </a:rPr>
              <a:t>• за </a:t>
            </a:r>
            <a:r>
              <a:rPr lang="ru-RU" sz="2800" dirty="0" err="1">
                <a:latin typeface="Times New Roman CYR"/>
                <a:ea typeface="Times New Roman"/>
              </a:rPr>
              <a:t>Японією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було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визнано</a:t>
            </a:r>
            <a:r>
              <a:rPr lang="ru-RU" sz="2800" dirty="0">
                <a:latin typeface="Times New Roman CYR"/>
                <a:ea typeface="Times New Roman"/>
              </a:rPr>
              <a:t> право на </a:t>
            </a:r>
            <a:r>
              <a:rPr lang="ru-RU" sz="2800" dirty="0" err="1">
                <a:latin typeface="Times New Roman CYR"/>
                <a:ea typeface="Times New Roman"/>
              </a:rPr>
              <a:t>індивідуальну</a:t>
            </a:r>
            <a:r>
              <a:rPr lang="ru-RU" sz="2800" dirty="0">
                <a:latin typeface="Times New Roman CYR"/>
                <a:ea typeface="Times New Roman"/>
              </a:rPr>
              <a:t> і </a:t>
            </a:r>
            <a:r>
              <a:rPr lang="ru-RU" sz="2800" dirty="0" err="1">
                <a:latin typeface="Times New Roman CYR"/>
                <a:ea typeface="Times New Roman"/>
              </a:rPr>
              <a:t>колективну</a:t>
            </a:r>
            <a:r>
              <a:rPr lang="ru-RU" sz="2800" dirty="0">
                <a:latin typeface="Times New Roman CYR"/>
                <a:ea typeface="Times New Roman"/>
              </a:rPr>
              <a:t> оборону і </a:t>
            </a:r>
            <a:r>
              <a:rPr lang="ru-RU" sz="2800" dirty="0" err="1">
                <a:latin typeface="Times New Roman CYR"/>
                <a:ea typeface="Times New Roman"/>
              </a:rPr>
              <a:t>домовленості</a:t>
            </a:r>
            <a:r>
              <a:rPr lang="ru-RU" sz="2800" dirty="0">
                <a:latin typeface="Times New Roman CYR"/>
                <a:ea typeface="Times New Roman"/>
              </a:rPr>
              <a:t> про </a:t>
            </a:r>
            <a:r>
              <a:rPr lang="ru-RU" sz="2800" dirty="0" err="1">
                <a:latin typeface="Times New Roman CYR"/>
                <a:ea typeface="Times New Roman"/>
              </a:rPr>
              <a:t>можливість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розміщення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або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збереження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іноземних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збройних</a:t>
            </a:r>
            <a:r>
              <a:rPr lang="ru-RU" sz="2800" dirty="0">
                <a:latin typeface="Times New Roman CYR"/>
                <a:ea typeface="Times New Roman"/>
              </a:rPr>
              <a:t> сил на </a:t>
            </a:r>
            <a:r>
              <a:rPr lang="ru-RU" sz="2800" dirty="0" err="1">
                <a:latin typeface="Times New Roman CYR"/>
                <a:ea typeface="Times New Roman"/>
              </a:rPr>
              <a:t>її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території</a:t>
            </a:r>
            <a:r>
              <a:rPr lang="ru-RU" sz="2800" dirty="0">
                <a:latin typeface="Times New Roman CYR"/>
                <a:ea typeface="Times New Roman"/>
              </a:rPr>
              <a:t>».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latin typeface="Times New Roman CYR"/>
                <a:ea typeface="Times New Roman"/>
              </a:rPr>
              <a:t>Сан-</a:t>
            </a:r>
            <a:r>
              <a:rPr lang="ru-RU" sz="2800" dirty="0" err="1">
                <a:latin typeface="Times New Roman CYR"/>
                <a:ea typeface="Times New Roman"/>
              </a:rPr>
              <a:t>Франциська</a:t>
            </a:r>
            <a:r>
              <a:rPr lang="ru-RU" sz="2800" dirty="0">
                <a:latin typeface="Times New Roman CYR"/>
                <a:ea typeface="Times New Roman"/>
              </a:rPr>
              <a:t> система </a:t>
            </a:r>
            <a:r>
              <a:rPr lang="ru-RU" sz="2800" dirty="0" err="1">
                <a:latin typeface="Times New Roman CYR"/>
                <a:ea typeface="Times New Roman"/>
              </a:rPr>
              <a:t>договорів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перетворила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Японію</a:t>
            </a:r>
            <a:r>
              <a:rPr lang="ru-RU" sz="2800" dirty="0">
                <a:latin typeface="Times New Roman CYR"/>
                <a:ea typeface="Times New Roman"/>
              </a:rPr>
              <a:t> на </a:t>
            </a:r>
            <a:r>
              <a:rPr lang="ru-RU" sz="2800" dirty="0" err="1">
                <a:latin typeface="Times New Roman CYR"/>
                <a:ea typeface="Times New Roman"/>
              </a:rPr>
              <a:t>союзницю</a:t>
            </a:r>
            <a:r>
              <a:rPr lang="ru-RU" sz="2800" dirty="0">
                <a:latin typeface="Times New Roman CYR"/>
                <a:ea typeface="Times New Roman"/>
              </a:rPr>
              <a:t> США, </a:t>
            </a:r>
            <a:r>
              <a:rPr lang="ru-RU" sz="2800" dirty="0" err="1">
                <a:latin typeface="Times New Roman CYR"/>
                <a:ea typeface="Times New Roman"/>
              </a:rPr>
              <a:t>що</a:t>
            </a:r>
            <a:r>
              <a:rPr lang="ru-RU" sz="2800" dirty="0">
                <a:latin typeface="Times New Roman CYR"/>
                <a:ea typeface="Times New Roman"/>
              </a:rPr>
              <a:t>, у свою </a:t>
            </a:r>
            <a:r>
              <a:rPr lang="ru-RU" sz="2800" dirty="0" err="1">
                <a:latin typeface="Times New Roman CYR"/>
                <a:ea typeface="Times New Roman"/>
              </a:rPr>
              <a:t>чергу</a:t>
            </a:r>
            <a:r>
              <a:rPr lang="ru-RU" sz="2800" dirty="0">
                <a:latin typeface="Times New Roman CYR"/>
                <a:ea typeface="Times New Roman"/>
              </a:rPr>
              <a:t>, </a:t>
            </a:r>
            <a:r>
              <a:rPr lang="ru-RU" sz="2800" dirty="0" err="1">
                <a:latin typeface="Times New Roman CYR"/>
                <a:ea typeface="Times New Roman"/>
              </a:rPr>
              <a:t>погіршило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її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взаємини</a:t>
            </a:r>
            <a:r>
              <a:rPr lang="ru-RU" sz="2800" dirty="0">
                <a:latin typeface="Times New Roman CYR"/>
                <a:ea typeface="Times New Roman"/>
              </a:rPr>
              <a:t> з СРСР. Лише в </a:t>
            </a:r>
            <a:r>
              <a:rPr lang="ru-RU" sz="2800" dirty="0" err="1">
                <a:latin typeface="Times New Roman CYR"/>
                <a:ea typeface="Times New Roman"/>
              </a:rPr>
              <a:t>жовтні</a:t>
            </a:r>
            <a:r>
              <a:rPr lang="ru-RU" sz="2800" dirty="0">
                <a:latin typeface="Times New Roman CYR"/>
                <a:ea typeface="Times New Roman"/>
              </a:rPr>
              <a:t> 1956 р. у </a:t>
            </a:r>
            <a:r>
              <a:rPr lang="ru-RU" sz="2800" dirty="0" err="1">
                <a:latin typeface="Times New Roman CYR"/>
                <a:ea typeface="Times New Roman"/>
              </a:rPr>
              <a:t>Москві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було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підписано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Спільну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декларацію</a:t>
            </a:r>
            <a:r>
              <a:rPr lang="ru-RU" sz="2800" dirty="0">
                <a:latin typeface="Times New Roman CYR"/>
                <a:ea typeface="Times New Roman"/>
              </a:rPr>
              <a:t> СРСР та </a:t>
            </a:r>
            <a:r>
              <a:rPr lang="ru-RU" sz="2800" dirty="0" err="1">
                <a:latin typeface="Times New Roman CYR"/>
                <a:ea typeface="Times New Roman"/>
              </a:rPr>
              <a:t>Японії</a:t>
            </a:r>
            <a:r>
              <a:rPr lang="ru-RU" sz="2800" dirty="0">
                <a:latin typeface="Times New Roman CYR"/>
                <a:ea typeface="Times New Roman"/>
              </a:rPr>
              <a:t>, яка </a:t>
            </a:r>
            <a:r>
              <a:rPr lang="ru-RU" sz="2800" dirty="0" err="1">
                <a:latin typeface="Times New Roman CYR"/>
                <a:ea typeface="Times New Roman"/>
              </a:rPr>
              <a:t>юридично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припиняла</a:t>
            </a:r>
            <a:r>
              <a:rPr lang="ru-RU" sz="2800" dirty="0">
                <a:latin typeface="Times New Roman CYR"/>
                <a:ea typeface="Times New Roman"/>
              </a:rPr>
              <a:t> стан </a:t>
            </a:r>
            <a:r>
              <a:rPr lang="ru-RU" sz="2800" dirty="0" err="1">
                <a:latin typeface="Times New Roman CYR"/>
                <a:ea typeface="Times New Roman"/>
              </a:rPr>
              <a:t>війни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між</a:t>
            </a:r>
            <a:r>
              <a:rPr lang="ru-RU" sz="2800" dirty="0">
                <a:latin typeface="Times New Roman CYR"/>
                <a:ea typeface="Times New Roman"/>
              </a:rPr>
              <a:t> державами та </a:t>
            </a:r>
            <a:r>
              <a:rPr lang="ru-RU" sz="2800" dirty="0" err="1">
                <a:latin typeface="Times New Roman CYR"/>
                <a:ea typeface="Times New Roman"/>
              </a:rPr>
              <a:t>проголошувала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відновлення</a:t>
            </a:r>
            <a:r>
              <a:rPr lang="ru-RU" sz="2800" dirty="0">
                <a:latin typeface="Times New Roman CYR"/>
                <a:ea typeface="Times New Roman"/>
              </a:rPr>
              <a:t> миру і </a:t>
            </a:r>
            <a:r>
              <a:rPr lang="ru-RU" sz="2800" dirty="0" err="1">
                <a:latin typeface="Times New Roman CYR"/>
                <a:ea typeface="Times New Roman"/>
              </a:rPr>
              <a:t>добросусідських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відносин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між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країнами</a:t>
            </a:r>
            <a:r>
              <a:rPr lang="ru-RU" sz="2800" dirty="0">
                <a:latin typeface="Times New Roman CYR"/>
                <a:ea typeface="Times New Roman"/>
              </a:rPr>
              <a:t>. </a:t>
            </a:r>
            <a:r>
              <a:rPr lang="ru-RU" sz="2800" dirty="0" err="1">
                <a:latin typeface="Times New Roman CYR"/>
                <a:ea typeface="Times New Roman"/>
              </a:rPr>
              <a:t>Мирний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договір</a:t>
            </a:r>
            <a:r>
              <a:rPr lang="ru-RU" sz="2800" dirty="0">
                <a:latin typeface="Times New Roman CYR"/>
                <a:ea typeface="Times New Roman"/>
              </a:rPr>
              <a:t> так і не </a:t>
            </a:r>
            <a:r>
              <a:rPr lang="ru-RU" sz="2800" dirty="0" err="1">
                <a:latin typeface="Times New Roman CYR"/>
                <a:ea typeface="Times New Roman"/>
              </a:rPr>
              <a:t>було</a:t>
            </a:r>
            <a:r>
              <a:rPr lang="ru-RU" sz="2800" dirty="0">
                <a:latin typeface="Times New Roman CYR"/>
                <a:ea typeface="Times New Roman"/>
              </a:rPr>
              <a:t> </a:t>
            </a:r>
            <a:r>
              <a:rPr lang="ru-RU" sz="2800" dirty="0" err="1">
                <a:latin typeface="Times New Roman CYR"/>
                <a:ea typeface="Times New Roman"/>
              </a:rPr>
              <a:t>підписано</a:t>
            </a:r>
            <a:r>
              <a:rPr lang="ru-RU" sz="2800" dirty="0">
                <a:latin typeface="Times New Roman CYR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59716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35352"/>
          </a:xfrm>
        </p:spPr>
        <p:txBody>
          <a:bodyPr>
            <a:normAutofit/>
          </a:bodyPr>
          <a:lstStyle/>
          <a:p>
            <a:pPr marL="0" lvl="0" indent="0">
              <a:buClr>
                <a:srgbClr val="4584D3"/>
              </a:buClr>
              <a:buNone/>
            </a:pPr>
            <a:r>
              <a:rPr lang="ru-RU" b="1" i="1" dirty="0" err="1"/>
              <a:t>Япо́нське</a:t>
            </a:r>
            <a:r>
              <a:rPr lang="ru-RU" b="1" i="1" dirty="0"/>
              <a:t> </a:t>
            </a:r>
            <a:r>
              <a:rPr lang="ru-RU" b="1" i="1" dirty="0" err="1"/>
              <a:t>економі́чне</a:t>
            </a:r>
            <a:r>
              <a:rPr lang="ru-RU" b="1" i="1" dirty="0"/>
              <a:t> </a:t>
            </a:r>
            <a:r>
              <a:rPr lang="ru-RU" b="1" i="1" dirty="0" err="1"/>
              <a:t>ди́во</a:t>
            </a:r>
            <a:r>
              <a:rPr lang="ru-RU" b="1" dirty="0"/>
              <a:t> —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стрімкого</a:t>
            </a:r>
            <a:r>
              <a:rPr lang="ru-RU" dirty="0"/>
              <a:t> росту </a:t>
            </a:r>
            <a:r>
              <a:rPr lang="ru-RU" dirty="0" err="1"/>
              <a:t>японської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з </a:t>
            </a:r>
            <a:r>
              <a:rPr lang="ru-RU" dirty="0" err="1"/>
              <a:t>середини</a:t>
            </a:r>
            <a:r>
              <a:rPr lang="ru-RU" dirty="0"/>
              <a:t> 1950-х </a:t>
            </a:r>
            <a:r>
              <a:rPr lang="ru-RU" dirty="0" err="1"/>
              <a:t>років</a:t>
            </a:r>
            <a:r>
              <a:rPr lang="ru-RU" dirty="0"/>
              <a:t> до </a:t>
            </a:r>
            <a:r>
              <a:rPr lang="ru-RU" dirty="0" err="1"/>
              <a:t>нафтової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1973 року</a:t>
            </a:r>
            <a:r>
              <a:rPr lang="ru-RU" dirty="0" smtClean="0"/>
              <a:t>. </a:t>
            </a:r>
            <a:r>
              <a:rPr lang="ru-RU" sz="2200" dirty="0" err="1">
                <a:solidFill>
                  <a:prstClr val="white"/>
                </a:solidFill>
              </a:rPr>
              <a:t>Основні</a:t>
            </a:r>
            <a:r>
              <a:rPr lang="ru-RU" sz="2200" dirty="0">
                <a:solidFill>
                  <a:prstClr val="white"/>
                </a:solidFill>
              </a:rPr>
              <a:t> характеристики</a:t>
            </a:r>
            <a:r>
              <a:rPr lang="ru-RU" sz="2200" dirty="0" smtClean="0">
                <a:solidFill>
                  <a:prstClr val="white"/>
                </a:solidFill>
              </a:rPr>
              <a:t>:</a:t>
            </a:r>
            <a:endParaRPr lang="ru-RU" sz="2200" dirty="0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74890"/>
            <a:ext cx="439261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00286"/>
            <a:ext cx="15875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5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3811" y="44624"/>
            <a:ext cx="4716016" cy="69127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Економіка Японії є однією з найпотужніших у світі. Вона посідає друге місце після США за показниками ВВП ($4,5 трильйони у 2005) і третє місце після США і КНР за показниками </a:t>
            </a:r>
            <a:r>
              <a:rPr lang="uk-UA" dirty="0" err="1"/>
              <a:t>купівлеспроможності</a:t>
            </a:r>
            <a:r>
              <a:rPr lang="uk-UA" dirty="0"/>
              <a:t>. Японська економіка є найбільшою в Азії. </a:t>
            </a:r>
          </a:p>
          <a:p>
            <a:pPr marL="0" indent="0">
              <a:buNone/>
            </a:pPr>
            <a:r>
              <a:rPr lang="uk-UA" dirty="0"/>
              <a:t>Співпраця уряду і промисловців, розвинена культура бізнесової етики, розробки високих технологій та порівняно невеликі витрати на оборонні потреби забезпечили стрибкоподібне зростання японської економіки після другої світової війни. З 1960-х по 1980-ті роки воно було вражаючим: 10% у 1960-х, 5% у 1970-х, 4% у 1980-х роках. Зростання призупинилося у 1990-х </a:t>
            </a:r>
            <a:r>
              <a:rPr lang="uk-UA" dirty="0" smtClean="0"/>
              <a:t>роках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Однак у 2005 з'явилися ознаки одужання японської економіки після періоду застою. ВВП зріс на 2,8%, перегнавши показники ЄС і США. Основним фактором одужання стало зростання внутрішнього попиту. Сьогодні економіка Японії продовжує утримувати позиції світового лідера.</a:t>
            </a:r>
          </a:p>
          <a:p>
            <a:pPr marL="0" indent="0">
              <a:buNone/>
            </a:pPr>
            <a:r>
              <a:rPr lang="uk-UA" dirty="0" smtClean="0"/>
              <a:t>Фундаментальними </a:t>
            </a:r>
            <a:r>
              <a:rPr lang="uk-UA" dirty="0"/>
              <a:t>принципами післявоєнної японської економіки були:</a:t>
            </a:r>
          </a:p>
          <a:p>
            <a:r>
              <a:rPr lang="uk-UA" dirty="0" smtClean="0"/>
              <a:t>Тісна </a:t>
            </a:r>
            <a:r>
              <a:rPr lang="uk-UA" dirty="0"/>
              <a:t>співпраця підприємств, постачальників, дистриб'юторів, банків і великих фінансових груп </a:t>
            </a:r>
            <a:r>
              <a:rPr lang="uk-UA" dirty="0" err="1"/>
              <a:t>кейрецу</a:t>
            </a:r>
            <a:r>
              <a:rPr lang="uk-UA" dirty="0"/>
              <a:t> (</a:t>
            </a:r>
            <a:r>
              <a:rPr lang="uk-UA" dirty="0" err="1"/>
              <a:t>Міцубісі</a:t>
            </a:r>
            <a:r>
              <a:rPr lang="uk-UA" dirty="0"/>
              <a:t>, </a:t>
            </a:r>
            <a:r>
              <a:rPr lang="uk-UA" dirty="0" err="1"/>
              <a:t>Сумітомо</a:t>
            </a:r>
            <a:r>
              <a:rPr lang="uk-UA" dirty="0"/>
              <a:t>, </a:t>
            </a:r>
            <a:r>
              <a:rPr lang="uk-UA" dirty="0" err="1"/>
              <a:t>Фуйо</a:t>
            </a:r>
            <a:r>
              <a:rPr lang="uk-UA" dirty="0"/>
              <a:t>, </a:t>
            </a:r>
            <a:r>
              <a:rPr lang="uk-UA" dirty="0" err="1"/>
              <a:t>Міцуї</a:t>
            </a:r>
            <a:r>
              <a:rPr lang="uk-UA" dirty="0"/>
              <a:t> та інші);</a:t>
            </a:r>
          </a:p>
          <a:p>
            <a:r>
              <a:rPr lang="uk-UA" dirty="0" smtClean="0"/>
              <a:t>Кооперація </a:t>
            </a:r>
            <a:r>
              <a:rPr lang="uk-UA" dirty="0"/>
              <a:t>роботодавців і профспілок;</a:t>
            </a:r>
          </a:p>
          <a:p>
            <a:r>
              <a:rPr lang="uk-UA" dirty="0" smtClean="0"/>
              <a:t>Всебічна </a:t>
            </a:r>
            <a:r>
              <a:rPr lang="uk-UA" dirty="0"/>
              <a:t>підтримка починань підприємців державними службовцями («господарчий патріотизм»);</a:t>
            </a:r>
          </a:p>
          <a:p>
            <a:r>
              <a:rPr lang="uk-UA" dirty="0" smtClean="0"/>
              <a:t>Система </a:t>
            </a:r>
            <a:r>
              <a:rPr lang="uk-UA" dirty="0"/>
              <a:t>найму робітників на все життя на великих підприємствах.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143628" cy="268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2961648"/>
            <a:ext cx="141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Банк Японії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85" y="3366731"/>
            <a:ext cx="3275856" cy="2452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0758" y="6052646"/>
            <a:ext cx="276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Офіси в </a:t>
            </a:r>
            <a:r>
              <a:rPr lang="uk-UA" dirty="0" err="1"/>
              <a:t>Сіндзюку</a:t>
            </a:r>
            <a:r>
              <a:rPr lang="uk-UA" dirty="0"/>
              <a:t>, Токіо.</a:t>
            </a:r>
          </a:p>
        </p:txBody>
      </p:sp>
    </p:spTree>
    <p:extLst>
      <p:ext uri="{BB962C8B-B14F-4D97-AF65-F5344CB8AC3E}">
        <p14:creationId xmlns:p14="http://schemas.microsoft.com/office/powerpoint/2010/main" val="30020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91244"/>
            <a:ext cx="5904656" cy="26369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Напрями зовнішньої політики:</a:t>
            </a:r>
          </a:p>
          <a:p>
            <a:r>
              <a:rPr lang="uk-UA" dirty="0" smtClean="0"/>
              <a:t>Японсько-американські відносини</a:t>
            </a:r>
          </a:p>
          <a:p>
            <a:r>
              <a:rPr lang="uk-UA" dirty="0" smtClean="0"/>
              <a:t>Японсько-російські відносини</a:t>
            </a:r>
          </a:p>
          <a:p>
            <a:r>
              <a:rPr lang="uk-UA" dirty="0" err="1" smtClean="0"/>
              <a:t>Японсько-</a:t>
            </a:r>
            <a:r>
              <a:rPr lang="uk-UA" dirty="0" smtClean="0"/>
              <a:t> китайські відносини.</a:t>
            </a:r>
          </a:p>
          <a:p>
            <a:pPr marL="0" indent="0">
              <a:buNone/>
            </a:pPr>
            <a:endParaRPr lang="uk-UA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18681"/>
              </p:ext>
            </p:extLst>
          </p:nvPr>
        </p:nvGraphicFramePr>
        <p:xfrm>
          <a:off x="827584" y="2276872"/>
          <a:ext cx="7272808" cy="4389120"/>
        </p:xfrm>
        <a:graphic>
          <a:graphicData uri="http://schemas.openxmlformats.org/drawingml/2006/table">
            <a:tbl>
              <a:tblPr/>
              <a:tblGrid>
                <a:gridCol w="3148656"/>
                <a:gridCol w="4124152"/>
              </a:tblGrid>
              <a:tr h="633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none" dirty="0" err="1">
                          <a:effectLst/>
                          <a:latin typeface="Times New Roman CYR"/>
                          <a:ea typeface="Times New Roman"/>
                        </a:rPr>
                        <a:t>Японсько-американські</a:t>
                      </a:r>
                      <a:r>
                        <a:rPr lang="ru-RU" sz="1600" b="1" u="none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b="1" u="none" dirty="0" err="1">
                          <a:effectLst/>
                          <a:latin typeface="Times New Roman CYR"/>
                          <a:ea typeface="Times New Roman"/>
                        </a:rPr>
                        <a:t>відносини</a:t>
                      </a:r>
                      <a:endParaRPr lang="ru-RU" sz="1400" b="1" u="none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u="none" strike="noStrike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57" marR="6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none" dirty="0" err="1">
                          <a:effectLst/>
                          <a:latin typeface="Times New Roman CYR"/>
                          <a:ea typeface="Times New Roman"/>
                        </a:rPr>
                        <a:t>Японсько-російські</a:t>
                      </a:r>
                      <a:r>
                        <a:rPr lang="ru-RU" sz="1600" b="1" u="none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b="1" u="none" dirty="0" err="1">
                          <a:effectLst/>
                          <a:latin typeface="Times New Roman CYR"/>
                          <a:ea typeface="Times New Roman"/>
                        </a:rPr>
                        <a:t>відносини</a:t>
                      </a:r>
                      <a:r>
                        <a:rPr lang="ru-RU" sz="1600" u="sng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57" marR="6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8000"/>
                      </a:schemeClr>
                    </a:solidFill>
                  </a:tcPr>
                </a:tc>
              </a:tr>
              <a:tr h="33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 CYR"/>
                          <a:ea typeface="Times New Roman"/>
                        </a:rPr>
                        <a:t>США відмовилися від руйнації японських промислових корпорацій і сприяли переходу Японії до ринкової економіки.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57" marR="6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 CYR"/>
                          <a:ea typeface="Times New Roman"/>
                        </a:rPr>
                        <a:t>1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Після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розвалу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СРСР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японський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уряд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сподівався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на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повернення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південних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Курил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від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російського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уряду.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Проте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переговорний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процес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зайшов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у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безвихідь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з приходом до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влади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Росії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Володимира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Путіна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. Станом на 2011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рік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між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обома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країнами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досі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підписано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мирного договору через Курили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 CYR"/>
                          <a:ea typeface="Times New Roman"/>
                        </a:rPr>
                        <a:t>2.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Японський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уряд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вимагає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повернення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південних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Курильських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островів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Ітуруп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, Кунашир, Шикотан і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Хабомай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;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російський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уряд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відмовляється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визнавати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проблему,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вважаючи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острови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 CYR"/>
                          <a:ea typeface="Times New Roman"/>
                        </a:rPr>
                        <a:t>своїми</a:t>
                      </a:r>
                      <a:r>
                        <a:rPr lang="ru-RU" sz="1600" dirty="0">
                          <a:effectLst/>
                          <a:latin typeface="Times New Roman CYR"/>
                          <a:ea typeface="Times New Roman"/>
                        </a:rPr>
                        <a:t>. </a:t>
                      </a:r>
                      <a:r>
                        <a:rPr lang="ru-RU" sz="1600" i="1" u="sng" dirty="0" err="1">
                          <a:effectLst/>
                          <a:latin typeface="Times New Roman CYR"/>
                          <a:ea typeface="Times New Roman"/>
                        </a:rPr>
                        <a:t>Вирішення</a:t>
                      </a:r>
                      <a:r>
                        <a:rPr lang="ru-RU" sz="1600" i="1" u="sng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i="1" u="sng" dirty="0" err="1">
                          <a:effectLst/>
                          <a:latin typeface="Times New Roman CYR"/>
                          <a:ea typeface="Times New Roman"/>
                        </a:rPr>
                        <a:t>питання</a:t>
                      </a:r>
                      <a:r>
                        <a:rPr lang="ru-RU" sz="1600" i="1" u="sng" dirty="0">
                          <a:effectLst/>
                          <a:latin typeface="Times New Roman CYR"/>
                          <a:ea typeface="Times New Roman"/>
                        </a:rPr>
                        <a:t> через </a:t>
                      </a:r>
                      <a:r>
                        <a:rPr lang="ru-RU" sz="1600" i="1" u="sng" dirty="0" err="1">
                          <a:effectLst/>
                          <a:latin typeface="Times New Roman CYR"/>
                          <a:ea typeface="Times New Roman"/>
                        </a:rPr>
                        <a:t>міжнародні</a:t>
                      </a:r>
                      <a:r>
                        <a:rPr lang="ru-RU" sz="1600" i="1" u="sng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i="1" u="sng" dirty="0" err="1">
                          <a:effectLst/>
                          <a:latin typeface="Times New Roman CYR"/>
                          <a:ea typeface="Times New Roman"/>
                        </a:rPr>
                        <a:t>інстанції</a:t>
                      </a:r>
                      <a:r>
                        <a:rPr lang="ru-RU" sz="1600" i="1" u="sng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i="1" u="sng" dirty="0" err="1">
                          <a:effectLst/>
                          <a:latin typeface="Times New Roman CYR"/>
                          <a:ea typeface="Times New Roman"/>
                        </a:rPr>
                        <a:t>гальмується</a:t>
                      </a:r>
                      <a:r>
                        <a:rPr lang="ru-RU" sz="1600" i="1" u="sng" dirty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600" i="1" u="sng" dirty="0" err="1">
                          <a:effectLst/>
                          <a:latin typeface="Times New Roman CYR"/>
                          <a:ea typeface="Times New Roman"/>
                        </a:rPr>
                        <a:t>Росією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 CYR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57" marR="62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27200" y="1409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2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8918" y="332656"/>
            <a:ext cx="9001000" cy="1800200"/>
          </a:xfrm>
        </p:spPr>
        <p:txBody>
          <a:bodyPr/>
          <a:lstStyle/>
          <a:p>
            <a:r>
              <a:rPr lang="ru-RU" dirty="0" err="1"/>
              <a:t>Прем'єр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Медведєву</a:t>
            </a:r>
            <a:r>
              <a:rPr lang="ru-RU" dirty="0"/>
              <a:t> остаточно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 (24 </a:t>
            </a:r>
            <a:r>
              <a:rPr lang="ru-RU" dirty="0" err="1"/>
              <a:t>вересня</a:t>
            </a:r>
            <a:r>
              <a:rPr lang="ru-RU" dirty="0"/>
              <a:t> 2009 р)</a:t>
            </a:r>
            <a:endParaRPr lang="uk-UA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00200"/>
            <a:ext cx="6624638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4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736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Японія після Другої світової війни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 після Другої світової війни</dc:title>
  <dc:creator>Natalia</dc:creator>
  <cp:lastModifiedBy>Natalia</cp:lastModifiedBy>
  <cp:revision>3</cp:revision>
  <dcterms:created xsi:type="dcterms:W3CDTF">2014-03-11T13:59:50Z</dcterms:created>
  <dcterms:modified xsi:type="dcterms:W3CDTF">2015-01-29T10:03:14Z</dcterms:modified>
</cp:coreProperties>
</file>