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68" r:id="rId13"/>
    <p:sldId id="271" r:id="rId14"/>
    <p:sldId id="272" r:id="rId15"/>
    <p:sldId id="273" r:id="rId16"/>
    <p:sldId id="261" r:id="rId17"/>
    <p:sldId id="260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221CE7-C237-432D-BA8C-34D17926E779}">
          <p14:sldIdLst>
            <p14:sldId id="257"/>
            <p14:sldId id="258"/>
            <p14:sldId id="259"/>
            <p14:sldId id="262"/>
            <p14:sldId id="263"/>
            <p14:sldId id="264"/>
            <p14:sldId id="265"/>
            <p14:sldId id="266"/>
            <p14:sldId id="267"/>
            <p14:sldId id="270"/>
            <p14:sldId id="269"/>
            <p14:sldId id="268"/>
            <p14:sldId id="271"/>
            <p14:sldId id="272"/>
            <p14:sldId id="273"/>
            <p14:sldId id="261"/>
            <p14:sldId id="260"/>
            <p14:sldId id="274"/>
            <p14:sldId id="275"/>
            <p14:sldId id="276"/>
            <p14:sldId id="277"/>
            <p14:sldId id="278"/>
            <p14:sldId id="280"/>
            <p14:sldId id="279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9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DFB7E9E-F172-4DA9-902D-BF871C269E3C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9DC761E-64A1-414F-A3FB-22E6CDE2E8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680960" cy="2192288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на тему:      		«Олімпійські Ігри»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MS90007432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9820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" y="227696"/>
            <a:ext cx="3113542" cy="312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19368"/>
            <a:ext cx="2721429" cy="453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96" y="234267"/>
            <a:ext cx="3060192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6" y="3619487"/>
            <a:ext cx="31623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85" y="3625478"/>
            <a:ext cx="3232597" cy="324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78759" y="2832794"/>
            <a:ext cx="225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000000"/>
                </a:solidFill>
              </a:rPr>
              <a:t>Афіни,1896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602313" y="1873191"/>
            <a:ext cx="206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</a:rPr>
              <a:t>Рим, 1960 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6246862" y="2708920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solidFill>
                  <a:srgbClr val="000000"/>
                </a:solidFill>
              </a:rPr>
              <a:t>Сараєво</a:t>
            </a:r>
            <a:r>
              <a:rPr lang="ru-RU" sz="2400" b="1" dirty="0">
                <a:solidFill>
                  <a:srgbClr val="000000"/>
                </a:solidFill>
              </a:rPr>
              <a:t>, 1984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331676" y="3789039"/>
            <a:ext cx="256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</a:rPr>
              <a:t>Москва, 1980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113556" y="3789039"/>
            <a:ext cx="3230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00"/>
                </a:solidFill>
              </a:rPr>
              <a:t>Лос-Анджелес, 1984</a:t>
            </a:r>
          </a:p>
        </p:txBody>
      </p:sp>
    </p:spTree>
    <p:extLst>
      <p:ext uri="{BB962C8B-B14F-4D97-AF65-F5344CB8AC3E}">
        <p14:creationId xmlns:p14="http://schemas.microsoft.com/office/powerpoint/2010/main" val="38031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060192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8" y="3797808"/>
            <a:ext cx="2984840" cy="298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35" y="3797808"/>
            <a:ext cx="3019926" cy="301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10" y="2046249"/>
            <a:ext cx="2765502" cy="276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12" y="343860"/>
            <a:ext cx="2956956" cy="295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466993" y="2170382"/>
            <a:ext cx="2629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solidFill>
                  <a:srgbClr val="000000"/>
                </a:solidFill>
              </a:rPr>
              <a:t>Калгарі</a:t>
            </a:r>
            <a:r>
              <a:rPr lang="ru-RU" sz="2400" b="1" dirty="0" smtClean="0">
                <a:solidFill>
                  <a:srgbClr val="000000"/>
                </a:solidFill>
              </a:rPr>
              <a:t>, </a:t>
            </a:r>
            <a:r>
              <a:rPr lang="ru-RU" sz="2400" b="1" dirty="0">
                <a:solidFill>
                  <a:srgbClr val="000000"/>
                </a:solidFill>
              </a:rPr>
              <a:t>1988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3419558" y="3230562"/>
            <a:ext cx="2655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00"/>
                </a:solidFill>
              </a:rPr>
              <a:t>Барселона, 1992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6529387" y="2362141"/>
            <a:ext cx="210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</a:rPr>
              <a:t>Сеул, 1988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6300192" y="3942631"/>
            <a:ext cx="3122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 err="1" smtClean="0">
                <a:solidFill>
                  <a:srgbClr val="000000"/>
                </a:solidFill>
              </a:rPr>
              <a:t>Ліліхаммер</a:t>
            </a:r>
            <a:r>
              <a:rPr lang="ru-RU" sz="2000" b="1" dirty="0">
                <a:solidFill>
                  <a:srgbClr val="000000"/>
                </a:solidFill>
              </a:rPr>
              <a:t>, 1994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9861" y="3914027"/>
            <a:ext cx="2783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 err="1" smtClean="0">
                <a:solidFill>
                  <a:srgbClr val="000000"/>
                </a:solidFill>
              </a:rPr>
              <a:t>Альбервіль</a:t>
            </a:r>
            <a:r>
              <a:rPr lang="ru-RU" sz="2000" b="1" dirty="0">
                <a:solidFill>
                  <a:srgbClr val="000000"/>
                </a:solidFill>
              </a:rPr>
              <a:t>, 1992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5950"/>
            <a:ext cx="3278777" cy="32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" y="3468113"/>
            <a:ext cx="3348318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61" y="5950"/>
            <a:ext cx="3131507" cy="32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44" y="3468114"/>
            <a:ext cx="3207156" cy="34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62096" y="2708920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00"/>
                </a:solidFill>
              </a:rPr>
              <a:t>Атланта, 1996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543300" y="4375150"/>
            <a:ext cx="227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dirty="0">
                <a:solidFill>
                  <a:srgbClr val="000000"/>
                </a:solidFill>
              </a:rPr>
              <a:t>Афины, 2004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2796" y="252189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Нагано</a:t>
            </a:r>
            <a:r>
              <a:rPr lang="uk-UA" sz="2400" b="1" dirty="0" smtClean="0">
                <a:solidFill>
                  <a:schemeClr val="bg1"/>
                </a:solidFill>
              </a:rPr>
              <a:t>, 1998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45285" y="6256457"/>
            <a:ext cx="2087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 err="1" smtClean="0">
                <a:solidFill>
                  <a:srgbClr val="000000"/>
                </a:solidFill>
              </a:rPr>
              <a:t>Сідней</a:t>
            </a:r>
            <a:r>
              <a:rPr lang="ru-RU" sz="2000" b="1" dirty="0">
                <a:solidFill>
                  <a:srgbClr val="000000"/>
                </a:solidFill>
              </a:rPr>
              <a:t>, 2000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772714" y="6256457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 err="1" smtClean="0">
                <a:solidFill>
                  <a:srgbClr val="000000"/>
                </a:solidFill>
              </a:rPr>
              <a:t>Солт-Лейк-Сіті</a:t>
            </a:r>
            <a:r>
              <a:rPr lang="ru-RU" sz="2000" b="1" dirty="0" smtClean="0">
                <a:solidFill>
                  <a:srgbClr val="000000"/>
                </a:solidFill>
              </a:rPr>
              <a:t>, </a:t>
            </a:r>
            <a:r>
              <a:rPr lang="ru-RU" sz="2000" b="1" dirty="0">
                <a:solidFill>
                  <a:srgbClr val="000000"/>
                </a:solidFill>
              </a:rPr>
              <a:t>2002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1" y="208915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72903" y="4221088"/>
            <a:ext cx="2133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dirty="0" err="1" smtClean="0">
                <a:solidFill>
                  <a:srgbClr val="000000"/>
                </a:solidFill>
              </a:rPr>
              <a:t>Афіни</a:t>
            </a:r>
            <a:r>
              <a:rPr lang="ru-RU" sz="2400" dirty="0" smtClean="0">
                <a:solidFill>
                  <a:srgbClr val="000000"/>
                </a:solidFill>
              </a:rPr>
              <a:t>, </a:t>
            </a:r>
            <a:r>
              <a:rPr lang="ru-RU" sz="2400" dirty="0">
                <a:solidFill>
                  <a:srgbClr val="000000"/>
                </a:solidFill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131865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290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Міжнародний олімпійський комітет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5867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1600" kern="0" dirty="0">
                <a:solidFill>
                  <a:srgbClr val="FFFFFF"/>
                </a:solidFill>
                <a:latin typeface="Verdana"/>
              </a:rPr>
              <a:t>МОК є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міжнародною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неурядовою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організацією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,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створеною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не для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отримання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прибутку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, у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формі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асоціації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зі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статусом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юридичної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особи ,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визнаної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 smtClean="0">
                <a:solidFill>
                  <a:srgbClr val="FFFFFF"/>
                </a:solidFill>
                <a:latin typeface="Verdana"/>
              </a:rPr>
              <a:t>Швейцарською</a:t>
            </a:r>
            <a:r>
              <a:rPr lang="ru-RU" sz="1600" kern="0" dirty="0" smtClean="0">
                <a:solidFill>
                  <a:srgbClr val="FFFFFF"/>
                </a:solidFill>
                <a:latin typeface="Verdana"/>
              </a:rPr>
              <a:t> федеральною 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радою .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Місією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МОК є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керівництво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олімпійським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рухом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відповідно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до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Олімпійської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хартії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.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Рішення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МОК ,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прийняті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на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основі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положень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Олімпійської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хартії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, є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остаточними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1600" kern="0" dirty="0">
                <a:solidFill>
                  <a:srgbClr val="FFFFFF"/>
                </a:solidFill>
                <a:latin typeface="Verdana"/>
              </a:rPr>
              <a:t>МОК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має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в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складі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своїх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членів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діючих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спортсменів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,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президентів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чи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вищих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посадових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керівників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МСФ і НОК.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Загальне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число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членів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МОК не повинно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перевищувати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115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осіб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,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відповідно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до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положень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про </a:t>
            </a:r>
            <a:r>
              <a:rPr lang="ru-RU" sz="1600" kern="0" dirty="0" err="1" smtClean="0">
                <a:solidFill>
                  <a:srgbClr val="FFFFFF"/>
                </a:solidFill>
                <a:latin typeface="Verdana"/>
              </a:rPr>
              <a:t>ротації</a:t>
            </a:r>
            <a:r>
              <a:rPr lang="ru-RU" sz="1600" kern="0" dirty="0" smtClean="0">
                <a:solidFill>
                  <a:srgbClr val="FFFFFF"/>
                </a:solidFill>
                <a:latin typeface="Verdana"/>
              </a:rPr>
              <a:t>.</a:t>
            </a:r>
            <a:endParaRPr lang="ru-RU" sz="1600" kern="0" dirty="0">
              <a:solidFill>
                <a:srgbClr val="FFFFFF"/>
              </a:solidFill>
              <a:latin typeface="Verdana"/>
            </a:endParaRP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Офіційними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мовами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МОК є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французька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та </a:t>
            </a:r>
            <a:r>
              <a:rPr lang="ru-RU" sz="1600" kern="0" dirty="0" err="1">
                <a:solidFill>
                  <a:srgbClr val="FFFFFF"/>
                </a:solidFill>
                <a:latin typeface="Verdana"/>
              </a:rPr>
              <a:t>англійська</a:t>
            </a:r>
            <a:r>
              <a:rPr lang="ru-RU" sz="1600" kern="0" dirty="0">
                <a:solidFill>
                  <a:srgbClr val="FFFFFF"/>
                </a:solidFill>
                <a:latin typeface="Verdana"/>
              </a:rPr>
              <a:t> 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05064"/>
            <a:ext cx="3590693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290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Міжнародний олімпійський комітет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002588" cy="1612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tx2"/>
                </a:solidFill>
                <a:latin typeface="Comic Sans MS" pitchFamily="66" charset="0"/>
              </a:rPr>
              <a:t>МОК </a:t>
            </a:r>
            <a:r>
              <a:rPr lang="ru-RU" sz="2800" b="1" u="sng" dirty="0" err="1" smtClean="0">
                <a:solidFill>
                  <a:schemeClr val="tx2"/>
                </a:solidFill>
                <a:latin typeface="Comic Sans MS" pitchFamily="66" charset="0"/>
              </a:rPr>
              <a:t>постійно</a:t>
            </a:r>
            <a:r>
              <a:rPr lang="ru-RU" sz="2800" b="1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800" b="1" u="sng" dirty="0" err="1" smtClean="0">
                <a:solidFill>
                  <a:schemeClr val="tx2"/>
                </a:solidFill>
                <a:latin typeface="Comic Sans MS" pitchFamily="66" charset="0"/>
              </a:rPr>
              <a:t>знаходиться</a:t>
            </a:r>
            <a:r>
              <a:rPr lang="ru-RU" sz="2800" b="1" u="sng" dirty="0" smtClean="0">
                <a:solidFill>
                  <a:schemeClr val="tx2"/>
                </a:solidFill>
                <a:latin typeface="Comic Sans MS" pitchFamily="66" charset="0"/>
              </a:rPr>
              <a:t> в </a:t>
            </a:r>
            <a:r>
              <a:rPr lang="ru-RU" sz="2800" b="1" u="sng" dirty="0" err="1" smtClean="0">
                <a:solidFill>
                  <a:schemeClr val="tx2"/>
                </a:solidFill>
                <a:latin typeface="Comic Sans MS" pitchFamily="66" charset="0"/>
              </a:rPr>
              <a:t>Лозанні</a:t>
            </a:r>
            <a:endParaRPr lang="ru-RU" sz="2800" b="1" u="sng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tx2"/>
                </a:solidFill>
                <a:latin typeface="Comic Sans MS" pitchFamily="66" charset="0"/>
              </a:rPr>
              <a:t>(</a:t>
            </a:r>
            <a:r>
              <a:rPr lang="ru-RU" sz="2800" b="1" u="sng" dirty="0" err="1" smtClean="0">
                <a:solidFill>
                  <a:schemeClr val="tx2"/>
                </a:solidFill>
                <a:latin typeface="Comic Sans MS" pitchFamily="66" charset="0"/>
              </a:rPr>
              <a:t>Швейцарія</a:t>
            </a:r>
            <a:r>
              <a:rPr lang="ru-RU" sz="2800" b="1" u="sng" dirty="0" smtClean="0">
                <a:solidFill>
                  <a:schemeClr val="tx2"/>
                </a:solidFill>
                <a:latin typeface="Comic Sans MS" pitchFamily="66" charset="0"/>
              </a:rPr>
              <a:t>)</a:t>
            </a:r>
            <a:endParaRPr lang="ru-RU" sz="2800" b="1" u="sng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11" y="2709146"/>
            <a:ext cx="6144707" cy="40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ru-RU" b="1" dirty="0" err="1" smtClean="0">
                <a:solidFill>
                  <a:srgbClr val="FFFF00"/>
                </a:solidFill>
                <a:latin typeface="Comic Sans MS" pitchFamily="66" charset="0"/>
              </a:rPr>
              <a:t>Президенти</a:t>
            </a:r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 МОК</a:t>
            </a:r>
            <a:endParaRPr lang="ru-RU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3" y="1257726"/>
            <a:ext cx="3213841" cy="35294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276872"/>
            <a:ext cx="3024336" cy="3291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77" y="3068960"/>
            <a:ext cx="2707729" cy="2997843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1775" y="5172075"/>
            <a:ext cx="2179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b="1" dirty="0"/>
              <a:t>Жак </a:t>
            </a:r>
            <a:r>
              <a:rPr lang="ru-RU" sz="2800" b="1" dirty="0" err="1"/>
              <a:t>Рогг</a:t>
            </a:r>
            <a:endParaRPr lang="ru-RU" sz="2800" b="1" dirty="0"/>
          </a:p>
          <a:p>
            <a:pPr eaLnBrk="1" hangingPunct="1"/>
            <a:endParaRPr lang="ru-RU" sz="28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484438" y="5589588"/>
            <a:ext cx="36776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/>
              <a:t>Хуан </a:t>
            </a:r>
            <a:r>
              <a:rPr lang="ru-RU" sz="2000" b="1" dirty="0" smtClean="0"/>
              <a:t>Антон</a:t>
            </a:r>
            <a:r>
              <a:rPr lang="uk-UA" sz="2000" b="1" dirty="0" err="1" smtClean="0"/>
              <a:t>іо</a:t>
            </a:r>
            <a:r>
              <a:rPr lang="ru-RU" sz="2000" b="1" dirty="0" smtClean="0"/>
              <a:t> </a:t>
            </a:r>
            <a:r>
              <a:rPr lang="ru-RU" sz="2000" b="1" dirty="0" err="1"/>
              <a:t>Самаранч</a:t>
            </a: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223000" y="6128768"/>
            <a:ext cx="27270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b="1" dirty="0" err="1" smtClean="0"/>
              <a:t>П’єр</a:t>
            </a:r>
            <a:r>
              <a:rPr lang="ru-RU" sz="2000" b="1" dirty="0" smtClean="0"/>
              <a:t> </a:t>
            </a:r>
            <a:r>
              <a:rPr lang="ru-RU" sz="2000" b="1" dirty="0"/>
              <a:t>де Кубертен</a:t>
            </a:r>
          </a:p>
          <a:p>
            <a:pPr eaLnBrk="1" hangingPunct="1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18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80960" cy="1512168"/>
          </a:xfrm>
        </p:spPr>
        <p:txBody>
          <a:bodyPr>
            <a:normAutofit/>
          </a:bodyPr>
          <a:lstStyle/>
          <a:p>
            <a:r>
              <a:rPr lang="uk-UA" i="1" dirty="0" smtClean="0"/>
              <a:t>У сучасному світі вперше відбулись у 1896 році в Афінах</a:t>
            </a:r>
            <a:endParaRPr lang="ru-RU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" y="1700808"/>
            <a:ext cx="3024336" cy="2179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31" y="4964866"/>
            <a:ext cx="3384401" cy="186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95" y="1700808"/>
            <a:ext cx="2960365" cy="2179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" y="4964866"/>
            <a:ext cx="3095625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3" y="4964866"/>
            <a:ext cx="2777787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1" y="2486312"/>
            <a:ext cx="2265890" cy="3264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60" y="1700809"/>
            <a:ext cx="3108040" cy="2179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28" y="2492896"/>
            <a:ext cx="2112640" cy="3264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7" y="2486312"/>
            <a:ext cx="2199951" cy="3264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466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531942" cy="8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«Географічна хронологія» </a:t>
            </a:r>
            <a:b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літніх олімпійських ігор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Group 1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725448"/>
              </p:ext>
            </p:extLst>
          </p:nvPr>
        </p:nvGraphicFramePr>
        <p:xfrm>
          <a:off x="251520" y="908720"/>
          <a:ext cx="8820150" cy="7261649"/>
        </p:xfrm>
        <a:graphic>
          <a:graphicData uri="http://schemas.openxmlformats.org/drawingml/2006/table">
            <a:tbl>
              <a:tblPr/>
              <a:tblGrid>
                <a:gridCol w="1311275"/>
                <a:gridCol w="1698625"/>
                <a:gridCol w="5810250"/>
              </a:tblGrid>
              <a:tr h="3962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1896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Афіни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ebdings" pitchFamily="18" charset="2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Сент-Луїс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США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Додатк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1906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Афіни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1908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Лондон,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1912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Стокгольм,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1916 ( </a:t>
                      </a:r>
                      <a:r>
                        <a:rPr kumimoji="0" lang="ru-RU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Берлін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Антверпен,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Бельгія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1924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Париж,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Франція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Амстердам,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Голландія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1932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Лос-Анджелес, США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1936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Берлін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1940 (</a:t>
                      </a:r>
                      <a:r>
                        <a:rPr kumimoji="0" lang="ru-RU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Токіо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Хельсінгі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Фінляндія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XIII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1944 (</a:t>
                      </a:r>
                      <a:r>
                        <a:rPr kumimoji="0" lang="ru-RU" sz="20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Лондон,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XIV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1948</a:t>
                      </a:r>
                      <a:endParaRPr kumimoji="0" lang="ru-RU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Лондон,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Великобританія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41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44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2426" y="228600"/>
            <a:ext cx="7531942" cy="8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«Географічна хронологія» </a:t>
            </a:r>
            <a:b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літніх олімпійських ігор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9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101"/>
              </p:ext>
            </p:extLst>
          </p:nvPr>
        </p:nvGraphicFramePr>
        <p:xfrm>
          <a:off x="0" y="-242888"/>
          <a:ext cx="8937625" cy="7352127"/>
        </p:xfrm>
        <a:graphic>
          <a:graphicData uri="http://schemas.openxmlformats.org/drawingml/2006/table">
            <a:tbl>
              <a:tblPr/>
              <a:tblGrid>
                <a:gridCol w="1409700"/>
                <a:gridCol w="1157288"/>
                <a:gridCol w="6370637"/>
              </a:tblGrid>
              <a:tr h="890511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8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Хельсінгі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Фінляндія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Мельбурн,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Австралія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(Стокгольм, 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Швеція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Італія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Токіо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Мехіко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Мексика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Мюнхен,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Монреаль, Канада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Москва, СССР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Лос-Анджелес, США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Сеул,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Південна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XXV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Барселона,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Іспанія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XXVI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Атланта, США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XXVII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Сідней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Австралія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XXVIII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Афіни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Греція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XXIX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Пекін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Китай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XXX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Лондон,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Великобританія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9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71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25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Найголовнішою подією у спорті вважають Олімпійські Ігри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172" y="277057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/>
              <a:t>Літні олімпійські ігри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3200" dirty="0" smtClean="0"/>
              <a:t>Зимові олімпійські ігри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1" y="1916832"/>
            <a:ext cx="3071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/>
              <a:t>Розрізняють:</a:t>
            </a:r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7791"/>
            <a:ext cx="3920581" cy="2613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3847792"/>
            <a:ext cx="3096344" cy="2613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1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99592" y="116631"/>
            <a:ext cx="6156325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«Географічна хронологія» 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зимових </a:t>
            </a: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олімпійських ігор</a:t>
            </a:r>
            <a:endParaRPr lang="ru-RU" sz="36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3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369896"/>
              </p:ext>
            </p:extLst>
          </p:nvPr>
        </p:nvGraphicFramePr>
        <p:xfrm>
          <a:off x="395536" y="1256456"/>
          <a:ext cx="8362950" cy="6537325"/>
        </p:xfrm>
        <a:graphic>
          <a:graphicData uri="http://schemas.openxmlformats.org/drawingml/2006/table">
            <a:tbl>
              <a:tblPr/>
              <a:tblGrid>
                <a:gridCol w="1031875"/>
                <a:gridCol w="1131888"/>
                <a:gridCol w="6199187"/>
              </a:tblGrid>
              <a:tr h="5151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IV 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1948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1972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Шамоні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Франція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Санкт-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Моріц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Швейцарія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Лейк-Плейсід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Гармиш-Партенкірхен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ФРН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Саппоро,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Японія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Санкт-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Моріц,Швейцарія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Кортіна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д'Ампеццо,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Італія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Санкт-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Моріц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Швейцарія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Осло,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Норвегія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Кортіна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д'Ампеццо,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Італія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Скво-Веллі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Інсбрук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Австрія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Гренобль,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Франція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Саппоро,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Японія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95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5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462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«Географічна хронологія» </a:t>
            </a:r>
            <a:br>
              <a:rPr lang="uk-UA" sz="3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</a:rPr>
              <a:t>зимових олімпійських ігор</a:t>
            </a:r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graphicFrame>
        <p:nvGraphicFramePr>
          <p:cNvPr id="3" name="Group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1031"/>
              </p:ext>
            </p:extLst>
          </p:nvPr>
        </p:nvGraphicFramePr>
        <p:xfrm>
          <a:off x="467544" y="1251623"/>
          <a:ext cx="8291512" cy="6428056"/>
        </p:xfrm>
        <a:graphic>
          <a:graphicData uri="http://schemas.openxmlformats.org/drawingml/2006/table">
            <a:tbl>
              <a:tblPr/>
              <a:tblGrid>
                <a:gridCol w="1023937"/>
                <a:gridCol w="1120775"/>
                <a:gridCol w="6146800"/>
              </a:tblGrid>
              <a:tr h="5516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XVI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XVII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XVIII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XIX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XXI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1976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1988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1992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1994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1998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2010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Інсбрук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Австрія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Лейк-Плейсід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Сараєво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Югославія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Калгарі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Канада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Альбервілль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Франція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Ліліхаммер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Норвегія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Нагано,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Японія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Солт-Лейк-Сіті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США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Турін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Італія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Ванкувер, Канада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1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T="45718" marB="45718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8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07504" y="1484784"/>
            <a:ext cx="8856984" cy="173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ru-RU" sz="6000" b="1" dirty="0" err="1" smtClean="0">
                <a:solidFill>
                  <a:srgbClr val="FFFF00"/>
                </a:solidFill>
                <a:latin typeface="Comic Sans MS" pitchFamily="66" charset="0"/>
              </a:rPr>
              <a:t>Географія</a:t>
            </a:r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Comic Sans MS" pitchFamily="66" charset="0"/>
              </a:rPr>
              <a:t>нещодавніх</a:t>
            </a:r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000" b="1" dirty="0" err="1" smtClean="0">
                <a:solidFill>
                  <a:srgbClr val="FFFF00"/>
                </a:solidFill>
                <a:latin typeface="Comic Sans MS" pitchFamily="66" charset="0"/>
              </a:rPr>
              <a:t>олімпіад</a:t>
            </a:r>
            <a:endParaRPr lang="ru-RU" sz="60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84" y="3501008"/>
            <a:ext cx="3774831" cy="2825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54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Ванкувер, Канада; 2010</a:t>
            </a:r>
            <a:endParaRPr lang="ru-RU" sz="36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0365" y="1574735"/>
            <a:ext cx="5040312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Comic Sans MS" pitchFamily="66" charset="0"/>
              </a:rPr>
              <a:t>На </a:t>
            </a:r>
            <a:r>
              <a:rPr lang="ru-RU" sz="2400" dirty="0" err="1" smtClean="0">
                <a:latin typeface="Comic Sans MS" pitchFamily="66" charset="0"/>
              </a:rPr>
              <a:t>пройденій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2 </a:t>
            </a:r>
            <a:r>
              <a:rPr lang="ru-RU" sz="2400" dirty="0" err="1">
                <a:latin typeface="Comic Sans MS" pitchFamily="66" charset="0"/>
              </a:rPr>
              <a:t>липня</a:t>
            </a:r>
            <a:r>
              <a:rPr lang="ru-RU" sz="2400" dirty="0">
                <a:latin typeface="Comic Sans MS" pitchFamily="66" charset="0"/>
              </a:rPr>
              <a:t> в </a:t>
            </a:r>
            <a:r>
              <a:rPr lang="ru-RU" sz="2400" dirty="0" err="1">
                <a:latin typeface="Comic Sans MS" pitchFamily="66" charset="0"/>
              </a:rPr>
              <a:t>Празі</a:t>
            </a:r>
            <a:r>
              <a:rPr lang="ru-RU" sz="2400" dirty="0">
                <a:latin typeface="Comic Sans MS" pitchFamily="66" charset="0"/>
              </a:rPr>
              <a:t> 115-й </a:t>
            </a:r>
            <a:r>
              <a:rPr lang="ru-RU" sz="2400" dirty="0" err="1">
                <a:latin typeface="Comic Sans MS" pitchFamily="66" charset="0"/>
              </a:rPr>
              <a:t>сесії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Міжнародного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олімпійського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комітету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канадське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місто</a:t>
            </a:r>
            <a:r>
              <a:rPr lang="ru-RU" sz="2400" dirty="0">
                <a:latin typeface="Comic Sans MS" pitchFamily="66" charset="0"/>
              </a:rPr>
              <a:t> Ванкувер </a:t>
            </a:r>
            <a:r>
              <a:rPr lang="ru-RU" sz="2400" dirty="0" err="1" smtClean="0">
                <a:latin typeface="Comic Sans MS" pitchFamily="66" charset="0"/>
              </a:rPr>
              <a:t>набуло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право на </a:t>
            </a:r>
            <a:r>
              <a:rPr lang="ru-RU" sz="2400" dirty="0" err="1">
                <a:latin typeface="Comic Sans MS" pitchFamily="66" charset="0"/>
              </a:rPr>
              <a:t>проведення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Зимових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Олімпійських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ігор</a:t>
            </a:r>
            <a:r>
              <a:rPr lang="ru-RU" sz="2400" dirty="0">
                <a:latin typeface="Comic Sans MS" pitchFamily="66" charset="0"/>
              </a:rPr>
              <a:t> 2010 року.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Comic Sans MS" pitchFamily="66" charset="0"/>
              </a:rPr>
              <a:t>Ванкувер </a:t>
            </a:r>
            <a:r>
              <a:rPr lang="ru-RU" sz="2400" dirty="0" err="1">
                <a:latin typeface="Comic Sans MS" pitchFamily="66" charset="0"/>
              </a:rPr>
              <a:t>переміг</a:t>
            </a:r>
            <a:r>
              <a:rPr lang="ru-RU" sz="2400" dirty="0">
                <a:latin typeface="Comic Sans MS" pitchFamily="66" charset="0"/>
              </a:rPr>
              <a:t> у другому </a:t>
            </a:r>
            <a:r>
              <a:rPr lang="ru-RU" sz="2400" dirty="0" err="1">
                <a:latin typeface="Comic Sans MS" pitchFamily="66" charset="0"/>
              </a:rPr>
              <a:t>турі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голосування</a:t>
            </a:r>
            <a:r>
              <a:rPr lang="ru-RU" sz="2400" dirty="0">
                <a:latin typeface="Comic Sans MS" pitchFamily="66" charset="0"/>
              </a:rPr>
              <a:t>. В </a:t>
            </a:r>
            <a:r>
              <a:rPr lang="ru-RU" sz="2400" dirty="0" err="1">
                <a:latin typeface="Comic Sans MS" pitchFamily="66" charset="0"/>
              </a:rPr>
              <a:t>останньому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етапі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виборів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столиці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зимової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Олімпіади</a:t>
            </a:r>
            <a:r>
              <a:rPr lang="ru-RU" sz="2400" dirty="0">
                <a:latin typeface="Comic Sans MS" pitchFamily="66" charset="0"/>
              </a:rPr>
              <a:t> Ванкувер </a:t>
            </a:r>
            <a:r>
              <a:rPr lang="ru-RU" sz="2400" dirty="0" err="1">
                <a:latin typeface="Comic Sans MS" pitchFamily="66" charset="0"/>
              </a:rPr>
              <a:t>суперничав</a:t>
            </a:r>
            <a:r>
              <a:rPr lang="ru-RU" sz="2400" dirty="0">
                <a:latin typeface="Comic Sans MS" pitchFamily="66" charset="0"/>
              </a:rPr>
              <a:t> з </a:t>
            </a:r>
            <a:r>
              <a:rPr lang="ru-RU" sz="2400" dirty="0" err="1">
                <a:latin typeface="Comic Sans MS" pitchFamily="66" charset="0"/>
              </a:rPr>
              <a:t>австрійським</a:t>
            </a:r>
            <a:r>
              <a:rPr lang="ru-RU" sz="2400" dirty="0">
                <a:latin typeface="Comic Sans MS" pitchFamily="66" charset="0"/>
              </a:rPr>
              <a:t> Зальцбургом і </a:t>
            </a:r>
            <a:r>
              <a:rPr lang="ru-RU" sz="2400" dirty="0" err="1">
                <a:latin typeface="Comic Sans MS" pitchFamily="66" charset="0"/>
              </a:rPr>
              <a:t>південнокорейським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Пхенчханом</a:t>
            </a:r>
            <a:r>
              <a:rPr lang="ru-RU" sz="2400" dirty="0">
                <a:latin typeface="Comic Sans MS" pitchFamily="66" charset="0"/>
              </a:rPr>
              <a:t>.</a:t>
            </a: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09120"/>
            <a:ext cx="2252546" cy="1817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63" y="1406968"/>
            <a:ext cx="3704492" cy="28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Лондон-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столиця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літньої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omic Sans MS" pitchFamily="66" charset="0"/>
              </a:rPr>
              <a:t>олімпіади</a:t>
            </a:r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2012</a:t>
            </a:r>
            <a:endParaRPr lang="ru-RU" sz="36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0756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Лондон став столицею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Олімпійських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Ігор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2012 року.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Таке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рішення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було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прийнято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на 117-й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сесії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МОК у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Сінгапурі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. У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фінальному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голосуванні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столиця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Великобританії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обіграла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столицю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Франції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Париж.</a:t>
            </a:r>
          </a:p>
          <a:p>
            <a:pPr lvl="0" eaLnBrk="1" hangingPunct="1">
              <a:lnSpc>
                <a:spcPct val="80000"/>
              </a:lnSpc>
              <a:buClr>
                <a:srgbClr val="FFFFCC"/>
              </a:buClr>
              <a:defRPr/>
            </a:pP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У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першому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турі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вибула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Москва, У другому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турі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-Нью-Йорк, в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третьому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- Мадрид. У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заключному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турі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британська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столиця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отримала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понад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п'ятдесят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відсотків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голосів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.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Нагадаємо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,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що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Лондон уже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двічі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приймав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Олімпійські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ru-RU" sz="2400" kern="0" dirty="0" err="1">
                <a:solidFill>
                  <a:srgbClr val="FFFFFF"/>
                </a:solidFill>
                <a:latin typeface="Comic Sans MS" pitchFamily="66" charset="0"/>
              </a:rPr>
              <a:t>ігри</a:t>
            </a:r>
            <a:r>
              <a:rPr lang="ru-RU" sz="2400" kern="0" dirty="0">
                <a:solidFill>
                  <a:srgbClr val="FFFFFF"/>
                </a:solidFill>
                <a:latin typeface="Comic Sans MS" pitchFamily="66" charset="0"/>
              </a:rPr>
              <a:t> - в 1908 і 1948 роках.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1" y="5157192"/>
            <a:ext cx="6991109" cy="140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15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Дякую за увагу!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08920"/>
            <a:ext cx="4585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Презентацію підготував:</a:t>
            </a:r>
          </a:p>
          <a:p>
            <a:pPr algn="ctr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2">
                    <a:lumMod val="75000"/>
                  </a:schemeClr>
                </a:solidFill>
              </a:rPr>
              <a:t>Нікітюк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 Дмитро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Вони були започатковані ще у 6 ст. до н.е. у стародавній Греції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93131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hlink"/>
                </a:solidFill>
              </a:rPr>
              <a:t>Батьківщина</a:t>
            </a:r>
            <a:r>
              <a:rPr lang="ru-RU" b="1" dirty="0">
                <a:solidFill>
                  <a:schemeClr val="hlink"/>
                </a:solidFill>
              </a:rPr>
              <a:t> </a:t>
            </a:r>
            <a:r>
              <a:rPr lang="ru-RU" b="1" dirty="0" err="1">
                <a:solidFill>
                  <a:schemeClr val="hlink"/>
                </a:solidFill>
              </a:rPr>
              <a:t>олімпійських</a:t>
            </a:r>
            <a:r>
              <a:rPr lang="ru-RU" b="1" dirty="0">
                <a:solidFill>
                  <a:schemeClr val="hlink"/>
                </a:solidFill>
              </a:rPr>
              <a:t> </a:t>
            </a:r>
            <a:r>
              <a:rPr lang="ru-RU" b="1" dirty="0" err="1">
                <a:solidFill>
                  <a:schemeClr val="hlink"/>
                </a:solidFill>
              </a:rPr>
              <a:t>ігор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1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нічого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благородніше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Сонця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стільки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світла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і тепла.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 Так і люди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прославляють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ті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змагання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величніше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нічого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-.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Олімпійські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ігри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»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                     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Піндар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324" y="2276872"/>
            <a:ext cx="3096344" cy="233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9208" y="1700808"/>
            <a:ext cx="3834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Арка давнього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</a:rPr>
              <a:t>стадіона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 в Олімпії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8" y="4077072"/>
            <a:ext cx="3940466" cy="2662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052" y="3443564"/>
            <a:ext cx="304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Карта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давньої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</a:rPr>
              <a:t> Греції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0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Олімпійська символіка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2323406"/>
            <a:ext cx="3172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Офіційний логотип</a:t>
            </a:r>
            <a:endParaRPr lang="ru-RU" sz="28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57" y="1988840"/>
            <a:ext cx="3656679" cy="1828339"/>
          </a:xfrm>
          <a:prstGeom prst="rect">
            <a:avLst/>
          </a:prstGeom>
        </p:spPr>
      </p:pic>
      <p:graphicFrame>
        <p:nvGraphicFramePr>
          <p:cNvPr id="6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38833"/>
              </p:ext>
            </p:extLst>
          </p:nvPr>
        </p:nvGraphicFramePr>
        <p:xfrm>
          <a:off x="395536" y="4077072"/>
          <a:ext cx="8277529" cy="2520380"/>
        </p:xfrm>
        <a:graphic>
          <a:graphicData uri="http://schemas.openxmlformats.org/drawingml/2006/table">
            <a:tbl>
              <a:tblPr/>
              <a:tblGrid>
                <a:gridCol w="4139537"/>
                <a:gridCol w="4137992"/>
              </a:tblGrid>
              <a:tr h="4198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КОЛЬОРИ ОЛІМПІЙСЬКИХ КІЛЕЦЬ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Синій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Європа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Чорний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Червоний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Жовтий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Азія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9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Зелений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Австралія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08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Олімпійська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символіка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484784"/>
            <a:ext cx="343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Офіційний прапор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6000"/>
            <a:ext cx="3048000" cy="2286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35375" y="2286000"/>
            <a:ext cx="5113338" cy="258532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1" dirty="0" err="1">
                <a:latin typeface="Comic Sans MS" pitchFamily="66" charset="0"/>
              </a:rPr>
              <a:t>Білий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колір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символізує</a:t>
            </a:r>
            <a:r>
              <a:rPr lang="ru-RU" sz="1800" b="1" dirty="0">
                <a:latin typeface="Comic Sans MS" pitchFamily="66" charset="0"/>
              </a:rPr>
              <a:t> мир </a:t>
            </a:r>
            <a:r>
              <a:rPr lang="ru-RU" sz="1800" b="1" dirty="0" err="1">
                <a:latin typeface="Comic Sans MS" pitchFamily="66" charset="0"/>
              </a:rPr>
              <a:t>під</a:t>
            </a:r>
            <a:r>
              <a:rPr lang="ru-RU" sz="1800" b="1" dirty="0">
                <a:latin typeface="Comic Sans MS" pitchFamily="66" charset="0"/>
              </a:rPr>
              <a:t> час </a:t>
            </a:r>
            <a:r>
              <a:rPr lang="ru-RU" sz="1800" b="1" dirty="0" err="1">
                <a:latin typeface="Comic Sans MS" pitchFamily="66" charset="0"/>
              </a:rPr>
              <a:t>Ігор</a:t>
            </a:r>
            <a:r>
              <a:rPr lang="ru-RU" sz="1800" b="1" dirty="0">
                <a:latin typeface="Comic Sans MS" pitchFamily="66" charset="0"/>
              </a:rPr>
              <a:t>. Прапор </a:t>
            </a:r>
            <a:r>
              <a:rPr lang="ru-RU" sz="1800" b="1" dirty="0" err="1">
                <a:latin typeface="Comic Sans MS" pitchFamily="66" charset="0"/>
              </a:rPr>
              <a:t>планувалося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вперше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використовувати</a:t>
            </a:r>
            <a:r>
              <a:rPr lang="ru-RU" sz="1800" b="1" dirty="0">
                <a:latin typeface="Comic Sans MS" pitchFamily="66" charset="0"/>
              </a:rPr>
              <a:t> на </a:t>
            </a:r>
            <a:r>
              <a:rPr lang="ru-RU" sz="1800" b="1" dirty="0" err="1">
                <a:latin typeface="Comic Sans MS" pitchFamily="66" charset="0"/>
              </a:rPr>
              <a:t>Іграх</a:t>
            </a:r>
            <a:r>
              <a:rPr lang="ru-RU" sz="1800" b="1" dirty="0">
                <a:latin typeface="Comic Sans MS" pitchFamily="66" charset="0"/>
              </a:rPr>
              <a:t> 1916 року, але вони не </a:t>
            </a:r>
            <a:r>
              <a:rPr lang="ru-RU" sz="1800" b="1" dirty="0" err="1">
                <a:latin typeface="Comic Sans MS" pitchFamily="66" charset="0"/>
              </a:rPr>
              <a:t>відбулися</a:t>
            </a:r>
            <a:r>
              <a:rPr lang="ru-RU" sz="1800" b="1" dirty="0">
                <a:latin typeface="Comic Sans MS" pitchFamily="66" charset="0"/>
              </a:rPr>
              <a:t> через </a:t>
            </a:r>
            <a:r>
              <a:rPr lang="ru-RU" sz="1800" b="1" dirty="0" err="1">
                <a:latin typeface="Comic Sans MS" pitchFamily="66" charset="0"/>
              </a:rPr>
              <a:t>війну</a:t>
            </a:r>
            <a:r>
              <a:rPr lang="ru-RU" sz="1800" b="1" dirty="0">
                <a:latin typeface="Comic Sans MS" pitchFamily="66" charset="0"/>
              </a:rPr>
              <a:t>, тому </a:t>
            </a:r>
            <a:r>
              <a:rPr lang="ru-RU" sz="1800" b="1" dirty="0" err="1">
                <a:latin typeface="Comic Sans MS" pitchFamily="66" charset="0"/>
              </a:rPr>
              <a:t>вперше</a:t>
            </a:r>
            <a:r>
              <a:rPr lang="ru-RU" sz="1800" b="1" dirty="0">
                <a:latin typeface="Comic Sans MS" pitchFamily="66" charset="0"/>
              </a:rPr>
              <a:t> прапор </a:t>
            </a:r>
            <a:r>
              <a:rPr lang="ru-RU" sz="1800" b="1" dirty="0" err="1">
                <a:latin typeface="Comic Sans MS" pitchFamily="66" charset="0"/>
              </a:rPr>
              <a:t>з'явився</a:t>
            </a:r>
            <a:r>
              <a:rPr lang="ru-RU" sz="1800" b="1" dirty="0">
                <a:latin typeface="Comic Sans MS" pitchFamily="66" charset="0"/>
              </a:rPr>
              <a:t> на </a:t>
            </a:r>
            <a:r>
              <a:rPr lang="ru-RU" sz="1800" b="1" dirty="0" err="1">
                <a:latin typeface="Comic Sans MS" pitchFamily="66" charset="0"/>
              </a:rPr>
              <a:t>Олімпійських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іграх</a:t>
            </a:r>
            <a:r>
              <a:rPr lang="ru-RU" sz="1800" b="1" dirty="0">
                <a:latin typeface="Comic Sans MS" pitchFamily="66" charset="0"/>
              </a:rPr>
              <a:t> 1920 року в </a:t>
            </a:r>
            <a:r>
              <a:rPr lang="ru-RU" sz="1800" b="1" dirty="0" err="1">
                <a:latin typeface="Comic Sans MS" pitchFamily="66" charset="0"/>
              </a:rPr>
              <a:t>Антверпені</a:t>
            </a:r>
            <a:r>
              <a:rPr lang="ru-RU" sz="1800" b="1" dirty="0">
                <a:latin typeface="Comic Sans MS" pitchFamily="66" charset="0"/>
              </a:rPr>
              <a:t> (</a:t>
            </a:r>
            <a:r>
              <a:rPr lang="ru-RU" sz="1800" b="1" dirty="0" err="1">
                <a:latin typeface="Comic Sans MS" pitchFamily="66" charset="0"/>
              </a:rPr>
              <a:t>Бельгія</a:t>
            </a:r>
            <a:r>
              <a:rPr lang="ru-RU" sz="1800" b="1" dirty="0">
                <a:latin typeface="Comic Sans MS" pitchFamily="66" charset="0"/>
              </a:rPr>
              <a:t>). </a:t>
            </a:r>
            <a:r>
              <a:rPr lang="ru-RU" sz="1800" b="1" dirty="0" err="1">
                <a:latin typeface="Comic Sans MS" pitchFamily="66" charset="0"/>
              </a:rPr>
              <a:t>Олімпійський</a:t>
            </a:r>
            <a:r>
              <a:rPr lang="ru-RU" sz="1800" b="1" dirty="0">
                <a:latin typeface="Comic Sans MS" pitchFamily="66" charset="0"/>
              </a:rPr>
              <a:t> прапор </a:t>
            </a:r>
            <a:r>
              <a:rPr lang="ru-RU" sz="1800" b="1" dirty="0" err="1">
                <a:latin typeface="Comic Sans MS" pitchFamily="66" charset="0"/>
              </a:rPr>
              <a:t>використовується</a:t>
            </a:r>
            <a:r>
              <a:rPr lang="ru-RU" sz="1800" b="1" dirty="0">
                <a:latin typeface="Comic Sans MS" pitchFamily="66" charset="0"/>
              </a:rPr>
              <a:t> в </a:t>
            </a:r>
            <a:r>
              <a:rPr lang="ru-RU" sz="1800" b="1" dirty="0" err="1">
                <a:latin typeface="Comic Sans MS" pitchFamily="66" charset="0"/>
              </a:rPr>
              <a:t>церемоніях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відкриття</a:t>
            </a:r>
            <a:r>
              <a:rPr lang="ru-RU" sz="1800" b="1" dirty="0">
                <a:latin typeface="Comic Sans MS" pitchFamily="66" charset="0"/>
              </a:rPr>
              <a:t> і </a:t>
            </a:r>
            <a:r>
              <a:rPr lang="ru-RU" sz="1800" b="1" dirty="0" err="1">
                <a:latin typeface="Comic Sans MS" pitchFamily="66" charset="0"/>
              </a:rPr>
              <a:t>закриття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кожної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Олімпіади</a:t>
            </a:r>
            <a:r>
              <a:rPr lang="ru-RU" sz="1800" b="1" dirty="0" smtClean="0">
                <a:latin typeface="Comic Sans MS" pitchFamily="66" charset="0"/>
              </a:rPr>
              <a:t>.</a:t>
            </a:r>
            <a:endParaRPr lang="ru-RU" sz="1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Олімпійська</a:t>
            </a:r>
            <a:r>
              <a:rPr lang="uk-UA" dirty="0"/>
              <a:t>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символіка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99230" y="1610305"/>
            <a:ext cx="3139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Олімпійський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девіз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cit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492375"/>
            <a:ext cx="78486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188" y="3899722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Швидше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вище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сильніше</a:t>
            </a:r>
            <a:r>
              <a:rPr lang="ru-RU" sz="4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» 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Faster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higher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stronger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» 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10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Олімпійська</a:t>
            </a:r>
            <a:r>
              <a:rPr lang="uk-UA" dirty="0"/>
              <a:t>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символіка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564294" cy="3060441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479236" y="4869160"/>
            <a:ext cx="2666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latin typeface="Comic Sans MS" pitchFamily="66" charset="0"/>
              </a:rPr>
              <a:t>Афіни</a:t>
            </a:r>
            <a:r>
              <a:rPr lang="ru-RU" sz="2400" b="1" dirty="0" smtClean="0">
                <a:latin typeface="Comic Sans MS" pitchFamily="66" charset="0"/>
              </a:rPr>
              <a:t>, </a:t>
            </a:r>
            <a:r>
              <a:rPr lang="ru-RU" sz="2400" b="1" dirty="0">
                <a:latin typeface="Comic Sans MS" pitchFamily="66" charset="0"/>
              </a:rPr>
              <a:t>2004 </a:t>
            </a:r>
            <a:r>
              <a:rPr lang="ru-RU" sz="2400" b="1" dirty="0" err="1" smtClean="0">
                <a:latin typeface="Comic Sans MS" pitchFamily="66" charset="0"/>
              </a:rPr>
              <a:t>рік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902" y="170080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u="sng" dirty="0" smtClean="0">
                <a:solidFill>
                  <a:schemeClr val="hlink"/>
                </a:solidFill>
              </a:rPr>
              <a:t>Олімпійський вогонь</a:t>
            </a:r>
            <a:endParaRPr lang="ru-RU" sz="2800" b="1" u="sng" dirty="0">
              <a:solidFill>
                <a:schemeClr val="hlink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2292350"/>
            <a:ext cx="46799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b="1" dirty="0">
                <a:latin typeface="Comic Sans MS" pitchFamily="66" charset="0"/>
              </a:rPr>
              <a:t>Ритуал </a:t>
            </a:r>
            <a:r>
              <a:rPr lang="ru-RU" sz="1800" b="1" dirty="0" err="1">
                <a:latin typeface="Comic Sans MS" pitchFamily="66" charset="0"/>
              </a:rPr>
              <a:t>запалювання</a:t>
            </a:r>
            <a:r>
              <a:rPr lang="ru-RU" sz="1800" b="1" dirty="0">
                <a:latin typeface="Comic Sans MS" pitchFamily="66" charset="0"/>
              </a:rPr>
              <a:t> священного </a:t>
            </a:r>
            <a:r>
              <a:rPr lang="ru-RU" sz="1800" b="1" dirty="0" err="1">
                <a:latin typeface="Comic Sans MS" pitchFamily="66" charset="0"/>
              </a:rPr>
              <a:t>вогню</a:t>
            </a:r>
            <a:r>
              <a:rPr lang="ru-RU" sz="1800" b="1" dirty="0">
                <a:latin typeface="Comic Sans MS" pitchFamily="66" charset="0"/>
              </a:rPr>
              <a:t> походить </a:t>
            </a:r>
            <a:r>
              <a:rPr lang="ru-RU" sz="1800" b="1" dirty="0" err="1">
                <a:latin typeface="Comic Sans MS" pitchFamily="66" charset="0"/>
              </a:rPr>
              <a:t>від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стародавніх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греків</a:t>
            </a:r>
            <a:r>
              <a:rPr lang="ru-RU" sz="1800" b="1" dirty="0">
                <a:latin typeface="Comic Sans MS" pitchFamily="66" charset="0"/>
              </a:rPr>
              <a:t> і </a:t>
            </a:r>
            <a:r>
              <a:rPr lang="ru-RU" sz="1800" b="1" dirty="0" err="1">
                <a:latin typeface="Comic Sans MS" pitchFamily="66" charset="0"/>
              </a:rPr>
              <a:t>був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відновлений</a:t>
            </a:r>
            <a:r>
              <a:rPr lang="ru-RU" sz="1800" b="1" dirty="0">
                <a:latin typeface="Comic Sans MS" pitchFamily="66" charset="0"/>
              </a:rPr>
              <a:t> Кубертеном в 1912 </a:t>
            </a:r>
            <a:r>
              <a:rPr lang="ru-RU" sz="1800" b="1" dirty="0" err="1">
                <a:latin typeface="Comic Sans MS" pitchFamily="66" charset="0"/>
              </a:rPr>
              <a:t>році</a:t>
            </a:r>
            <a:r>
              <a:rPr lang="ru-RU" sz="1800" b="1" dirty="0">
                <a:latin typeface="Comic Sans MS" pitchFamily="66" charset="0"/>
              </a:rPr>
              <a:t>. Факел </a:t>
            </a:r>
            <a:r>
              <a:rPr lang="ru-RU" sz="1800" b="1" dirty="0" err="1">
                <a:latin typeface="Comic Sans MS" pitchFamily="66" charset="0"/>
              </a:rPr>
              <a:t>запалюють</a:t>
            </a:r>
            <a:r>
              <a:rPr lang="ru-RU" sz="1800" b="1" dirty="0">
                <a:latin typeface="Comic Sans MS" pitchFamily="66" charset="0"/>
              </a:rPr>
              <a:t> в </a:t>
            </a:r>
            <a:r>
              <a:rPr lang="ru-RU" sz="1800" b="1" dirty="0" err="1">
                <a:latin typeface="Comic Sans MS" pitchFamily="66" charset="0"/>
              </a:rPr>
              <a:t>Олімпії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спрямованим</a:t>
            </a:r>
            <a:r>
              <a:rPr lang="ru-RU" sz="1800" b="1" dirty="0">
                <a:latin typeface="Comic Sans MS" pitchFamily="66" charset="0"/>
              </a:rPr>
              <a:t> пучком </a:t>
            </a:r>
            <a:r>
              <a:rPr lang="ru-RU" sz="1800" b="1" dirty="0" err="1">
                <a:latin typeface="Comic Sans MS" pitchFamily="66" charset="0"/>
              </a:rPr>
              <a:t>сонячних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променів</a:t>
            </a:r>
            <a:r>
              <a:rPr lang="ru-RU" sz="1800" b="1" dirty="0">
                <a:latin typeface="Comic Sans MS" pitchFamily="66" charset="0"/>
              </a:rPr>
              <a:t>, </a:t>
            </a:r>
            <a:r>
              <a:rPr lang="ru-RU" sz="1800" b="1" dirty="0" err="1">
                <a:latin typeface="Comic Sans MS" pitchFamily="66" charset="0"/>
              </a:rPr>
              <a:t>утворених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увігнутим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дзеркалом</a:t>
            </a:r>
            <a:r>
              <a:rPr lang="ru-RU" sz="1800" b="1" dirty="0">
                <a:latin typeface="Comic Sans MS" pitchFamily="66" charset="0"/>
              </a:rPr>
              <a:t>. </a:t>
            </a:r>
            <a:r>
              <a:rPr lang="ru-RU" sz="1800" b="1" dirty="0" err="1">
                <a:latin typeface="Comic Sans MS" pitchFamily="66" charset="0"/>
              </a:rPr>
              <a:t>Олімпійський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вогонь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символізує</a:t>
            </a:r>
            <a:r>
              <a:rPr lang="ru-RU" sz="1800" b="1" dirty="0">
                <a:latin typeface="Comic Sans MS" pitchFamily="66" charset="0"/>
              </a:rPr>
              <a:t> чистоту, </a:t>
            </a:r>
            <a:r>
              <a:rPr lang="ru-RU" sz="1800" b="1" dirty="0" err="1">
                <a:latin typeface="Comic Sans MS" pitchFamily="66" charset="0"/>
              </a:rPr>
              <a:t>спробу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вдосконалення</a:t>
            </a:r>
            <a:r>
              <a:rPr lang="ru-RU" sz="1800" b="1" dirty="0">
                <a:latin typeface="Comic Sans MS" pitchFamily="66" charset="0"/>
              </a:rPr>
              <a:t> і </a:t>
            </a:r>
            <a:r>
              <a:rPr lang="ru-RU" sz="1800" b="1" dirty="0" err="1">
                <a:latin typeface="Comic Sans MS" pitchFamily="66" charset="0"/>
              </a:rPr>
              <a:t>боротьбу</a:t>
            </a:r>
            <a:r>
              <a:rPr lang="ru-RU" sz="1800" b="1" dirty="0">
                <a:latin typeface="Comic Sans MS" pitchFamily="66" charset="0"/>
              </a:rPr>
              <a:t> за перемогу, а </a:t>
            </a:r>
            <a:r>
              <a:rPr lang="ru-RU" sz="1800" b="1" dirty="0" err="1">
                <a:latin typeface="Comic Sans MS" pitchFamily="66" charset="0"/>
              </a:rPr>
              <a:t>також</a:t>
            </a:r>
            <a:r>
              <a:rPr lang="ru-RU" sz="1800" b="1" dirty="0">
                <a:latin typeface="Comic Sans MS" pitchFamily="66" charset="0"/>
              </a:rPr>
              <a:t> мир і дружбу. </a:t>
            </a:r>
            <a:r>
              <a:rPr lang="ru-RU" sz="1800" b="1" dirty="0" err="1">
                <a:latin typeface="Comic Sans MS" pitchFamily="66" charset="0"/>
              </a:rPr>
              <a:t>Традиція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запалювати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вогонь</a:t>
            </a:r>
            <a:r>
              <a:rPr lang="ru-RU" sz="1800" b="1" dirty="0">
                <a:latin typeface="Comic Sans MS" pitchFamily="66" charset="0"/>
              </a:rPr>
              <a:t> на </a:t>
            </a:r>
            <a:r>
              <a:rPr lang="ru-RU" sz="1800" b="1" dirty="0" err="1">
                <a:latin typeface="Comic Sans MS" pitchFamily="66" charset="0"/>
              </a:rPr>
              <a:t>стадіонах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була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розпочата</a:t>
            </a:r>
            <a:r>
              <a:rPr lang="ru-RU" sz="1800" b="1" dirty="0">
                <a:latin typeface="Comic Sans MS" pitchFamily="66" charset="0"/>
              </a:rPr>
              <a:t> в 1928 </a:t>
            </a:r>
            <a:r>
              <a:rPr lang="ru-RU" sz="1800" b="1" dirty="0" err="1">
                <a:latin typeface="Comic Sans MS" pitchFamily="66" charset="0"/>
              </a:rPr>
              <a:t>році</a:t>
            </a:r>
            <a:r>
              <a:rPr lang="ru-RU" sz="1800" b="1" dirty="0">
                <a:latin typeface="Comic Sans MS" pitchFamily="66" charset="0"/>
              </a:rPr>
              <a:t> (на </a:t>
            </a:r>
            <a:r>
              <a:rPr lang="ru-RU" sz="1800" b="1" dirty="0" err="1">
                <a:latin typeface="Comic Sans MS" pitchFamily="66" charset="0"/>
              </a:rPr>
              <a:t>зимових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Іграх</a:t>
            </a:r>
            <a:r>
              <a:rPr lang="ru-RU" sz="1800" b="1" dirty="0">
                <a:latin typeface="Comic Sans MS" pitchFamily="66" charset="0"/>
              </a:rPr>
              <a:t> - 1952 року). </a:t>
            </a:r>
            <a:r>
              <a:rPr lang="ru-RU" sz="1800" b="1" dirty="0" err="1">
                <a:latin typeface="Comic Sans MS" pitchFamily="66" charset="0"/>
              </a:rPr>
              <a:t>Естафета</a:t>
            </a:r>
            <a:r>
              <a:rPr lang="ru-RU" sz="1800" b="1" dirty="0">
                <a:latin typeface="Comic Sans MS" pitchFamily="66" charset="0"/>
              </a:rPr>
              <a:t> з доставки факела на </a:t>
            </a:r>
            <a:r>
              <a:rPr lang="ru-RU" sz="1800" b="1" dirty="0" err="1">
                <a:latin typeface="Comic Sans MS" pitchFamily="66" charset="0"/>
              </a:rPr>
              <a:t>місто-господар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Ігор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вперше</a:t>
            </a:r>
            <a:r>
              <a:rPr lang="ru-RU" sz="1800" b="1" dirty="0">
                <a:latin typeface="Comic Sans MS" pitchFamily="66" charset="0"/>
              </a:rPr>
              <a:t> </a:t>
            </a:r>
            <a:r>
              <a:rPr lang="ru-RU" sz="1800" b="1" dirty="0" err="1">
                <a:latin typeface="Comic Sans MS" pitchFamily="66" charset="0"/>
              </a:rPr>
              <a:t>відбувся</a:t>
            </a:r>
            <a:r>
              <a:rPr lang="ru-RU" sz="1800" b="1" dirty="0">
                <a:latin typeface="Comic Sans MS" pitchFamily="66" charset="0"/>
              </a:rPr>
              <a:t> в 1936 </a:t>
            </a:r>
            <a:r>
              <a:rPr lang="ru-RU" sz="1800" b="1" dirty="0" err="1">
                <a:latin typeface="Comic Sans MS" pitchFamily="66" charset="0"/>
              </a:rPr>
              <a:t>році</a:t>
            </a:r>
            <a:r>
              <a:rPr lang="ru-RU" sz="1800" b="1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5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680960" cy="10668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Олімпійська</a:t>
            </a:r>
            <a:r>
              <a:rPr lang="uk-UA" dirty="0"/>
              <a:t>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символіка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Олімпійські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ru-RU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медалі</a:t>
            </a:r>
            <a:endParaRPr kumimoji="0" lang="ru-RU" sz="1800" b="1" i="0" u="sng" strike="noStrike" kern="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Афіни</a:t>
            </a: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, 1896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Рим, 1960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Москва, 1980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Сараєво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, 1984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Лос-Анджелес, 1984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hlinkshowjump?jump=nextslide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Калгарі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, 1988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Сеул, 1988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Альбервілль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, 1992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Барселона, 1992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Лілліхаммер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, 1994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2" action="ppaction://hlinksldjump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Атланта, 1996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Нагано, 1998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Сідней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, 2000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noaction"/>
              </a:rPr>
              <a:t>Солт-Лейк-Сіті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noaction"/>
              </a:rPr>
              <a:t>, 2002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noaction"/>
              </a:rPr>
              <a:t>Афіни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" action="ppaction://noaction"/>
              </a:rPr>
              <a:t>, 2004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/>
                <a:ea typeface="+mn-ea"/>
                <a:cs typeface="+mn-cs"/>
                <a:hlinkClick r:id="rId3" action="ppaction://hlinksldjump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00200"/>
            <a:ext cx="3623733" cy="272062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94432" y="4581128"/>
            <a:ext cx="29306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400" b="1" dirty="0" err="1" smtClean="0">
                <a:latin typeface="Comic Sans MS" pitchFamily="66" charset="0"/>
              </a:rPr>
              <a:t>Медалі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олімпіади</a:t>
            </a:r>
            <a:endParaRPr lang="ru-RU" sz="2400" b="1" dirty="0">
              <a:latin typeface="Comic Sans MS" pitchFamily="66" charset="0"/>
            </a:endParaRPr>
          </a:p>
          <a:p>
            <a:pPr eaLnBrk="1" hangingPunct="1"/>
            <a:r>
              <a:rPr lang="ru-RU" sz="2400" b="1" dirty="0">
                <a:latin typeface="Comic Sans MS" pitchFamily="66" charset="0"/>
              </a:rPr>
              <a:t> в </a:t>
            </a:r>
            <a:r>
              <a:rPr lang="ru-RU" sz="2400" b="1" dirty="0" err="1" smtClean="0">
                <a:latin typeface="Comic Sans MS" pitchFamily="66" charset="0"/>
              </a:rPr>
              <a:t>Турині</a:t>
            </a:r>
            <a:r>
              <a:rPr lang="ru-RU" sz="2400" b="1" dirty="0" smtClean="0">
                <a:latin typeface="Comic Sans MS" pitchFamily="66" charset="0"/>
              </a:rPr>
              <a:t>, </a:t>
            </a:r>
            <a:r>
              <a:rPr lang="ru-RU" sz="2400" b="1" dirty="0">
                <a:latin typeface="Comic Sans MS" pitchFamily="66" charset="0"/>
              </a:rPr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1351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231</TotalTime>
  <Words>891</Words>
  <Application>Microsoft Office PowerPoint</Application>
  <PresentationFormat>Экран (4:3)</PresentationFormat>
  <Paragraphs>279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Mylar</vt:lpstr>
      <vt:lpstr>Презентація на тему:        «Олімпійські Ігри»</vt:lpstr>
      <vt:lpstr>Найголовнішою подією у спорті вважають Олімпійські Ігри</vt:lpstr>
      <vt:lpstr>Вони були започатковані ще у 6 ст. до н.е. у стародавній Греції</vt:lpstr>
      <vt:lpstr>Батьківщина олімпійських ігор</vt:lpstr>
      <vt:lpstr>Олімпійська символіка</vt:lpstr>
      <vt:lpstr>Олімпійська символіка</vt:lpstr>
      <vt:lpstr>Олімпійська символіка</vt:lpstr>
      <vt:lpstr>Олімпійська символіка</vt:lpstr>
      <vt:lpstr>Олімпійська символіка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сучасному світі вперше відбулись у 1896 році в Афінах</vt:lpstr>
      <vt:lpstr>«Географічна хронологія»  літніх олімпійських ігор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«Спорт,    види спорту»</dc:title>
  <dc:creator>Fresh</dc:creator>
  <cp:lastModifiedBy>Fresh</cp:lastModifiedBy>
  <cp:revision>23</cp:revision>
  <dcterms:created xsi:type="dcterms:W3CDTF">2013-11-13T19:04:04Z</dcterms:created>
  <dcterms:modified xsi:type="dcterms:W3CDTF">2013-11-20T16:16:11Z</dcterms:modified>
</cp:coreProperties>
</file>