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76" r:id="rId4"/>
    <p:sldId id="282" r:id="rId5"/>
    <p:sldId id="283" r:id="rId6"/>
    <p:sldId id="277" r:id="rId7"/>
    <p:sldId id="275" r:id="rId8"/>
    <p:sldId id="257" r:id="rId9"/>
    <p:sldId id="258" r:id="rId10"/>
    <p:sldId id="285" r:id="rId11"/>
    <p:sldId id="259" r:id="rId12"/>
    <p:sldId id="261" r:id="rId13"/>
    <p:sldId id="271" r:id="rId14"/>
    <p:sldId id="260" r:id="rId15"/>
    <p:sldId id="272" r:id="rId16"/>
    <p:sldId id="265" r:id="rId17"/>
    <p:sldId id="266" r:id="rId18"/>
    <p:sldId id="263" r:id="rId19"/>
    <p:sldId id="270" r:id="rId20"/>
    <p:sldId id="267" r:id="rId21"/>
    <p:sldId id="264" r:id="rId22"/>
    <p:sldId id="273" r:id="rId23"/>
    <p:sldId id="284" r:id="rId24"/>
    <p:sldId id="268" r:id="rId25"/>
    <p:sldId id="279" r:id="rId26"/>
    <p:sldId id="269" r:id="rId27"/>
    <p:sldId id="262" r:id="rId28"/>
    <p:sldId id="281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B400-16D6-420C-8C2B-A0F46A35E601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D2DA-86DB-4B7B-8D23-B4ED10EA4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B400-16D6-420C-8C2B-A0F46A35E601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D2DA-86DB-4B7B-8D23-B4ED10EA4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B400-16D6-420C-8C2B-A0F46A35E601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D2DA-86DB-4B7B-8D23-B4ED10EA43F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B400-16D6-420C-8C2B-A0F46A35E601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D2DA-86DB-4B7B-8D23-B4ED10EA43F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B400-16D6-420C-8C2B-A0F46A35E601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D2DA-86DB-4B7B-8D23-B4ED10EA4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B400-16D6-420C-8C2B-A0F46A35E601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D2DA-86DB-4B7B-8D23-B4ED10EA43F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B400-16D6-420C-8C2B-A0F46A35E601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D2DA-86DB-4B7B-8D23-B4ED10EA4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B400-16D6-420C-8C2B-A0F46A35E601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D2DA-86DB-4B7B-8D23-B4ED10EA4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B400-16D6-420C-8C2B-A0F46A35E601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D2DA-86DB-4B7B-8D23-B4ED10EA4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B400-16D6-420C-8C2B-A0F46A35E601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D2DA-86DB-4B7B-8D23-B4ED10EA43F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B400-16D6-420C-8C2B-A0F46A35E601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D2DA-86DB-4B7B-8D23-B4ED10EA43F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9FAB400-16D6-420C-8C2B-A0F46A35E601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3B4D2DA-86DB-4B7B-8D23-B4ED10EA43F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rtclassic.edu.ru/catalog.asp?ob_no=19513&amp;cat_ob_no=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rtclassic.edu.ru/catalog.asp?ob_no=19524&amp;cat_ob_no=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rtclassic.edu.ru/catalog.asp?ob_no=19525&amp;cat_ob_no=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rtclassic.edu.ru/catalog.asp?ob_no=19510&amp;cat_ob_no=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780108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ln>
                  <a:solidFill>
                    <a:sysClr val="windowText" lastClr="000000"/>
                  </a:solidFill>
                </a:ln>
              </a:rPr>
              <a:t>Культура стародавнього Китаю</a:t>
            </a:r>
            <a:endParaRPr lang="ru-RU" sz="6600" b="1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020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8418"/>
            <a:ext cx="418461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6309320"/>
            <a:ext cx="33778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Боги Китаю, </a:t>
            </a:r>
            <a:r>
              <a:rPr lang="ru-RU" dirty="0" err="1" smtClean="0"/>
              <a:t>китайська</a:t>
            </a:r>
            <a:r>
              <a:rPr lang="ru-RU" dirty="0" smtClean="0"/>
              <a:t> гравюра</a:t>
            </a:r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99" y="348418"/>
            <a:ext cx="2780171" cy="580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96136" y="6309320"/>
            <a:ext cx="14991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Нюйва</a:t>
            </a:r>
            <a:r>
              <a:rPr lang="ru-RU" dirty="0" smtClean="0"/>
              <a:t> й </a:t>
            </a:r>
            <a:r>
              <a:rPr lang="ru-RU" dirty="0" err="1" smtClean="0"/>
              <a:t>Фусі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3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У Стародавньому Китаї був винайдений компас. Він складався з квадратної залізної пластинки та магнітної "ложки", яка вільно оберталася на відшліфованій поверхні пластинки. Ручка "ложки" завжди показувала на південь. У </a:t>
            </a:r>
            <a:r>
              <a:rPr lang="en-US" dirty="0">
                <a:solidFill>
                  <a:schemeClr val="tx1"/>
                </a:solidFill>
              </a:rPr>
              <a:t>II </a:t>
            </a:r>
            <a:r>
              <a:rPr lang="uk-UA" dirty="0">
                <a:solidFill>
                  <a:schemeClr val="tx1"/>
                </a:solidFill>
              </a:rPr>
              <a:t>ст. н.е. в Китаї був винайдений глобус.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47" y="1844824"/>
            <a:ext cx="7251905" cy="4836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3956" y="487639"/>
            <a:ext cx="776399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Модель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китайського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компасу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періода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династії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Хань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762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12568"/>
          </a:xfrm>
        </p:spPr>
        <p:txBody>
          <a:bodyPr>
            <a:normAutofit fontScale="55000" lnSpcReduction="20000"/>
          </a:bodyPr>
          <a:lstStyle/>
          <a:p>
            <a:r>
              <a:rPr lang="ru-RU" sz="3200" dirty="0" err="1" smtClean="0">
                <a:solidFill>
                  <a:schemeClr val="tx1"/>
                </a:solidFill>
              </a:rPr>
              <a:t>Писемність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в </a:t>
            </a:r>
            <a:r>
              <a:rPr lang="ru-RU" sz="3200" dirty="0" err="1">
                <a:solidFill>
                  <a:schemeClr val="tx1"/>
                </a:solidFill>
              </a:rPr>
              <a:t>Китаї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виникла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ще</a:t>
            </a:r>
            <a:r>
              <a:rPr lang="ru-RU" sz="3200" dirty="0">
                <a:solidFill>
                  <a:schemeClr val="tx1"/>
                </a:solidFill>
              </a:rPr>
              <a:t> в </a:t>
            </a:r>
            <a:r>
              <a:rPr lang="ru-RU" sz="3200" dirty="0" err="1">
                <a:solidFill>
                  <a:schemeClr val="tx1"/>
                </a:solidFill>
              </a:rPr>
              <a:t>сиву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давнину</a:t>
            </a:r>
            <a:r>
              <a:rPr lang="ru-RU" sz="3200" dirty="0">
                <a:solidFill>
                  <a:schemeClr val="tx1"/>
                </a:solidFill>
              </a:rPr>
              <a:t> (III тис. до </a:t>
            </a:r>
            <a:r>
              <a:rPr lang="ru-RU" sz="3200" dirty="0" err="1">
                <a:solidFill>
                  <a:schemeClr val="tx1"/>
                </a:solidFill>
              </a:rPr>
              <a:t>н.е</a:t>
            </a:r>
            <a:r>
              <a:rPr lang="ru-RU" sz="3200" dirty="0">
                <a:solidFill>
                  <a:schemeClr val="tx1"/>
                </a:solidFill>
              </a:rPr>
              <a:t>.) Археологи </a:t>
            </a:r>
            <a:r>
              <a:rPr lang="ru-RU" sz="3200" dirty="0" err="1">
                <a:solidFill>
                  <a:schemeClr val="tx1"/>
                </a:solidFill>
              </a:rPr>
              <a:t>знайшли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багато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старовинних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предметів</a:t>
            </a:r>
            <a:r>
              <a:rPr lang="ru-RU" sz="3200" dirty="0">
                <a:solidFill>
                  <a:schemeClr val="tx1"/>
                </a:solidFill>
              </a:rPr>
              <a:t> з </a:t>
            </a:r>
            <a:r>
              <a:rPr lang="ru-RU" sz="3200" dirty="0" err="1">
                <a:solidFill>
                  <a:schemeClr val="tx1"/>
                </a:solidFill>
              </a:rPr>
              <a:t>написами</a:t>
            </a:r>
            <a:r>
              <a:rPr lang="ru-RU" sz="3200" dirty="0">
                <a:solidFill>
                  <a:schemeClr val="tx1"/>
                </a:solidFill>
              </a:rPr>
              <a:t>: </a:t>
            </a:r>
            <a:r>
              <a:rPr lang="ru-RU" sz="3200" dirty="0" err="1">
                <a:solidFill>
                  <a:schemeClr val="tx1"/>
                </a:solidFill>
              </a:rPr>
              <a:t>це</a:t>
            </a:r>
            <a:r>
              <a:rPr lang="ru-RU" sz="3200" dirty="0">
                <a:solidFill>
                  <a:schemeClr val="tx1"/>
                </a:solidFill>
              </a:rPr>
              <a:t> посуд, </a:t>
            </a:r>
            <a:r>
              <a:rPr lang="ru-RU" sz="3200" dirty="0" err="1">
                <a:solidFill>
                  <a:schemeClr val="tx1"/>
                </a:solidFill>
              </a:rPr>
              <a:t>кістки</a:t>
            </a:r>
            <a:r>
              <a:rPr lang="ru-RU" sz="3200" dirty="0">
                <a:solidFill>
                  <a:schemeClr val="tx1"/>
                </a:solidFill>
              </a:rPr>
              <a:t> для </a:t>
            </a:r>
            <a:r>
              <a:rPr lang="ru-RU" sz="3200" dirty="0" err="1">
                <a:solidFill>
                  <a:schemeClr val="tx1"/>
                </a:solidFill>
              </a:rPr>
              <a:t>ворожіння</a:t>
            </a:r>
            <a:r>
              <a:rPr lang="ru-RU" sz="3200" dirty="0">
                <a:solidFill>
                  <a:schemeClr val="tx1"/>
                </a:solidFill>
              </a:rPr>
              <a:t>, панцири черепах. В </a:t>
            </a:r>
            <a:r>
              <a:rPr lang="ru-RU" sz="3200" dirty="0" err="1">
                <a:solidFill>
                  <a:schemeClr val="tx1"/>
                </a:solidFill>
              </a:rPr>
              <a:t>період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правління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династії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Цінь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було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запроваджено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єдине</a:t>
            </a:r>
            <a:r>
              <a:rPr lang="ru-RU" sz="3200" dirty="0">
                <a:solidFill>
                  <a:schemeClr val="tx1"/>
                </a:solidFill>
              </a:rPr>
              <a:t> для </a:t>
            </a:r>
            <a:r>
              <a:rPr lang="ru-RU" sz="3200" dirty="0" err="1">
                <a:solidFill>
                  <a:schemeClr val="tx1"/>
                </a:solidFill>
              </a:rPr>
              <a:t>всієї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країни</a:t>
            </a:r>
            <a:r>
              <a:rPr lang="ru-RU" sz="3200" dirty="0">
                <a:solidFill>
                  <a:schemeClr val="tx1"/>
                </a:solidFill>
              </a:rPr>
              <a:t> письмо. </a:t>
            </a:r>
            <a:r>
              <a:rPr lang="ru-RU" sz="3200" dirty="0" err="1">
                <a:solidFill>
                  <a:schemeClr val="tx1"/>
                </a:solidFill>
              </a:rPr>
              <a:t>Воно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дійшло</a:t>
            </a:r>
            <a:r>
              <a:rPr lang="ru-RU" sz="3200" dirty="0">
                <a:solidFill>
                  <a:schemeClr val="tx1"/>
                </a:solidFill>
              </a:rPr>
              <a:t> до наших </a:t>
            </a:r>
            <a:r>
              <a:rPr lang="ru-RU" sz="3200" dirty="0" err="1">
                <a:solidFill>
                  <a:schemeClr val="tx1"/>
                </a:solidFill>
              </a:rPr>
              <a:t>днів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майже</a:t>
            </a:r>
            <a:r>
              <a:rPr lang="ru-RU" sz="3200" dirty="0">
                <a:solidFill>
                  <a:schemeClr val="tx1"/>
                </a:solidFill>
              </a:rPr>
              <a:t> без </a:t>
            </a:r>
            <a:r>
              <a:rPr lang="ru-RU" sz="3200" dirty="0" err="1">
                <a:solidFill>
                  <a:schemeClr val="tx1"/>
                </a:solidFill>
              </a:rPr>
              <a:t>змін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  <a:p>
            <a:r>
              <a:rPr lang="ru-RU" sz="3200" dirty="0">
                <a:solidFill>
                  <a:schemeClr val="tx1"/>
                </a:solidFill>
              </a:rPr>
              <a:t>Знаками в </a:t>
            </a:r>
            <a:r>
              <a:rPr lang="ru-RU" sz="3200" dirty="0" err="1">
                <a:solidFill>
                  <a:schemeClr val="tx1"/>
                </a:solidFill>
              </a:rPr>
              <a:t>китайському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письмі</a:t>
            </a:r>
            <a:r>
              <a:rPr lang="ru-RU" sz="3200" dirty="0">
                <a:solidFill>
                  <a:schemeClr val="tx1"/>
                </a:solidFill>
              </a:rPr>
              <a:t> є </a:t>
            </a:r>
            <a:r>
              <a:rPr lang="ru-RU" sz="3200" dirty="0" err="1">
                <a:solidFill>
                  <a:schemeClr val="tx1"/>
                </a:solidFill>
              </a:rPr>
              <a:t>ієрогліфи</a:t>
            </a:r>
            <a:r>
              <a:rPr lang="ru-RU" sz="3200" dirty="0">
                <a:solidFill>
                  <a:schemeClr val="tx1"/>
                </a:solidFill>
              </a:rPr>
              <a:t>. </a:t>
            </a:r>
            <a:r>
              <a:rPr lang="ru-RU" sz="3200" dirty="0" err="1">
                <a:solidFill>
                  <a:schemeClr val="tx1"/>
                </a:solidFill>
              </a:rPr>
              <a:t>Кожен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ієрогліф</a:t>
            </a:r>
            <a:r>
              <a:rPr lang="ru-RU" sz="3200" dirty="0">
                <a:solidFill>
                  <a:schemeClr val="tx1"/>
                </a:solidFill>
              </a:rPr>
              <a:t> означав </a:t>
            </a:r>
            <a:r>
              <a:rPr lang="ru-RU" sz="3200" dirty="0" err="1">
                <a:solidFill>
                  <a:schemeClr val="tx1"/>
                </a:solidFill>
              </a:rPr>
              <a:t>окреме</a:t>
            </a:r>
            <a:r>
              <a:rPr lang="ru-RU" sz="3200" dirty="0">
                <a:solidFill>
                  <a:schemeClr val="tx1"/>
                </a:solidFill>
              </a:rPr>
              <a:t> слово. У </a:t>
            </a:r>
            <a:r>
              <a:rPr lang="ru-RU" sz="3200" dirty="0" err="1">
                <a:solidFill>
                  <a:schemeClr val="tx1"/>
                </a:solidFill>
              </a:rPr>
              <a:t>давньокитайському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письмі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використовувалось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близько</a:t>
            </a:r>
            <a:r>
              <a:rPr lang="ru-RU" sz="3200" dirty="0">
                <a:solidFill>
                  <a:schemeClr val="tx1"/>
                </a:solidFill>
              </a:rPr>
              <a:t> 10 тис. </a:t>
            </a:r>
            <a:r>
              <a:rPr lang="ru-RU" sz="3200" dirty="0" err="1">
                <a:solidFill>
                  <a:schemeClr val="tx1"/>
                </a:solidFill>
              </a:rPr>
              <a:t>ієрогліфів</a:t>
            </a:r>
            <a:r>
              <a:rPr lang="ru-RU" sz="3200" dirty="0">
                <a:solidFill>
                  <a:schemeClr val="tx1"/>
                </a:solidFill>
              </a:rPr>
              <a:t>. </a:t>
            </a:r>
            <a:r>
              <a:rPr lang="ru-RU" sz="3200" dirty="0" err="1">
                <a:solidFill>
                  <a:schemeClr val="tx1"/>
                </a:solidFill>
              </a:rPr>
              <a:t>Розділових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знаків</a:t>
            </a:r>
            <a:r>
              <a:rPr lang="ru-RU" sz="3200" dirty="0">
                <a:solidFill>
                  <a:schemeClr val="tx1"/>
                </a:solidFill>
              </a:rPr>
              <a:t> не </a:t>
            </a:r>
            <a:r>
              <a:rPr lang="ru-RU" sz="3200" dirty="0" err="1">
                <a:solidFill>
                  <a:schemeClr val="tx1"/>
                </a:solidFill>
              </a:rPr>
              <a:t>існувало</a:t>
            </a:r>
            <a:r>
              <a:rPr lang="ru-RU" sz="3200" dirty="0">
                <a:solidFill>
                  <a:schemeClr val="tx1"/>
                </a:solidFill>
              </a:rPr>
              <a:t>. Тому </a:t>
            </a:r>
            <a:r>
              <a:rPr lang="ru-RU" sz="3200" dirty="0" err="1">
                <a:solidFill>
                  <a:schemeClr val="tx1"/>
                </a:solidFill>
              </a:rPr>
              <a:t>навчання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грамоти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вимагало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багато</a:t>
            </a:r>
            <a:r>
              <a:rPr lang="ru-RU" sz="3200" dirty="0">
                <a:solidFill>
                  <a:schemeClr val="tx1"/>
                </a:solidFill>
              </a:rPr>
              <a:t> часу й </a:t>
            </a:r>
            <a:r>
              <a:rPr lang="ru-RU" sz="3200" dirty="0" err="1">
                <a:solidFill>
                  <a:schemeClr val="tx1"/>
                </a:solidFill>
              </a:rPr>
              <a:t>зусиль</a:t>
            </a:r>
            <a:r>
              <a:rPr lang="ru-RU" sz="3200" dirty="0">
                <a:solidFill>
                  <a:schemeClr val="tx1"/>
                </a:solidFill>
              </a:rPr>
              <a:t>. </a:t>
            </a:r>
            <a:r>
              <a:rPr lang="ru-RU" sz="3200" dirty="0" err="1">
                <a:solidFill>
                  <a:schemeClr val="tx1"/>
                </a:solidFill>
              </a:rPr>
              <a:t>Спочатку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китайці</a:t>
            </a:r>
            <a:r>
              <a:rPr lang="ru-RU" sz="3200" dirty="0">
                <a:solidFill>
                  <a:schemeClr val="tx1"/>
                </a:solidFill>
              </a:rPr>
              <a:t> писали на </a:t>
            </a:r>
            <a:r>
              <a:rPr lang="ru-RU" sz="3200" dirty="0" err="1">
                <a:solidFill>
                  <a:schemeClr val="tx1"/>
                </a:solidFill>
              </a:rPr>
              <a:t>панцирах</a:t>
            </a:r>
            <a:r>
              <a:rPr lang="ru-RU" sz="3200" dirty="0">
                <a:solidFill>
                  <a:schemeClr val="tx1"/>
                </a:solidFill>
              </a:rPr>
              <a:t> черепах, </a:t>
            </a:r>
            <a:r>
              <a:rPr lang="ru-RU" sz="3200" dirty="0" err="1">
                <a:solidFill>
                  <a:schemeClr val="tx1"/>
                </a:solidFill>
              </a:rPr>
              <a:t>кістках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тварин</a:t>
            </a:r>
            <a:r>
              <a:rPr lang="ru-RU" sz="3200" dirty="0">
                <a:solidFill>
                  <a:schemeClr val="tx1"/>
                </a:solidFill>
              </a:rPr>
              <a:t> та на бронзовому </a:t>
            </a:r>
            <a:r>
              <a:rPr lang="ru-RU" sz="3200" dirty="0" err="1">
                <a:solidFill>
                  <a:schemeClr val="tx1"/>
                </a:solidFill>
              </a:rPr>
              <a:t>посуді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  <a:p>
            <a:r>
              <a:rPr lang="ru-RU" sz="3200" dirty="0">
                <a:solidFill>
                  <a:schemeClr val="tx1"/>
                </a:solidFill>
              </a:rPr>
              <a:t>У І тис. до </a:t>
            </a:r>
            <a:r>
              <a:rPr lang="ru-RU" sz="3200" dirty="0" err="1">
                <a:solidFill>
                  <a:schemeClr val="tx1"/>
                </a:solidFill>
              </a:rPr>
              <a:t>н.е</a:t>
            </a:r>
            <a:r>
              <a:rPr lang="ru-RU" sz="3200" dirty="0">
                <a:solidFill>
                  <a:schemeClr val="tx1"/>
                </a:solidFill>
              </a:rPr>
              <a:t>. </a:t>
            </a:r>
            <a:r>
              <a:rPr lang="ru-RU" sz="3200" dirty="0" err="1">
                <a:solidFill>
                  <a:schemeClr val="tx1"/>
                </a:solidFill>
              </a:rPr>
              <a:t>китайці</a:t>
            </a:r>
            <a:r>
              <a:rPr lang="ru-RU" sz="3200" dirty="0">
                <a:solidFill>
                  <a:schemeClr val="tx1"/>
                </a:solidFill>
              </a:rPr>
              <a:t> писали </a:t>
            </a:r>
            <a:r>
              <a:rPr lang="ru-RU" sz="3200" dirty="0" err="1">
                <a:solidFill>
                  <a:schemeClr val="tx1"/>
                </a:solidFill>
              </a:rPr>
              <a:t>пензликом</a:t>
            </a:r>
            <a:r>
              <a:rPr lang="ru-RU" sz="3200" dirty="0">
                <a:solidFill>
                  <a:schemeClr val="tx1"/>
                </a:solidFill>
              </a:rPr>
              <a:t> на дощечках з бамбука. </a:t>
            </a:r>
            <a:r>
              <a:rPr lang="ru-RU" sz="3200" dirty="0" err="1">
                <a:solidFill>
                  <a:schemeClr val="tx1"/>
                </a:solidFill>
              </a:rPr>
              <a:t>Пензлик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вмочали</a:t>
            </a:r>
            <a:r>
              <a:rPr lang="ru-RU" sz="3200" dirty="0">
                <a:solidFill>
                  <a:schemeClr val="tx1"/>
                </a:solidFill>
              </a:rPr>
              <a:t> в лак, </a:t>
            </a:r>
            <a:r>
              <a:rPr lang="ru-RU" sz="3200" dirty="0" err="1">
                <a:solidFill>
                  <a:schemeClr val="tx1"/>
                </a:solidFill>
              </a:rPr>
              <a:t>виготовлений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із</a:t>
            </a:r>
            <a:r>
              <a:rPr lang="ru-RU" sz="3200" dirty="0">
                <a:solidFill>
                  <a:schemeClr val="tx1"/>
                </a:solidFill>
              </a:rPr>
              <a:t> соку дерева. За </a:t>
            </a:r>
            <a:r>
              <a:rPr lang="ru-RU" sz="3200" dirty="0" err="1">
                <a:solidFill>
                  <a:schemeClr val="tx1"/>
                </a:solidFill>
              </a:rPr>
              <a:t>допомогою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шкіряного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чи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шовкового</a:t>
            </a:r>
            <a:r>
              <a:rPr lang="ru-RU" sz="3200" dirty="0">
                <a:solidFill>
                  <a:schemeClr val="tx1"/>
                </a:solidFill>
              </a:rPr>
              <a:t> шнурка </a:t>
            </a:r>
            <a:r>
              <a:rPr lang="ru-RU" sz="3200" dirty="0" err="1">
                <a:solidFill>
                  <a:schemeClr val="tx1"/>
                </a:solidFill>
              </a:rPr>
              <a:t>бамбукові</a:t>
            </a:r>
            <a:r>
              <a:rPr lang="ru-RU" sz="3200" dirty="0">
                <a:solidFill>
                  <a:schemeClr val="tx1"/>
                </a:solidFill>
              </a:rPr>
              <a:t> дощечки </a:t>
            </a:r>
            <a:r>
              <a:rPr lang="ru-RU" sz="3200" dirty="0" err="1">
                <a:solidFill>
                  <a:schemeClr val="tx1"/>
                </a:solidFill>
              </a:rPr>
              <a:t>з'єднували</a:t>
            </a:r>
            <a:r>
              <a:rPr lang="ru-RU" sz="3200" dirty="0">
                <a:solidFill>
                  <a:schemeClr val="tx1"/>
                </a:solidFill>
              </a:rPr>
              <a:t> в </a:t>
            </a:r>
            <a:r>
              <a:rPr lang="ru-RU" sz="3200" dirty="0" err="1">
                <a:solidFill>
                  <a:schemeClr val="tx1"/>
                </a:solidFill>
              </a:rPr>
              <a:t>особливу</a:t>
            </a:r>
            <a:r>
              <a:rPr lang="ru-RU" sz="3200" dirty="0">
                <a:solidFill>
                  <a:schemeClr val="tx1"/>
                </a:solidFill>
              </a:rPr>
              <a:t> книгу. </a:t>
            </a:r>
            <a:r>
              <a:rPr lang="ru-RU" sz="3200" dirty="0" err="1">
                <a:solidFill>
                  <a:schemeClr val="tx1"/>
                </a:solidFill>
              </a:rPr>
              <a:t>Подібна</a:t>
            </a:r>
            <a:r>
              <a:rPr lang="ru-RU" sz="3200" dirty="0">
                <a:solidFill>
                  <a:schemeClr val="tx1"/>
                </a:solidFill>
              </a:rPr>
              <a:t> книга могла </a:t>
            </a:r>
            <a:r>
              <a:rPr lang="ru-RU" sz="3200" dirty="0" err="1">
                <a:solidFill>
                  <a:schemeClr val="tx1"/>
                </a:solidFill>
              </a:rPr>
              <a:t>займати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цілий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віз</a:t>
            </a:r>
            <a:r>
              <a:rPr lang="ru-RU" sz="3200" dirty="0">
                <a:solidFill>
                  <a:schemeClr val="tx1"/>
                </a:solidFill>
              </a:rPr>
              <a:t>, а то й </a:t>
            </a:r>
            <a:r>
              <a:rPr lang="ru-RU" sz="3200" dirty="0" err="1">
                <a:solidFill>
                  <a:schemeClr val="tx1"/>
                </a:solidFill>
              </a:rPr>
              <a:t>більше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  <a:p>
            <a:r>
              <a:rPr lang="ru-RU" sz="3200" dirty="0" err="1">
                <a:solidFill>
                  <a:schemeClr val="tx1"/>
                </a:solidFill>
              </a:rPr>
              <a:t>Згодом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китайці</a:t>
            </a:r>
            <a:r>
              <a:rPr lang="ru-RU" sz="3200" dirty="0">
                <a:solidFill>
                  <a:schemeClr val="tx1"/>
                </a:solidFill>
              </a:rPr>
              <a:t> почали </a:t>
            </a:r>
            <a:r>
              <a:rPr lang="ru-RU" sz="3200" dirty="0" err="1">
                <a:solidFill>
                  <a:schemeClr val="tx1"/>
                </a:solidFill>
              </a:rPr>
              <a:t>використовувати</a:t>
            </a:r>
            <a:r>
              <a:rPr lang="ru-RU" sz="3200" dirty="0">
                <a:solidFill>
                  <a:schemeClr val="tx1"/>
                </a:solidFill>
              </a:rPr>
              <a:t> для письма </a:t>
            </a:r>
            <a:r>
              <a:rPr lang="ru-RU" sz="3200" dirty="0" err="1">
                <a:solidFill>
                  <a:schemeClr val="tx1"/>
                </a:solidFill>
              </a:rPr>
              <a:t>шовкові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стрічки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  <a:p>
            <a:r>
              <a:rPr lang="ru-RU" sz="3200" dirty="0">
                <a:solidFill>
                  <a:schemeClr val="tx1"/>
                </a:solidFill>
              </a:rPr>
              <a:t>На них </a:t>
            </a:r>
            <a:r>
              <a:rPr lang="ru-RU" sz="3200" dirty="0" err="1">
                <a:solidFill>
                  <a:schemeClr val="tx1"/>
                </a:solidFill>
              </a:rPr>
              <a:t>було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зручно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писати</a:t>
            </a:r>
            <a:r>
              <a:rPr lang="ru-RU" sz="3200" dirty="0">
                <a:solidFill>
                  <a:schemeClr val="tx1"/>
                </a:solidFill>
              </a:rPr>
              <a:t>, але </a:t>
            </a:r>
            <a:r>
              <a:rPr lang="ru-RU" sz="3200" dirty="0" err="1">
                <a:solidFill>
                  <a:schemeClr val="tx1"/>
                </a:solidFill>
              </a:rPr>
              <a:t>шовк</a:t>
            </a:r>
            <a:r>
              <a:rPr lang="ru-RU" sz="3200" dirty="0">
                <a:solidFill>
                  <a:schemeClr val="tx1"/>
                </a:solidFill>
              </a:rPr>
              <a:t> на той час </a:t>
            </a:r>
            <a:r>
              <a:rPr lang="ru-RU" sz="3200" dirty="0" err="1">
                <a:solidFill>
                  <a:schemeClr val="tx1"/>
                </a:solidFill>
              </a:rPr>
              <a:t>був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дуже</a:t>
            </a:r>
            <a:r>
              <a:rPr lang="ru-RU" sz="3200" dirty="0">
                <a:solidFill>
                  <a:schemeClr val="tx1"/>
                </a:solidFill>
              </a:rPr>
              <a:t> дорогим </a:t>
            </a:r>
            <a:r>
              <a:rPr lang="ru-RU" sz="3200" dirty="0" err="1">
                <a:solidFill>
                  <a:schemeClr val="tx1"/>
                </a:solidFill>
              </a:rPr>
              <a:t>матеріалом</a:t>
            </a:r>
            <a:r>
              <a:rPr lang="ru-RU" sz="3200" dirty="0">
                <a:solidFill>
                  <a:schemeClr val="tx1"/>
                </a:solidFill>
              </a:rPr>
              <a:t>. </a:t>
            </a:r>
          </a:p>
          <a:p>
            <a:r>
              <a:rPr lang="ru-RU" sz="3200" dirty="0" err="1">
                <a:solidFill>
                  <a:schemeClr val="tx1"/>
                </a:solidFill>
              </a:rPr>
              <a:t>Наприкінці</a:t>
            </a:r>
            <a:r>
              <a:rPr lang="ru-RU" sz="3200" dirty="0">
                <a:solidFill>
                  <a:schemeClr val="tx1"/>
                </a:solidFill>
              </a:rPr>
              <a:t> І тис. до </a:t>
            </a:r>
            <a:r>
              <a:rPr lang="ru-RU" sz="3200" dirty="0" err="1">
                <a:solidFill>
                  <a:schemeClr val="tx1"/>
                </a:solidFill>
              </a:rPr>
              <a:t>н.е</a:t>
            </a:r>
            <a:r>
              <a:rPr lang="ru-RU" sz="3200" dirty="0">
                <a:solidFill>
                  <a:schemeClr val="tx1"/>
                </a:solidFill>
              </a:rPr>
              <a:t>. почали </a:t>
            </a:r>
            <a:r>
              <a:rPr lang="ru-RU" sz="3200" dirty="0" err="1">
                <a:solidFill>
                  <a:schemeClr val="tx1"/>
                </a:solidFill>
              </a:rPr>
              <a:t>писати</a:t>
            </a:r>
            <a:r>
              <a:rPr lang="ru-RU" sz="3200" dirty="0">
                <a:solidFill>
                  <a:schemeClr val="tx1"/>
                </a:solidFill>
              </a:rPr>
              <a:t> на </a:t>
            </a:r>
            <a:r>
              <a:rPr lang="ru-RU" sz="3200" dirty="0" err="1">
                <a:solidFill>
                  <a:schemeClr val="tx1"/>
                </a:solidFill>
              </a:rPr>
              <a:t>папері</a:t>
            </a:r>
            <a:r>
              <a:rPr lang="ru-RU" sz="3200" dirty="0">
                <a:solidFill>
                  <a:schemeClr val="tx1"/>
                </a:solidFill>
              </a:rPr>
              <a:t>. </a:t>
            </a:r>
            <a:r>
              <a:rPr lang="ru-RU" sz="3200" dirty="0" err="1">
                <a:solidFill>
                  <a:schemeClr val="tx1"/>
                </a:solidFill>
              </a:rPr>
              <a:t>Папір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був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значно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дешевшим</a:t>
            </a:r>
            <a:r>
              <a:rPr lang="ru-RU" sz="3200" dirty="0">
                <a:solidFill>
                  <a:schemeClr val="tx1"/>
                </a:solidFill>
              </a:rPr>
              <a:t> за </a:t>
            </a:r>
            <a:r>
              <a:rPr lang="ru-RU" sz="3200" dirty="0" err="1">
                <a:solidFill>
                  <a:schemeClr val="tx1"/>
                </a:solidFill>
              </a:rPr>
              <a:t>шовк</a:t>
            </a:r>
            <a:r>
              <a:rPr lang="ru-RU" sz="3200" dirty="0">
                <a:solidFill>
                  <a:schemeClr val="tx1"/>
                </a:solidFill>
              </a:rPr>
              <a:t> та </a:t>
            </a:r>
            <a:r>
              <a:rPr lang="ru-RU" sz="3200" dirty="0" err="1">
                <a:solidFill>
                  <a:schemeClr val="tx1"/>
                </a:solidFill>
              </a:rPr>
              <a:t>зручнішим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err="1">
                <a:solidFill>
                  <a:schemeClr val="tx1"/>
                </a:solidFill>
              </a:rPr>
              <a:t>аніж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бамбукові</a:t>
            </a:r>
            <a:r>
              <a:rPr lang="ru-RU" sz="3200" dirty="0">
                <a:solidFill>
                  <a:schemeClr val="tx1"/>
                </a:solidFill>
              </a:rPr>
              <a:t> дощечки. </a:t>
            </a:r>
            <a:r>
              <a:rPr lang="ru-RU" sz="3200" dirty="0" err="1">
                <a:solidFill>
                  <a:schemeClr val="tx1"/>
                </a:solidFill>
              </a:rPr>
              <a:t>Ієрогліфи</a:t>
            </a:r>
            <a:r>
              <a:rPr lang="ru-RU" sz="3200" dirty="0">
                <a:solidFill>
                  <a:schemeClr val="tx1"/>
                </a:solidFill>
              </a:rPr>
              <a:t> писали </a:t>
            </a:r>
            <a:r>
              <a:rPr lang="ru-RU" sz="3200" dirty="0" err="1">
                <a:solidFill>
                  <a:schemeClr val="tx1"/>
                </a:solidFill>
              </a:rPr>
              <a:t>стовпчиками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згори</a:t>
            </a:r>
            <a:r>
              <a:rPr lang="ru-RU" sz="3200" dirty="0">
                <a:solidFill>
                  <a:schemeClr val="tx1"/>
                </a:solidFill>
              </a:rPr>
              <a:t> донизу.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Писемність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1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799"/>
            <a:ext cx="7416824" cy="487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46449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Цікаво</a:t>
            </a:r>
            <a:r>
              <a:rPr lang="ru-RU" b="1" dirty="0">
                <a:solidFill>
                  <a:schemeClr val="tx1"/>
                </a:solidFill>
              </a:rPr>
              <a:t> знати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У наш час таких </a:t>
            </a:r>
            <a:r>
              <a:rPr lang="ru-RU" dirty="0" err="1">
                <a:solidFill>
                  <a:schemeClr val="tx1"/>
                </a:solidFill>
              </a:rPr>
              <a:t>складних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ієрогліфів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нагромадилося</a:t>
            </a:r>
            <a:r>
              <a:rPr lang="ru-RU" dirty="0">
                <a:solidFill>
                  <a:schemeClr val="tx1"/>
                </a:solidFill>
              </a:rPr>
              <a:t> десятки </a:t>
            </a:r>
            <a:r>
              <a:rPr lang="ru-RU" dirty="0" err="1">
                <a:solidFill>
                  <a:schemeClr val="tx1"/>
                </a:solidFill>
              </a:rPr>
              <a:t>тисячі</a:t>
            </a:r>
            <a:r>
              <a:rPr lang="ru-RU" dirty="0">
                <a:solidFill>
                  <a:schemeClr val="tx1"/>
                </a:solidFill>
              </a:rPr>
              <a:t>. Тому зараз </a:t>
            </a:r>
            <a:r>
              <a:rPr lang="ru-RU" dirty="0" err="1">
                <a:solidFill>
                  <a:schemeClr val="tx1"/>
                </a:solidFill>
              </a:rPr>
              <a:t>вивчити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китайську</a:t>
            </a:r>
            <a:r>
              <a:rPr lang="ru-RU" dirty="0">
                <a:solidFill>
                  <a:schemeClr val="tx1"/>
                </a:solidFill>
              </a:rPr>
              <a:t> грамоту </a:t>
            </a:r>
            <a:r>
              <a:rPr lang="ru-RU" dirty="0" err="1">
                <a:solidFill>
                  <a:schemeClr val="tx1"/>
                </a:solidFill>
              </a:rPr>
              <a:t>складніше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ніж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навчитися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говорити</a:t>
            </a:r>
            <a:r>
              <a:rPr lang="ru-RU" dirty="0">
                <a:solidFill>
                  <a:schemeClr val="tx1"/>
                </a:solidFill>
              </a:rPr>
              <a:t>. Але </a:t>
            </a:r>
            <a:r>
              <a:rPr lang="ru-RU" dirty="0" err="1">
                <a:solidFill>
                  <a:schemeClr val="tx1"/>
                </a:solidFill>
              </a:rPr>
              <a:t>сучасні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китайці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прагнуть</a:t>
            </a:r>
            <a:r>
              <a:rPr lang="ru-RU" dirty="0">
                <a:solidFill>
                  <a:schemeClr val="tx1"/>
                </a:solidFill>
              </a:rPr>
              <a:t> перейти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ієрогліфів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алфавіту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більш</a:t>
            </a:r>
            <a:r>
              <a:rPr lang="ru-RU" dirty="0">
                <a:solidFill>
                  <a:schemeClr val="tx1"/>
                </a:solidFill>
              </a:rPr>
              <a:t> простого письма). На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дві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основні</a:t>
            </a:r>
            <a:r>
              <a:rPr lang="ru-RU" dirty="0">
                <a:solidFill>
                  <a:schemeClr val="tx1"/>
                </a:solidFill>
              </a:rPr>
              <a:t> причини.</a:t>
            </a:r>
          </a:p>
          <a:p>
            <a:r>
              <a:rPr lang="ru-RU" dirty="0" err="1">
                <a:solidFill>
                  <a:schemeClr val="tx1"/>
                </a:solidFill>
              </a:rPr>
              <a:t>По-перше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прийшлося</a:t>
            </a:r>
            <a:r>
              <a:rPr lang="ru-RU" dirty="0">
                <a:solidFill>
                  <a:schemeClr val="tx1"/>
                </a:solidFill>
              </a:rPr>
              <a:t> б </a:t>
            </a:r>
            <a:r>
              <a:rPr lang="ru-RU" dirty="0" err="1">
                <a:solidFill>
                  <a:schemeClr val="tx1"/>
                </a:solidFill>
              </a:rPr>
              <a:t>переписати</a:t>
            </a:r>
            <a:r>
              <a:rPr lang="ru-RU" dirty="0">
                <a:solidFill>
                  <a:schemeClr val="tx1"/>
                </a:solidFill>
              </a:rPr>
              <a:t> всю </a:t>
            </a:r>
            <a:r>
              <a:rPr lang="ru-RU" dirty="0" err="1">
                <a:solidFill>
                  <a:schemeClr val="tx1"/>
                </a:solidFill>
              </a:rPr>
              <a:t>величезну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китайську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літературу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По-друге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вимова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деяких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слів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різних</a:t>
            </a:r>
            <a:r>
              <a:rPr lang="ru-RU" dirty="0">
                <a:solidFill>
                  <a:schemeClr val="tx1"/>
                </a:solidFill>
              </a:rPr>
              <a:t> районах Китаю </a:t>
            </a:r>
            <a:r>
              <a:rPr lang="ru-RU" dirty="0" err="1">
                <a:solidFill>
                  <a:schemeClr val="tx1"/>
                </a:solidFill>
              </a:rPr>
              <a:t>дуже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відрізняється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хоч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записуються</a:t>
            </a:r>
            <a:r>
              <a:rPr lang="ru-RU" dirty="0">
                <a:solidFill>
                  <a:schemeClr val="tx1"/>
                </a:solidFill>
              </a:rPr>
              <a:t> вони </a:t>
            </a:r>
            <a:r>
              <a:rPr lang="ru-RU" dirty="0" err="1">
                <a:solidFill>
                  <a:schemeClr val="tx1"/>
                </a:solidFill>
              </a:rPr>
              <a:t>однаково</a:t>
            </a:r>
            <a:r>
              <a:rPr lang="ru-RU" dirty="0">
                <a:solidFill>
                  <a:schemeClr val="tx1"/>
                </a:solidFill>
              </a:rPr>
              <a:t>. Один і той </a:t>
            </a:r>
            <a:r>
              <a:rPr lang="ru-RU" dirty="0" err="1">
                <a:solidFill>
                  <a:schemeClr val="tx1"/>
                </a:solidFill>
              </a:rPr>
              <a:t>самий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ієрогліф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читається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півночі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чйі</a:t>
            </a:r>
            <a:r>
              <a:rPr lang="ru-RU" dirty="0">
                <a:solidFill>
                  <a:schemeClr val="tx1"/>
                </a:solidFill>
              </a:rPr>
              <a:t>, а на </a:t>
            </a:r>
            <a:r>
              <a:rPr lang="ru-RU" dirty="0" err="1">
                <a:solidFill>
                  <a:schemeClr val="tx1"/>
                </a:solidFill>
              </a:rPr>
              <a:t>півдні</a:t>
            </a:r>
            <a:r>
              <a:rPr lang="ru-RU" dirty="0">
                <a:solidFill>
                  <a:schemeClr val="tx1"/>
                </a:solidFill>
              </a:rPr>
              <a:t> – те. Тому в </a:t>
            </a:r>
            <a:r>
              <a:rPr lang="ru-RU" dirty="0" err="1">
                <a:solidFill>
                  <a:schemeClr val="tx1"/>
                </a:solidFill>
              </a:rPr>
              <a:t>українській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з'явилось</a:t>
            </a:r>
            <a:r>
              <a:rPr lang="ru-RU" dirty="0">
                <a:solidFill>
                  <a:schemeClr val="tx1"/>
                </a:solidFill>
              </a:rPr>
              <a:t> слово чай, а в </a:t>
            </a:r>
            <a:r>
              <a:rPr lang="ru-RU" dirty="0" err="1">
                <a:solidFill>
                  <a:schemeClr val="tx1"/>
                </a:solidFill>
              </a:rPr>
              <a:t>мовах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Західної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Європи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слово </a:t>
            </a:r>
            <a:r>
              <a:rPr lang="ru-RU" dirty="0" err="1">
                <a:solidFill>
                  <a:schemeClr val="tx1"/>
                </a:solidFill>
              </a:rPr>
              <a:t>вимовляється</a:t>
            </a:r>
            <a:r>
              <a:rPr lang="ru-RU" dirty="0">
                <a:solidFill>
                  <a:schemeClr val="tx1"/>
                </a:solidFill>
              </a:rPr>
              <a:t> те 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ті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4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4608512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Найвидатнішим китайським істориком був Сама </a:t>
            </a:r>
            <a:r>
              <a:rPr lang="uk-UA" dirty="0" err="1">
                <a:solidFill>
                  <a:schemeClr val="tx1"/>
                </a:solidFill>
              </a:rPr>
              <a:t>Цянь</a:t>
            </a:r>
            <a:r>
              <a:rPr lang="uk-UA" dirty="0">
                <a:solidFill>
                  <a:schemeClr val="tx1"/>
                </a:solidFill>
              </a:rPr>
              <a:t>, який жив наприкінці II - на початку І ст. до н.е. Його праця називається "</a:t>
            </a:r>
            <a:r>
              <a:rPr lang="uk-UA" dirty="0" err="1">
                <a:solidFill>
                  <a:schemeClr val="tx1"/>
                </a:solidFill>
              </a:rPr>
              <a:t>Ші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Цзі</a:t>
            </a:r>
            <a:r>
              <a:rPr lang="uk-UA" dirty="0">
                <a:solidFill>
                  <a:schemeClr val="tx1"/>
                </a:solidFill>
              </a:rPr>
              <a:t>" ("Історичні записки"). Будучи державним чиновником, </a:t>
            </a:r>
            <a:r>
              <a:rPr lang="uk-UA" dirty="0" err="1">
                <a:solidFill>
                  <a:schemeClr val="tx1"/>
                </a:solidFill>
              </a:rPr>
              <a:t>Сима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Цянь</a:t>
            </a:r>
            <a:r>
              <a:rPr lang="uk-UA" dirty="0">
                <a:solidFill>
                  <a:schemeClr val="tx1"/>
                </a:solidFill>
              </a:rPr>
              <a:t> об'їхав майже всю країну і зібрав багато писемних джерел. Він записував розповіді учасників і свідків недавніх історичних подій, а також усні оповіді про далеке минуле. У своїх "Історичних записках" </a:t>
            </a:r>
            <a:r>
              <a:rPr lang="uk-UA" dirty="0" err="1">
                <a:solidFill>
                  <a:schemeClr val="tx1"/>
                </a:solidFill>
              </a:rPr>
              <a:t>Сима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Цянь</a:t>
            </a:r>
            <a:r>
              <a:rPr lang="uk-UA" dirty="0">
                <a:solidFill>
                  <a:schemeClr val="tx1"/>
                </a:solidFill>
              </a:rPr>
              <a:t> виклав історію Китаю від найдавніших часів до кінця II ст. до н.е.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76" y="692696"/>
            <a:ext cx="306562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6309320"/>
            <a:ext cx="26116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Перша </a:t>
            </a:r>
            <a:r>
              <a:rPr lang="ru-RU" dirty="0" err="1" smtClean="0"/>
              <a:t>сторінка</a:t>
            </a:r>
            <a:r>
              <a:rPr lang="ru-RU" dirty="0" smtClean="0"/>
              <a:t> </a:t>
            </a:r>
            <a:r>
              <a:rPr lang="ru-RU" i="1" dirty="0" smtClean="0"/>
              <a:t>«</a:t>
            </a:r>
            <a:r>
              <a:rPr lang="ru-RU" i="1" dirty="0" err="1" smtClean="0"/>
              <a:t>Шицзі</a:t>
            </a:r>
            <a:r>
              <a:rPr lang="ru-RU" i="1" dirty="0" smtClean="0"/>
              <a:t>»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799" y="188640"/>
            <a:ext cx="539873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12160" y="6307534"/>
            <a:ext cx="124425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Сима </a:t>
            </a:r>
            <a:r>
              <a:rPr lang="ru-RU" dirty="0" err="1" smtClean="0"/>
              <a:t>Цянь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3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Стародавні китайці досягли високої майстерності в обробці міді й бронзи. Про це свідчать матеріали археологічних розкопок. Бронзовий посуд прикрашався золотом, сріблом, коштовним камінням. На посудинах зображували сцени полювання і військових походів.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</a:t>
            </a:r>
            <a:r>
              <a:rPr lang="uk-UA" dirty="0" smtClean="0"/>
              <a:t>истецтво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4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5033167" cy="62764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2937222"/>
            <a:ext cx="269979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Сосуд "Ту".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Бронза. Китай.   </a:t>
            </a:r>
            <a:r>
              <a:rPr lang="ru-RU" b="1" i="1" dirty="0" err="1" smtClean="0"/>
              <a:t>IIтыс</a:t>
            </a:r>
            <a:r>
              <a:rPr lang="ru-RU" b="1" i="1" dirty="0" smtClean="0"/>
              <a:t>. до н. э.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9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91880" y="1412776"/>
            <a:ext cx="5392109" cy="453650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Народився Конфуцій в 551 р. до н.е. Родина, до якого він належав, колись була знатною та багатою, але потім збідніла і вже не займало колишнього становища. Не дивлячись на скромний достаток, маленький Кун (Конфуцій) старанно вчився. Коли юнак підріс, його призначили наглядачем комор і державних земель. Свої обов'язки він виконував сумлінно. Крім того, він збирав перекази про давнину. Уже в 30 років Конфуцій створив першу в Китаї приватну школу. Слава про його розум та добре виховання поширилася по країні. Він став поважним вчителем. З усіх країн приходили юнаки, щоб слухати його настанови і стати його учнями.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336060"/>
            <a:ext cx="5050904" cy="1252728"/>
          </a:xfrm>
        </p:spPr>
        <p:txBody>
          <a:bodyPr/>
          <a:lstStyle/>
          <a:p>
            <a:r>
              <a:rPr lang="uk-UA" dirty="0" smtClean="0"/>
              <a:t>Конфуціанство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3502" y="6165304"/>
            <a:ext cx="115127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err="1" smtClean="0"/>
              <a:t>Конфуцій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8788"/>
            <a:ext cx="3499259" cy="443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4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898798" cy="61926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46682" y="2967335"/>
            <a:ext cx="2286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Ритуальный бронзовый сосуд . XV—XI вв. до н.э.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3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453512" cy="6408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4221088"/>
            <a:ext cx="26460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hlinkClick r:id="rId3"/>
              </a:rPr>
              <a:t>Ритуальный бронзовый сосуд. XV—XI вв. до н.э.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5123466" cy="50131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3982080"/>
            <a:ext cx="35125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Бронзовое зеркало . I—II вв. н.э.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6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619125"/>
            <a:ext cx="8429625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6208544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>
                <a:hlinkClick r:id="rId3"/>
              </a:rPr>
              <a:t>Терракотовая фигура лучника из гробницы </a:t>
            </a:r>
            <a:r>
              <a:rPr lang="ru-RU" dirty="0" err="1" smtClean="0">
                <a:hlinkClick r:id="rId3"/>
              </a:rPr>
              <a:t>Цинь</a:t>
            </a:r>
            <a:r>
              <a:rPr lang="ru-RU" dirty="0" smtClean="0">
                <a:hlinkClick r:id="rId3"/>
              </a:rPr>
              <a:t> Ши-</a:t>
            </a:r>
            <a:r>
              <a:rPr lang="ru-RU" dirty="0" err="1" smtClean="0">
                <a:hlinkClick r:id="rId3"/>
              </a:rPr>
              <a:t>хуанди</a:t>
            </a:r>
            <a:r>
              <a:rPr lang="ru-RU" dirty="0" smtClean="0">
                <a:hlinkClick r:id="rId3"/>
              </a:rPr>
              <a:t>. Около 210 до н.э.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5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05930"/>
            <a:ext cx="4249580" cy="60486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3501008"/>
            <a:ext cx="341987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hlinkClick r:id="rId3"/>
              </a:rPr>
              <a:t>Терракотовая армия из гробницы </a:t>
            </a:r>
            <a:r>
              <a:rPr lang="ru-RU" dirty="0" err="1" smtClean="0">
                <a:hlinkClick r:id="rId3"/>
              </a:rPr>
              <a:t>Цинь</a:t>
            </a:r>
            <a:r>
              <a:rPr lang="ru-RU" dirty="0" smtClean="0">
                <a:hlinkClick r:id="rId3"/>
              </a:rPr>
              <a:t> Ши-</a:t>
            </a:r>
            <a:r>
              <a:rPr lang="ru-RU" dirty="0" err="1" smtClean="0">
                <a:hlinkClick r:id="rId3"/>
              </a:rPr>
              <a:t>хуанди</a:t>
            </a:r>
            <a:r>
              <a:rPr lang="ru-RU" dirty="0" smtClean="0">
                <a:hlinkClick r:id="rId3"/>
              </a:rPr>
              <a:t>. Около 210 до н.э.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9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0648"/>
            <a:ext cx="4030636" cy="6408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8024" y="3465004"/>
            <a:ext cx="375295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/>
              <a:t>Фигурка барабанщика . I—II вв. н.э.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66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3"/>
            <a:ext cx="4011433" cy="56336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2996952"/>
            <a:ext cx="305983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Скульптура чиновника.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Керамика роспись {следы краски).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0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12776"/>
            <a:ext cx="4638983" cy="5112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98903" y="3601831"/>
            <a:ext cx="29642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hlinkClick r:id="rId3"/>
              </a:rPr>
              <a:t>Сосуд </a:t>
            </a:r>
            <a:r>
              <a:rPr lang="ru-RU" dirty="0" err="1" smtClean="0">
                <a:hlinkClick r:id="rId3"/>
              </a:rPr>
              <a:t>Яншао</a:t>
            </a:r>
            <a:r>
              <a:rPr lang="ru-RU" dirty="0" smtClean="0">
                <a:hlinkClick r:id="rId3"/>
              </a:rPr>
              <a:t>. IV тыс. до н.э.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5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732381" cy="4464496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tx1"/>
                </a:solidFill>
              </a:rPr>
              <a:t>До нашого часу збереглися чудові рельєфи на надгробних кам'яних плитах. В основному на них зображувались картини жнив, полювання. Стіни склепів прикрашали похоронними фресками. На них зображувались побутові картини, наприклад виїзд на колісницях.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7" y="836712"/>
            <a:ext cx="7848872" cy="488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4088" y="6115624"/>
            <a:ext cx="76328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Процессия с </a:t>
            </a:r>
            <a:r>
              <a:rPr lang="ru-RU" dirty="0" err="1" smtClean="0"/>
              <a:t>колесницой</a:t>
            </a:r>
            <a:r>
              <a:rPr lang="ru-RU" dirty="0" smtClean="0"/>
              <a:t> и всадниками. Отпечаток рельефа гробницы из провинции </a:t>
            </a:r>
            <a:r>
              <a:rPr lang="ru-RU" dirty="0" err="1" smtClean="0"/>
              <a:t>Шаньдун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4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588365" cy="4752528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Конфуцій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вчив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кожен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громадянин</a:t>
            </a:r>
            <a:r>
              <a:rPr lang="ru-RU" dirty="0">
                <a:solidFill>
                  <a:schemeClr val="tx1"/>
                </a:solidFill>
              </a:rPr>
              <a:t> повинен </a:t>
            </a:r>
            <a:r>
              <a:rPr lang="ru-RU" dirty="0" err="1">
                <a:solidFill>
                  <a:schemeClr val="tx1"/>
                </a:solidFill>
              </a:rPr>
              <a:t>неухильно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виконувати</a:t>
            </a:r>
            <a:r>
              <a:rPr lang="ru-RU" dirty="0">
                <a:solidFill>
                  <a:schemeClr val="tx1"/>
                </a:solidFill>
              </a:rPr>
              <a:t> "ритуал і </a:t>
            </a:r>
            <a:r>
              <a:rPr lang="ru-RU" dirty="0" err="1">
                <a:solidFill>
                  <a:schemeClr val="tx1"/>
                </a:solidFill>
              </a:rPr>
              <a:t>церемоніал</a:t>
            </a:r>
            <a:r>
              <a:rPr lang="ru-RU" dirty="0">
                <a:solidFill>
                  <a:schemeClr val="tx1"/>
                </a:solidFill>
              </a:rPr>
              <a:t>", распространялась </a:t>
            </a:r>
            <a:r>
              <a:rPr lang="ru-RU" dirty="0" err="1">
                <a:solidFill>
                  <a:schemeClr val="tx1"/>
                </a:solidFill>
              </a:rPr>
              <a:t>тобто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дотримуватися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давніх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народних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традицій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встановлених</a:t>
            </a:r>
            <a:r>
              <a:rPr lang="ru-RU" dirty="0">
                <a:solidFill>
                  <a:schemeClr val="tx1"/>
                </a:solidFill>
              </a:rPr>
              <a:t> норм </a:t>
            </a:r>
            <a:r>
              <a:rPr lang="ru-RU" dirty="0" err="1">
                <a:solidFill>
                  <a:schemeClr val="tx1"/>
                </a:solidFill>
              </a:rPr>
              <a:t>поведінки</a:t>
            </a:r>
            <a:r>
              <a:rPr lang="ru-RU" dirty="0">
                <a:solidFill>
                  <a:schemeClr val="tx1"/>
                </a:solidFill>
              </a:rPr>
              <a:t>. Лише за </a:t>
            </a:r>
            <a:r>
              <a:rPr lang="ru-RU" dirty="0" err="1">
                <a:solidFill>
                  <a:schemeClr val="tx1"/>
                </a:solidFill>
              </a:rPr>
              <a:t>цієї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умови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досягти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країні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процвітання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злагоди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Передусім</a:t>
            </a:r>
            <a:r>
              <a:rPr lang="ru-RU" dirty="0">
                <a:solidFill>
                  <a:schemeClr val="tx1"/>
                </a:solidFill>
              </a:rPr>
              <a:t>, як </a:t>
            </a:r>
            <a:r>
              <a:rPr lang="ru-RU" dirty="0" err="1">
                <a:solidFill>
                  <a:schemeClr val="tx1"/>
                </a:solidFill>
              </a:rPr>
              <a:t>вчив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мудрець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потрібно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шанобливо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ставитися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батьків</a:t>
            </a:r>
            <a:r>
              <a:rPr lang="ru-RU" dirty="0">
                <a:solidFill>
                  <a:schemeClr val="tx1"/>
                </a:solidFill>
              </a:rPr>
              <a:t> та старших за </a:t>
            </a:r>
            <a:r>
              <a:rPr lang="ru-RU" dirty="0" err="1">
                <a:solidFill>
                  <a:schemeClr val="tx1"/>
                </a:solidFill>
              </a:rPr>
              <a:t>віком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Адже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міцна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сім`я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запорука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сильної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держави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</a:rPr>
              <a:t>Конфуцій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вчив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володар</a:t>
            </a:r>
            <a:r>
              <a:rPr lang="ru-RU" dirty="0">
                <a:solidFill>
                  <a:schemeClr val="tx1"/>
                </a:solidFill>
              </a:rPr>
              <a:t> повинен бути </a:t>
            </a:r>
            <a:r>
              <a:rPr lang="ru-RU" dirty="0" err="1">
                <a:solidFill>
                  <a:schemeClr val="tx1"/>
                </a:solidFill>
              </a:rPr>
              <a:t>володарем</a:t>
            </a:r>
            <a:r>
              <a:rPr lang="ru-RU" dirty="0">
                <a:solidFill>
                  <a:schemeClr val="tx1"/>
                </a:solidFill>
              </a:rPr>
              <a:t>, чиновник – чиновником, </a:t>
            </a:r>
            <a:r>
              <a:rPr lang="ru-RU" dirty="0" err="1">
                <a:solidFill>
                  <a:schemeClr val="tx1"/>
                </a:solidFill>
              </a:rPr>
              <a:t>батько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батьком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син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сином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"</a:t>
            </a:r>
            <a:r>
              <a:rPr lang="ru-RU" dirty="0" err="1">
                <a:solidFill>
                  <a:schemeClr val="tx1"/>
                </a:solidFill>
              </a:rPr>
              <a:t>Платіть</a:t>
            </a:r>
            <a:r>
              <a:rPr lang="ru-RU" dirty="0">
                <a:solidFill>
                  <a:schemeClr val="tx1"/>
                </a:solidFill>
              </a:rPr>
              <a:t> добром за добро, а за зло </a:t>
            </a:r>
            <a:r>
              <a:rPr lang="ru-RU" dirty="0" err="1">
                <a:solidFill>
                  <a:schemeClr val="tx1"/>
                </a:solidFill>
              </a:rPr>
              <a:t>віддячуйте</a:t>
            </a:r>
            <a:r>
              <a:rPr lang="ru-RU" dirty="0">
                <a:solidFill>
                  <a:schemeClr val="tx1"/>
                </a:solidFill>
              </a:rPr>
              <a:t> по </a:t>
            </a:r>
            <a:r>
              <a:rPr lang="ru-RU" dirty="0" err="1">
                <a:solidFill>
                  <a:schemeClr val="tx1"/>
                </a:solidFill>
              </a:rPr>
              <a:t>справедливості</a:t>
            </a:r>
            <a:r>
              <a:rPr lang="ru-RU" dirty="0">
                <a:solidFill>
                  <a:schemeClr val="tx1"/>
                </a:solidFill>
              </a:rPr>
              <a:t>", – </a:t>
            </a:r>
            <a:r>
              <a:rPr lang="ru-RU" dirty="0" err="1">
                <a:solidFill>
                  <a:schemeClr val="tx1"/>
                </a:solidFill>
              </a:rPr>
              <a:t>повчав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Конфуцій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0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0" y="338328"/>
            <a:ext cx="3754760" cy="1252728"/>
          </a:xfrm>
        </p:spPr>
        <p:txBody>
          <a:bodyPr/>
          <a:lstStyle/>
          <a:p>
            <a:r>
              <a:rPr lang="uk-UA" b="1" dirty="0"/>
              <a:t>Даосизм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0" y="0"/>
            <a:ext cx="451864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1772816"/>
            <a:ext cx="40503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Великого поширення у Стародавньому Китаї набуло вчення даосизму. Саме слово "даосизм" походить від слова "</a:t>
            </a:r>
            <a:r>
              <a:rPr lang="uk-UA" dirty="0" err="1" smtClean="0"/>
              <a:t>дао</a:t>
            </a:r>
            <a:r>
              <a:rPr lang="uk-UA" dirty="0" smtClean="0"/>
              <a:t>", що значить "шлях", або "основа світу". Виникнення цього вчення пов'язане з ім'ям давнього мудреця – Лао </a:t>
            </a:r>
            <a:r>
              <a:rPr lang="uk-UA" dirty="0" err="1" smtClean="0"/>
              <a:t>Цзи</a:t>
            </a:r>
            <a:r>
              <a:rPr lang="uk-UA" dirty="0" smtClean="0"/>
              <a:t>, який жив у VI-V ст. до н.е. В перекладі його ім’я означає старий філософ. Легенда розповідає, що він народився з сивим волоссям і тому був названий "Лао" – "старий". За значенням і популярністю Лао </a:t>
            </a:r>
            <a:r>
              <a:rPr lang="uk-UA" dirty="0" err="1" smtClean="0"/>
              <a:t>Цзи</a:t>
            </a:r>
            <a:r>
              <a:rPr lang="uk-UA" dirty="0" smtClean="0"/>
              <a:t> вважають другим після Конфуція мудрецем Китаю.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7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35954"/>
            <a:ext cx="4630273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1700808"/>
            <a:ext cx="7920880" cy="4824536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Його </a:t>
            </a:r>
            <a:r>
              <a:rPr lang="uk-UA" dirty="0">
                <a:solidFill>
                  <a:schemeClr val="tx1"/>
                </a:solidFill>
              </a:rPr>
              <a:t>вчення викладено у відомій книзі "</a:t>
            </a:r>
            <a:r>
              <a:rPr lang="uk-UA" dirty="0" err="1">
                <a:solidFill>
                  <a:schemeClr val="tx1"/>
                </a:solidFill>
              </a:rPr>
              <a:t>Дао-де-цзін</a:t>
            </a:r>
            <a:r>
              <a:rPr lang="uk-UA" dirty="0">
                <a:solidFill>
                  <a:schemeClr val="tx1"/>
                </a:solidFill>
              </a:rPr>
              <a:t>", що означає "Книга про шлях і добрі справи”. Послідовники даосизму були проти нерівності в суспільстві та засуджували війни. "Хороше військо – засіб, який породжує нещастя, його ненавидять всі... Прославляти себе перемогою – це значить радіти з убивства людей. Ті, хто радіє з убивства людей, не можуть завоювати співчуття в країні... Коли убивають багатьох людей, то від цього слід гірко плакати. Перемогу Треба відзначати похоронною процесією", – зазначав Лао </a:t>
            </a:r>
            <a:r>
              <a:rPr lang="uk-UA" dirty="0" err="1">
                <a:solidFill>
                  <a:schemeClr val="tx1"/>
                </a:solidFill>
              </a:rPr>
              <a:t>Цзи</a:t>
            </a:r>
            <a:r>
              <a:rPr lang="uk-UA" dirty="0">
                <a:solidFill>
                  <a:schemeClr val="tx1"/>
                </a:solidFill>
              </a:rPr>
              <a:t>. Він виступав проти багатства та розкоші знаті, поборів влади, які доводили народ до злиднів. Великий мудрець засуджував жорстоких правителів і свавілля чиновників.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20888"/>
            <a:ext cx="9036496" cy="28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1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5904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dirty="0"/>
          </a:p>
          <a:p>
            <a:r>
              <a:rPr lang="uk-UA" dirty="0">
                <a:solidFill>
                  <a:schemeClr val="tx1"/>
                </a:solidFill>
              </a:rPr>
              <a:t>Китайські математики знали десяткові дроби, вперше в історії винайшли від'ємні числа.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Найважливішим </a:t>
            </a:r>
            <a:r>
              <a:rPr lang="uk-UA" dirty="0">
                <a:solidFill>
                  <a:schemeClr val="tx1"/>
                </a:solidFill>
              </a:rPr>
              <a:t>винаходом китайців був папір. Його виготовляли з ганчірок, кори дерев та бамбука. У Китаї вперше навчилися виготовляти тонкі шовкові тканини. У давнину китайські лікарі рекомендували своїм хворим цілющий підбадьорюючий засіб – чай. Пізніше його почали вживати як напій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r>
              <a:rPr lang="uk-UA" dirty="0">
                <a:solidFill>
                  <a:schemeClr val="tx1"/>
                </a:solidFill>
              </a:rPr>
              <a:t>Китайці винайшли порох. Вони його використовували для влаштування феєрверків на святах. 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У </a:t>
            </a:r>
            <a:r>
              <a:rPr lang="uk-UA" dirty="0">
                <a:solidFill>
                  <a:schemeClr val="tx1"/>
                </a:solidFill>
              </a:rPr>
              <a:t>134 р. н.е. вчений </a:t>
            </a:r>
            <a:r>
              <a:rPr lang="uk-UA" dirty="0" err="1">
                <a:solidFill>
                  <a:schemeClr val="tx1"/>
                </a:solidFill>
              </a:rPr>
              <a:t>Чжан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Хен</a:t>
            </a:r>
            <a:r>
              <a:rPr lang="uk-UA" dirty="0">
                <a:solidFill>
                  <a:schemeClr val="tx1"/>
                </a:solidFill>
              </a:rPr>
              <a:t> винайшов перший у світі сейсмограф – прилад для визначення коливань ґрунту (землетрусів).   </a:t>
            </a:r>
            <a:r>
              <a:rPr lang="uk-UA" dirty="0" smtClean="0">
                <a:solidFill>
                  <a:schemeClr val="tx1"/>
                </a:solidFill>
              </a:rPr>
              <a:t>Він </a:t>
            </a:r>
            <a:r>
              <a:rPr lang="uk-UA" dirty="0">
                <a:solidFill>
                  <a:schemeClr val="tx1"/>
                </a:solidFill>
              </a:rPr>
              <a:t>був зроблений з латуні у вигляді бочонка з 8 драконами на його поверхні. Дракони вказували на всі сторони світу, а довкола сиділи жаби з розкритими ротами. У пащі драконів було по кульці. Під час коливання ґрунту з пащі одного з драконів викочувалась кулька і падала в рот у жабі. Так визначався напрям центру землетрусу.</a:t>
            </a: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5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588365" cy="4320480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Цікаво знати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Світ стародавні китайські астрономи уявляли у вигляді величезного яйця. Земля була подібною до жовтка, а небо до шкаралупи. До неба були прикріплені світила, які разом з небом оберталися навколо Землі. Придворні астрологи складали гороскопи та інші астрологічні прогнози.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8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199</TotalTime>
  <Words>601</Words>
  <Application>Microsoft Office PowerPoint</Application>
  <PresentationFormat>Экран (4:3)</PresentationFormat>
  <Paragraphs>47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Волна</vt:lpstr>
      <vt:lpstr>Культура стародавнього Китаю</vt:lpstr>
      <vt:lpstr>Конфуціанство</vt:lpstr>
      <vt:lpstr>Презентация PowerPoint</vt:lpstr>
      <vt:lpstr>Даосизм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китайського компасу періода  династії Хань. </vt:lpstr>
      <vt:lpstr>Писемність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Мистецтво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стародавнього Китаю</dc:title>
  <dc:creator>Admin</dc:creator>
  <cp:lastModifiedBy>Дмитро Миколайович</cp:lastModifiedBy>
  <cp:revision>12</cp:revision>
  <dcterms:created xsi:type="dcterms:W3CDTF">2011-12-20T18:58:30Z</dcterms:created>
  <dcterms:modified xsi:type="dcterms:W3CDTF">2014-02-24T19:12:03Z</dcterms:modified>
</cp:coreProperties>
</file>