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90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2CD9B025-D528-40BF-B1B6-96804F275213}" type="datetimeFigureOut">
              <a:rPr lang="ru-RU" smtClean="0"/>
              <a:t>30.01.2013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C3F39447-1878-405A-B610-51748C718A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B025-D528-40BF-B1B6-96804F275213}" type="datetimeFigureOut">
              <a:rPr lang="ru-RU" smtClean="0"/>
              <a:t>30.01.2013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9447-1878-405A-B610-51748C718A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B025-D528-40BF-B1B6-96804F275213}" type="datetimeFigureOut">
              <a:rPr lang="ru-RU" smtClean="0"/>
              <a:t>30.01.2013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9447-1878-405A-B610-51748C718A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2CD9B025-D528-40BF-B1B6-96804F275213}" type="datetimeFigureOut">
              <a:rPr lang="ru-RU" smtClean="0"/>
              <a:t>30.01.2013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9447-1878-405A-B610-51748C718A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2CD9B025-D528-40BF-B1B6-96804F275213}" type="datetimeFigureOut">
              <a:rPr lang="ru-RU" smtClean="0"/>
              <a:t>30.01.2013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C3F39447-1878-405A-B610-51748C718AF9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2CD9B025-D528-40BF-B1B6-96804F275213}" type="datetimeFigureOut">
              <a:rPr lang="ru-RU" smtClean="0"/>
              <a:t>30.01.2013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C3F39447-1878-405A-B610-51748C718A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2CD9B025-D528-40BF-B1B6-96804F275213}" type="datetimeFigureOut">
              <a:rPr lang="ru-RU" smtClean="0"/>
              <a:t>30.01.2013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C3F39447-1878-405A-B610-51748C718AF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B025-D528-40BF-B1B6-96804F275213}" type="datetimeFigureOut">
              <a:rPr lang="ru-RU" smtClean="0"/>
              <a:t>30.01.2013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9447-1878-405A-B610-51748C718A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2CD9B025-D528-40BF-B1B6-96804F275213}" type="datetimeFigureOut">
              <a:rPr lang="ru-RU" smtClean="0"/>
              <a:t>30.01.2013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C3F39447-1878-405A-B610-51748C718A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2CD9B025-D528-40BF-B1B6-96804F275213}" type="datetimeFigureOut">
              <a:rPr lang="ru-RU" smtClean="0"/>
              <a:t>30.01.2013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C3F39447-1878-405A-B610-51748C718AF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2CD9B025-D528-40BF-B1B6-96804F275213}" type="datetimeFigureOut">
              <a:rPr lang="ru-RU" smtClean="0"/>
              <a:t>30.01.2013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C3F39447-1878-405A-B610-51748C718AF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2CD9B025-D528-40BF-B1B6-96804F275213}" type="datetimeFigureOut">
              <a:rPr lang="ru-RU" smtClean="0"/>
              <a:t>30.01.2013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C3F39447-1878-405A-B610-51748C718AF9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776288"/>
            <a:ext cx="9144000" cy="3084760"/>
          </a:xfrm>
        </p:spPr>
        <p:txBody>
          <a:bodyPr>
            <a:noAutofit/>
          </a:bodyPr>
          <a:lstStyle/>
          <a:p>
            <a:r>
              <a:rPr lang="uk-UA" sz="7200" b="1" dirty="0" smtClean="0"/>
              <a:t>Архітектура світу</a:t>
            </a:r>
            <a:endParaRPr lang="ru-RU" sz="72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3200" dirty="0" smtClean="0"/>
              <a:t>Кафедральний собор. Толедо, Іспанія.</a:t>
            </a:r>
            <a:endParaRPr lang="ru-RU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417142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2708920"/>
          </a:xfrm>
        </p:spPr>
        <p:txBody>
          <a:bodyPr>
            <a:noAutofit/>
          </a:bodyPr>
          <a:lstStyle/>
          <a:p>
            <a:r>
              <a:rPr lang="uk-UA" sz="4400" dirty="0" smtClean="0">
                <a:solidFill>
                  <a:srgbClr val="FF0000"/>
                </a:solidFill>
              </a:rPr>
              <a:t>Бароко</a:t>
            </a:r>
            <a:r>
              <a:rPr lang="uk-UA" sz="4400" dirty="0" smtClean="0"/>
              <a:t> – один із основних стилів у мистецтві Європи й Америки кінця </a:t>
            </a:r>
            <a:r>
              <a:rPr lang="en-US" sz="4400" dirty="0" smtClean="0"/>
              <a:t>XVI -</a:t>
            </a:r>
            <a:r>
              <a:rPr lang="uk-UA" sz="4400" dirty="0" smtClean="0"/>
              <a:t> середини</a:t>
            </a:r>
            <a:r>
              <a:rPr lang="en-US" sz="4400" dirty="0" smtClean="0"/>
              <a:t> XVIII</a:t>
            </a:r>
            <a:r>
              <a:rPr lang="uk-UA" sz="4400" dirty="0" smtClean="0"/>
              <a:t> ст.</a:t>
            </a:r>
            <a:endParaRPr lang="ru-RU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077072"/>
            <a:ext cx="32758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Цвінгер</a:t>
            </a:r>
            <a:r>
              <a:rPr lang="uk-UA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uk-UA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Дрезден</a:t>
            </a:r>
            <a:r>
              <a:rPr lang="uk-UA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Німеччина.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924175"/>
            <a:ext cx="5868144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800" dirty="0" smtClean="0"/>
              <a:t>Собор Св.Петра. Рим, </a:t>
            </a:r>
            <a:r>
              <a:rPr lang="ru-RU" sz="4800" dirty="0" err="1" smtClean="0"/>
              <a:t>Італія</a:t>
            </a:r>
            <a:endParaRPr lang="ru-RU" sz="4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3600" dirty="0" smtClean="0"/>
              <a:t>   Площа перед собором Св. Петра.</a:t>
            </a:r>
            <a:endParaRPr lang="ru-RU" sz="3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47310"/>
            <a:ext cx="8280920" cy="621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2780928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Модель королівського замку </a:t>
            </a:r>
            <a:r>
              <a:rPr lang="uk-UA" dirty="0" err="1" smtClean="0"/>
              <a:t>Сен</a:t>
            </a:r>
            <a:r>
              <a:rPr lang="uk-UA" dirty="0" smtClean="0"/>
              <a:t> – </a:t>
            </a:r>
            <a:r>
              <a:rPr lang="uk-UA" dirty="0" err="1" smtClean="0"/>
              <a:t>Клу</a:t>
            </a:r>
            <a:r>
              <a:rPr lang="uk-UA" dirty="0" smtClean="0"/>
              <a:t>.</a:t>
            </a:r>
          </a:p>
          <a:p>
            <a:pPr>
              <a:buNone/>
            </a:pPr>
            <a:r>
              <a:rPr lang="uk-UA" dirty="0" smtClean="0"/>
              <a:t>Франція.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52308"/>
            <a:ext cx="7596336" cy="570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8964488" cy="602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17728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4800" dirty="0" smtClean="0"/>
              <a:t>Покровський собор. Харків.</a:t>
            </a:r>
            <a:endParaRPr lang="ru-RU" sz="48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4067944" cy="602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3600" dirty="0" smtClean="0"/>
              <a:t>Миколаївський собор. Ніжин, Україна.</a:t>
            </a:r>
            <a:endParaRPr lang="ru-RU" sz="3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7836363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5"/>
            <a:ext cx="9144000" cy="6165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11247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3600" dirty="0" smtClean="0">
                <a:solidFill>
                  <a:srgbClr val="FF0000"/>
                </a:solidFill>
              </a:rPr>
              <a:t>Брама </a:t>
            </a:r>
            <a:r>
              <a:rPr lang="uk-UA" sz="3600" dirty="0" err="1" smtClean="0">
                <a:solidFill>
                  <a:srgbClr val="FF0000"/>
                </a:solidFill>
              </a:rPr>
              <a:t>Заборовського</a:t>
            </a:r>
            <a:r>
              <a:rPr lang="uk-UA" sz="3600" dirty="0" smtClean="0">
                <a:solidFill>
                  <a:srgbClr val="FF0000"/>
                </a:solidFill>
              </a:rPr>
              <a:t>. Київ, Україна.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00808"/>
            <a:ext cx="9144000" cy="222540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Модерн в архітектурі</a:t>
            </a:r>
            <a:endParaRPr lang="ru-RU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1844824"/>
          </a:xfrm>
        </p:spPr>
        <p:txBody>
          <a:bodyPr>
            <a:normAutofit/>
          </a:bodyPr>
          <a:lstStyle/>
          <a:p>
            <a:r>
              <a:rPr lang="uk-UA" sz="3200" dirty="0" err="1" smtClean="0">
                <a:solidFill>
                  <a:srgbClr val="FF0000"/>
                </a:solidFill>
              </a:rPr>
              <a:t>Сеценсіон</a:t>
            </a:r>
            <a:r>
              <a:rPr lang="uk-UA" sz="3200" dirty="0" smtClean="0"/>
              <a:t> - </a:t>
            </a:r>
            <a:r>
              <a:rPr lang="uk-UA" sz="3200" dirty="0" err="1" smtClean="0">
                <a:sym typeface="Symbol"/>
              </a:rPr>
              <a:t>стиль</a:t>
            </a:r>
            <a:r>
              <a:rPr lang="uk-UA" sz="3200" dirty="0" smtClean="0">
                <a:sym typeface="Symbol"/>
              </a:rPr>
              <a:t> практичної </a:t>
            </a:r>
            <a:r>
              <a:rPr lang="uk-UA" sz="3200" dirty="0" err="1" smtClean="0">
                <a:sym typeface="Symbol"/>
              </a:rPr>
              <a:t>корисності</a:t>
            </a:r>
            <a:r>
              <a:rPr lang="uk-UA" sz="3200" dirty="0" smtClean="0">
                <a:sym typeface="Symbol"/>
              </a:rPr>
              <a:t>, стилістична течія в мистецтві Австрії ( кінець ХІХ – початок ХХ ст. )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653136"/>
            <a:ext cx="35638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>
                <a:solidFill>
                  <a:srgbClr val="FF0000"/>
                </a:solidFill>
              </a:rPr>
              <a:t>Храм </a:t>
            </a:r>
          </a:p>
          <a:p>
            <a:r>
              <a:rPr lang="uk-UA" sz="4400" dirty="0" err="1" smtClean="0">
                <a:solidFill>
                  <a:srgbClr val="FF0000"/>
                </a:solidFill>
              </a:rPr>
              <a:t>сеценсіону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249" y="2643188"/>
            <a:ext cx="5619749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96752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rgbClr val="FF0000"/>
                </a:solidFill>
              </a:rPr>
              <a:t>Архітектура</a:t>
            </a:r>
            <a:r>
              <a:rPr lang="uk-UA" sz="3600" dirty="0" smtClean="0"/>
              <a:t> – це одночасно наука і мистецтво проектування будівель, а також власне система будівель та споруд, які формують просторове середовище для життя і діяльності людей відповідно до законів краси.</a:t>
            </a:r>
            <a:endParaRPr lang="ru-RU" sz="3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484784"/>
            <a:ext cx="9144000" cy="30689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4000" dirty="0" smtClean="0">
                <a:solidFill>
                  <a:srgbClr val="FF0000"/>
                </a:solidFill>
              </a:rPr>
              <a:t>Гуцульська сецесія </a:t>
            </a:r>
            <a:r>
              <a:rPr lang="uk-UA" sz="4000" dirty="0" smtClean="0"/>
              <a:t>– архітектурний стиль, характерний для деяких споруд, зведених у Львові наприкінці ХІХ – початку ХХ ст.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2492896"/>
          </a:xfrm>
        </p:spPr>
        <p:txBody>
          <a:bodyPr>
            <a:normAutofit/>
          </a:bodyPr>
          <a:lstStyle/>
          <a:p>
            <a:r>
              <a:rPr lang="uk-UA" sz="4400" dirty="0" smtClean="0">
                <a:solidFill>
                  <a:srgbClr val="FF0000"/>
                </a:solidFill>
              </a:rPr>
              <a:t>Ліберті</a:t>
            </a:r>
            <a:r>
              <a:rPr lang="uk-UA" sz="4400" dirty="0" smtClean="0"/>
              <a:t> – одна з назв стилю модерн у Західній Європі кінця ХІХ – початку ХХ ст.</a:t>
            </a:r>
            <a:endParaRPr lang="ru-RU" sz="4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49779"/>
            <a:ext cx="6552728" cy="4908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040560"/>
          </a:xfrm>
        </p:spPr>
        <p:txBody>
          <a:bodyPr>
            <a:noAutofit/>
          </a:bodyPr>
          <a:lstStyle/>
          <a:p>
            <a:r>
              <a:rPr lang="uk-UA" sz="3600" dirty="0" err="1" smtClean="0">
                <a:solidFill>
                  <a:srgbClr val="FF0000"/>
                </a:solidFill>
              </a:rPr>
              <a:t>Югендстиль</a:t>
            </a:r>
            <a:r>
              <a:rPr lang="uk-UA" sz="3600" dirty="0" smtClean="0"/>
              <a:t> – прийняте в німецькому мистецтвознавстві та художній критиці найменування стилю модерн, що зазвичай використовується для позначення німецького та австрійського мистецтва.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105273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4800" dirty="0" smtClean="0"/>
              <a:t>Рига – столиця </a:t>
            </a:r>
            <a:r>
              <a:rPr lang="uk-UA" sz="4800" dirty="0" err="1" smtClean="0"/>
              <a:t>югендстилю</a:t>
            </a:r>
            <a:r>
              <a:rPr lang="uk-UA" sz="4800" dirty="0" smtClean="0"/>
              <a:t>.</a:t>
            </a:r>
            <a:endParaRPr lang="ru-RU" sz="48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28700"/>
            <a:ext cx="9144000" cy="61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4745682"/>
          </a:xfrm>
        </p:spPr>
        <p:txBody>
          <a:bodyPr>
            <a:noAutofit/>
          </a:bodyPr>
          <a:lstStyle/>
          <a:p>
            <a:r>
              <a:rPr lang="uk-UA" sz="6000" dirty="0" smtClean="0"/>
              <a:t>Культова </a:t>
            </a:r>
            <a:r>
              <a:rPr lang="uk-UA" sz="6000" dirty="0" err="1" smtClean="0"/>
              <a:t>арабо</a:t>
            </a:r>
            <a:r>
              <a:rPr lang="uk-UA" sz="6000" dirty="0" smtClean="0"/>
              <a:t> – мусульманська архітектура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28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3953594"/>
          </a:xfrm>
        </p:spPr>
        <p:txBody>
          <a:bodyPr>
            <a:noAutofit/>
          </a:bodyPr>
          <a:lstStyle/>
          <a:p>
            <a:r>
              <a:rPr lang="uk-UA" sz="11500" dirty="0" smtClean="0"/>
              <a:t>Храми Індії</a:t>
            </a:r>
            <a:endParaRPr lang="ru-RU" sz="1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uk-UA" sz="3200" dirty="0" smtClean="0">
                <a:solidFill>
                  <a:srgbClr val="FF0000"/>
                </a:solidFill>
              </a:rPr>
              <a:t>Готика</a:t>
            </a:r>
            <a:r>
              <a:rPr lang="uk-UA" sz="3200" dirty="0" smtClean="0"/>
              <a:t> – період у розвитку середньовічного мистецтва, що охоплює майже всі сфери матеріальної культури.</a:t>
            </a:r>
          </a:p>
          <a:p>
            <a:r>
              <a:rPr lang="uk-UA" sz="3200" dirty="0" smtClean="0"/>
              <a:t>Термін </a:t>
            </a:r>
            <a:r>
              <a:rPr lang="uk-UA" sz="3200" dirty="0" err="1" smtClean="0">
                <a:sym typeface="Symbol"/>
              </a:rPr>
              <a:t>готика</a:t>
            </a:r>
            <a:r>
              <a:rPr lang="uk-UA" sz="3200" dirty="0" smtClean="0">
                <a:sym typeface="Symbol"/>
              </a:rPr>
              <a:t> був запроваджений в епоху Відродження для позначення всього середньовічного мистецтва, що вважалося </a:t>
            </a:r>
            <a:r>
              <a:rPr lang="uk-UA" sz="3200" dirty="0" err="1" smtClean="0">
                <a:sym typeface="Symbol"/>
              </a:rPr>
              <a:t>варварським</a:t>
            </a:r>
            <a:r>
              <a:rPr lang="uk-UA" sz="3200" dirty="0" smtClean="0">
                <a:sym typeface="Symbol"/>
              </a:rPr>
              <a:t>.</a:t>
            </a:r>
          </a:p>
          <a:p>
            <a:r>
              <a:rPr lang="uk-UA" sz="3200" dirty="0" smtClean="0">
                <a:sym typeface="Symbol"/>
              </a:rPr>
              <a:t>Готичний стиль зародився у середині ХІІ ст. на півночі Франції.</a:t>
            </a:r>
          </a:p>
          <a:p>
            <a:r>
              <a:rPr lang="uk-UA" sz="3200" dirty="0" smtClean="0">
                <a:sym typeface="Symbol"/>
              </a:rPr>
              <a:t>Поширився на територіях: Німеччини, Австрії, Чехії, Іспанії, Англії та Італії.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19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60" y="0"/>
            <a:ext cx="914566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56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3377530"/>
          </a:xfrm>
        </p:spPr>
        <p:txBody>
          <a:bodyPr>
            <a:noAutofit/>
          </a:bodyPr>
          <a:lstStyle/>
          <a:p>
            <a:r>
              <a:rPr lang="uk-UA" sz="5400" dirty="0" smtClean="0"/>
              <a:t>Храми Далекого Сходу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73448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586"/>
            <a:ext cx="5256584" cy="685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6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96752"/>
            <a:ext cx="9144000" cy="3017490"/>
          </a:xfrm>
        </p:spPr>
        <p:txBody>
          <a:bodyPr>
            <a:noAutofit/>
          </a:bodyPr>
          <a:lstStyle/>
          <a:p>
            <a:r>
              <a:rPr lang="uk-UA" sz="9600" dirty="0" smtClean="0"/>
              <a:t>Храми Японії</a:t>
            </a:r>
            <a:endParaRPr lang="ru-RU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750693"/>
            <a:ext cx="4122432" cy="6107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Собор </a:t>
            </a:r>
            <a:r>
              <a:rPr lang="uk-UA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Нотр-Дам</a:t>
            </a:r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uk-UA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Ам’єн</a:t>
            </a:r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Франція.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3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uk-UA" sz="4400" dirty="0" smtClean="0">
              <a:solidFill>
                <a:srgbClr val="FF0000"/>
              </a:solidFill>
            </a:endParaRPr>
          </a:p>
          <a:p>
            <a:endParaRPr lang="uk-UA" sz="4400" dirty="0" smtClean="0">
              <a:solidFill>
                <a:srgbClr val="FF0000"/>
              </a:solidFill>
            </a:endParaRPr>
          </a:p>
          <a:p>
            <a:r>
              <a:rPr lang="uk-UA" sz="4400" dirty="0" smtClean="0">
                <a:solidFill>
                  <a:srgbClr val="FF0000"/>
                </a:solidFill>
              </a:rPr>
              <a:t>Неф</a:t>
            </a:r>
            <a:r>
              <a:rPr lang="uk-UA" sz="4400" dirty="0" smtClean="0"/>
              <a:t> – витягнуте приміщення, частина інтер’єру, обмежене з однієї або двох поздовжніх сторін рядом колон чи стовпів, що відділяють його від сусідніх приміщень.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Собор Святих Петра і Марії. Інтер’єр. Кельн, Німеччина.</a:t>
            </a:r>
            <a:endParaRPr lang="ru-RU" sz="3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8136904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/>
              <a:t>Церква Св. Єлизавети. </a:t>
            </a:r>
            <a:r>
              <a:rPr lang="uk-UA" sz="4000" dirty="0" err="1" smtClean="0"/>
              <a:t>Марбург</a:t>
            </a:r>
            <a:r>
              <a:rPr lang="uk-UA" sz="4000" dirty="0" smtClean="0"/>
              <a:t>, Німеччина.</a:t>
            </a:r>
            <a:endParaRPr lang="ru-RU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42053"/>
            <a:ext cx="4211960" cy="5615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2000"/>
            <a:ext cx="457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98072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800" dirty="0" smtClean="0"/>
              <a:t>Палац </a:t>
            </a:r>
            <a:r>
              <a:rPr lang="ru-RU" sz="4800" dirty="0" err="1" smtClean="0"/>
              <a:t>Дожів</a:t>
            </a:r>
            <a:r>
              <a:rPr lang="ru-RU" sz="4800" dirty="0" smtClean="0"/>
              <a:t>. </a:t>
            </a:r>
            <a:r>
              <a:rPr lang="ru-RU" sz="4800" dirty="0" err="1" smtClean="0"/>
              <a:t>Венеція</a:t>
            </a:r>
            <a:r>
              <a:rPr lang="ru-RU" sz="4800" dirty="0" smtClean="0"/>
              <a:t>, </a:t>
            </a:r>
            <a:r>
              <a:rPr lang="ru-RU" sz="4800" dirty="0" err="1" smtClean="0"/>
              <a:t>Італія</a:t>
            </a:r>
            <a:r>
              <a:rPr lang="ru-RU" sz="4800" dirty="0" smtClean="0"/>
              <a:t>.</a:t>
            </a:r>
            <a:endParaRPr lang="ru-RU" sz="4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14127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7200" dirty="0" smtClean="0"/>
              <a:t>Міланський собор</a:t>
            </a:r>
            <a:endParaRPr lang="ru-RU" sz="7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725801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81</TotalTime>
  <Words>341</Words>
  <Application>Microsoft Office PowerPoint</Application>
  <PresentationFormat>Экран (4:3)</PresentationFormat>
  <Paragraphs>36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Яркая</vt:lpstr>
      <vt:lpstr>Архітектура світу</vt:lpstr>
      <vt:lpstr>Слайд 2</vt:lpstr>
      <vt:lpstr>Слайд 3</vt:lpstr>
      <vt:lpstr>Собор Нотр-Дам. Ам’єн, Франція.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Модерн в архітектурі</vt:lpstr>
      <vt:lpstr>Слайд 19</vt:lpstr>
      <vt:lpstr>Слайд 20</vt:lpstr>
      <vt:lpstr>Слайд 21</vt:lpstr>
      <vt:lpstr>Слайд 22</vt:lpstr>
      <vt:lpstr>Слайд 23</vt:lpstr>
      <vt:lpstr>Культова арабо – мусульманська архітектура</vt:lpstr>
      <vt:lpstr>Слайд 25</vt:lpstr>
      <vt:lpstr>Слайд 26</vt:lpstr>
      <vt:lpstr>Слайд 27</vt:lpstr>
      <vt:lpstr>Храми Індії</vt:lpstr>
      <vt:lpstr>Слайд 29</vt:lpstr>
      <vt:lpstr>Слайд 30</vt:lpstr>
      <vt:lpstr>Слайд 31</vt:lpstr>
      <vt:lpstr>Слайд 32</vt:lpstr>
      <vt:lpstr>Слайд 33</vt:lpstr>
      <vt:lpstr>Храми Далекого Сходу</vt:lpstr>
      <vt:lpstr>Слайд 35</vt:lpstr>
      <vt:lpstr>Слайд 36</vt:lpstr>
      <vt:lpstr>Слайд 37</vt:lpstr>
      <vt:lpstr>Слайд 38</vt:lpstr>
      <vt:lpstr>Храми Японії</vt:lpstr>
      <vt:lpstr>Слайд 40</vt:lpstr>
      <vt:lpstr>Слайд 41</vt:lpstr>
      <vt:lpstr>Слайд 42</vt:lpstr>
      <vt:lpstr>Слайд 43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Архітектура світу</dc:title>
  <dc:creator>Ярослав Попов</dc:creator>
  <cp:lastModifiedBy>Ярослав Попов</cp:lastModifiedBy>
  <cp:revision>17</cp:revision>
  <dcterms:created xsi:type="dcterms:W3CDTF">2013-01-30T13:26:41Z</dcterms:created>
  <dcterms:modified xsi:type="dcterms:W3CDTF">2013-01-30T14:47:52Z</dcterms:modified>
</cp:coreProperties>
</file>