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2"/>
  </p:notesMasterIdLst>
  <p:sldIdLst>
    <p:sldId id="256" r:id="rId2"/>
    <p:sldId id="276" r:id="rId3"/>
    <p:sldId id="258" r:id="rId4"/>
    <p:sldId id="277" r:id="rId5"/>
    <p:sldId id="278" r:id="rId6"/>
    <p:sldId id="257" r:id="rId7"/>
    <p:sldId id="259" r:id="rId8"/>
    <p:sldId id="260" r:id="rId9"/>
    <p:sldId id="261" r:id="rId10"/>
    <p:sldId id="262" r:id="rId11"/>
    <p:sldId id="325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304" r:id="rId46"/>
    <p:sldId id="299" r:id="rId47"/>
    <p:sldId id="301" r:id="rId48"/>
    <p:sldId id="300" r:id="rId49"/>
    <p:sldId id="303" r:id="rId50"/>
    <p:sldId id="302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54" r:id="rId68"/>
    <p:sldId id="321" r:id="rId69"/>
    <p:sldId id="322" r:id="rId70"/>
    <p:sldId id="323" r:id="rId71"/>
    <p:sldId id="327" r:id="rId72"/>
    <p:sldId id="328" r:id="rId73"/>
    <p:sldId id="329" r:id="rId74"/>
    <p:sldId id="335" r:id="rId75"/>
    <p:sldId id="336" r:id="rId76"/>
    <p:sldId id="330" r:id="rId77"/>
    <p:sldId id="331" r:id="rId78"/>
    <p:sldId id="332" r:id="rId79"/>
    <p:sldId id="333" r:id="rId80"/>
    <p:sldId id="337" r:id="rId81"/>
    <p:sldId id="338" r:id="rId82"/>
    <p:sldId id="339" r:id="rId83"/>
    <p:sldId id="324" r:id="rId84"/>
    <p:sldId id="334" r:id="rId85"/>
    <p:sldId id="326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2" r:id="rId97"/>
    <p:sldId id="353" r:id="rId98"/>
    <p:sldId id="350" r:id="rId99"/>
    <p:sldId id="351" r:id="rId100"/>
    <p:sldId id="355" r:id="rId101"/>
    <p:sldId id="356" r:id="rId102"/>
    <p:sldId id="357" r:id="rId103"/>
    <p:sldId id="358" r:id="rId104"/>
    <p:sldId id="364" r:id="rId105"/>
    <p:sldId id="359" r:id="rId106"/>
    <p:sldId id="360" r:id="rId107"/>
    <p:sldId id="361" r:id="rId108"/>
    <p:sldId id="362" r:id="rId109"/>
    <p:sldId id="363" r:id="rId110"/>
    <p:sldId id="365" r:id="rId1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3D8D"/>
    <a:srgbClr val="1D1DA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4624" autoAdjust="0"/>
  </p:normalViewPr>
  <p:slideViewPr>
    <p:cSldViewPr>
      <p:cViewPr>
        <p:scale>
          <a:sx n="100" d="100"/>
          <a:sy n="100" d="100"/>
        </p:scale>
        <p:origin x="-492" y="10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15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2C49253-C71F-4F9E-B13C-7120703505B3}" type="datetimeFigureOut">
              <a:rPr lang="ru-RU"/>
              <a:pPr>
                <a:defRPr/>
              </a:pPr>
              <a:t>23.04.2015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1F02EC7-ADFD-455D-A40A-199FF65D8A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11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13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18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ая соединительная линия 10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Прямая соединительная линия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Прямая соединительная линия 21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22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Овал 23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Овал 25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Овал 24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2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1CBCC-D0C5-4287-B004-EF71EF8B2EF2}" type="datetimeFigureOut">
              <a:rPr lang="ru-RU"/>
              <a:pPr>
                <a:defRPr/>
              </a:pPr>
              <a:t>23.04.2015</a:t>
            </a:fld>
            <a:endParaRPr lang="ru-RU"/>
          </a:p>
        </p:txBody>
      </p:sp>
      <p:sp>
        <p:nvSpPr>
          <p:cNvPr id="23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E57AF-FE29-41B6-B0E9-AD0749A20D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AA49D-5B06-47B9-951A-088DC1C10680}" type="datetimeFigureOut">
              <a:rPr lang="ru-RU"/>
              <a:pPr>
                <a:defRPr/>
              </a:pPr>
              <a:t>23.04.2015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C0203-2DFE-42F0-97DA-4C980447B1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2CE70-EC32-4670-947C-014BE3AA8B6E}" type="datetimeFigureOut">
              <a:rPr lang="ru-RU"/>
              <a:pPr>
                <a:defRPr/>
              </a:pPr>
              <a:t>23.04.2015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31F20-E686-4CE3-A04F-B45C264E60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C56B2B8-2839-4347-86EE-4E705A80535D}" type="datetimeFigureOut">
              <a:rPr lang="ru-RU"/>
              <a:pPr>
                <a:defRPr/>
              </a:pPr>
              <a:t>23.04.2015</a:t>
            </a:fld>
            <a:endParaRPr lang="ru-RU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9A4884F-8257-48B7-A202-CEF136CDCB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10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11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ая соединительная линия 12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ая соединительная линия 14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Овал 19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Овал 20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21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22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Прямая соединительная линия 25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E2F53-9CEF-48C7-B234-EABE610104DB}" type="datetimeFigureOut">
              <a:rPr lang="ru-RU"/>
              <a:pPr>
                <a:defRPr/>
              </a:pPr>
              <a:t>23.04.2015</a:t>
            </a:fld>
            <a:endParaRPr lang="ru-RU"/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AA0A6-FDA8-4C56-A73E-31428426DC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82BC1-8920-432E-9CFB-73ACFA1BD1C1}" type="datetimeFigureOut">
              <a:rPr lang="ru-RU"/>
              <a:pPr>
                <a:defRPr/>
              </a:pPr>
              <a:t>23.04.2015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085E7-8929-4F70-B862-A920740892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1ED78-3DC5-4863-BF69-41D54AA62C8C}" type="datetimeFigureOut">
              <a:rPr lang="ru-RU"/>
              <a:pPr>
                <a:defRPr/>
              </a:pPr>
              <a:t>23.04.2015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2BE0B-AD96-48FD-AA77-E3C1BCE120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F878FCF-8C4A-4260-8EE9-92F317F1228B}" type="datetimeFigureOut">
              <a:rPr lang="ru-RU"/>
              <a:pPr>
                <a:defRPr/>
              </a:pPr>
              <a:t>23.04.2015</a:t>
            </a:fld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9AC1685-140F-4FC3-99DC-CF2FB4CE2E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73DEF-9664-4C27-80D3-9976144E3560}" type="datetimeFigureOut">
              <a:rPr lang="ru-RU"/>
              <a:pPr>
                <a:defRPr/>
              </a:pPr>
              <a:t>23.04.2015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2854-8370-45F7-8321-0BEBCB61F0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Прямая соединительная линия 8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Овал 1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35DFEDF-1195-4364-87D5-EC619BC9D4A2}" type="datetimeFigureOut">
              <a:rPr lang="ru-RU"/>
              <a:pPr>
                <a:defRPr/>
              </a:pPr>
              <a:t>23.04.2015</a:t>
            </a:fld>
            <a:endParaRPr lang="ru-RU"/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056E020-70B8-4A42-980A-9EE03E2DB9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Овал 12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19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FEA3585-8831-4948-9145-F9B9819103DB}" type="datetimeFigureOut">
              <a:rPr lang="ru-RU"/>
              <a:pPr>
                <a:defRPr/>
              </a:pPr>
              <a:t>23.04.2015</a:t>
            </a:fld>
            <a:endParaRPr lang="ru-RU"/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D5DC5A2-1FC5-4B3B-9E0B-587593F573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12C69E-191C-4F48-9DA5-4A30F12C58E0}" type="datetimeFigureOut">
              <a:rPr lang="ru-RU"/>
              <a:pPr>
                <a:defRPr/>
              </a:pPr>
              <a:t>23.04.2015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B1DF81-D323-4FFD-9F4A-AF62DBF961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1" r:id="rId4"/>
    <p:sldLayoutId id="2147483670" r:id="rId5"/>
    <p:sldLayoutId id="2147483675" r:id="rId6"/>
    <p:sldLayoutId id="2147483669" r:id="rId7"/>
    <p:sldLayoutId id="2147483676" r:id="rId8"/>
    <p:sldLayoutId id="2147483677" r:id="rId9"/>
    <p:sldLayoutId id="2147483668" r:id="rId10"/>
    <p:sldLayoutId id="214748366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8662" y="214290"/>
            <a:ext cx="8501122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Друга </a:t>
            </a:r>
            <a:r>
              <a:rPr lang="ru-RU" sz="6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св</a:t>
            </a:r>
            <a:r>
              <a:rPr lang="uk-UA" sz="6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ітова</a:t>
            </a:r>
            <a:r>
              <a:rPr lang="uk-UA" sz="6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війна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1939 - 1945 рр.</a:t>
            </a:r>
            <a:endParaRPr lang="ru-RU" sz="6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71938" y="5643563"/>
            <a:ext cx="48577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Підготувала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: 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учениця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11 – 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А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класу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Ковач Еріка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4339" name="Picture 2" descr="C:\Users\снижана\AppData\Local\Microsoft\Windows\Temporary Internet Files\Content.IE5\BMONG4R8\MC900435777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88" y="2643188"/>
            <a:ext cx="3589559" cy="358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313" y="285750"/>
            <a:ext cx="63579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Загарбання Франції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313" y="714375"/>
            <a:ext cx="8215312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14 травня 1940 р. 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– напад Німеччини на Францію. Корпус </a:t>
            </a:r>
            <a:r>
              <a:rPr lang="uk-UA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Гудеріана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відрізав і притиснув до моря під </a:t>
            </a:r>
            <a:r>
              <a:rPr lang="uk-UA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Дюнкерном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340-тисячне угрупування англо-французьких військ, які змогли евакуюватися до Британії.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22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червня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 в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Комп'єні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підписано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франко-німецьке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перемир'я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, за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яким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Франція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погодилась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на 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окупацію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більшої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частини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своєї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території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.</a:t>
            </a:r>
          </a:p>
        </p:txBody>
      </p:sp>
      <p:pic>
        <p:nvPicPr>
          <p:cNvPr id="23555" name="Picture 2" descr="http://upload.wikimedia.org/wikipedia/commons/thumb/3/30/Nazi-parading-in-elysian-fields-paris-desert-1940.png/250px-Nazi-parading-in-elysian-fields-paris-desert-19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928938"/>
            <a:ext cx="53467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Прямоугольник 4"/>
          <p:cNvSpPr>
            <a:spLocks noChangeArrowheads="1"/>
          </p:cNvSpPr>
          <p:nvPr/>
        </p:nvSpPr>
        <p:spPr bwMode="auto">
          <a:xfrm>
            <a:off x="5643563" y="3429000"/>
            <a:ext cx="2744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Century Schoolbook" pitchFamily="18" charset="0"/>
              </a:rPr>
              <a:t>Німецькі війська на вулицях Парижу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 descr="http://uacrisis.org/wp-content/uploads/2014/05/o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5" y="2643188"/>
            <a:ext cx="5619750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57224" y="0"/>
            <a:ext cx="7572396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Організація Об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’</a:t>
            </a:r>
            <a:r>
              <a:rPr lang="uk-UA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єднаних</a:t>
            </a:r>
            <a:r>
              <a:rPr lang="uk-UA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Націй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15715" name="TextBox 2"/>
          <p:cNvSpPr txBox="1">
            <a:spLocks noChangeArrowheads="1"/>
          </p:cNvSpPr>
          <p:nvPr/>
        </p:nvSpPr>
        <p:spPr bwMode="auto">
          <a:xfrm>
            <a:off x="214313" y="1714500"/>
            <a:ext cx="8143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b="1">
                <a:solidFill>
                  <a:srgbClr val="353D8D"/>
                </a:solidFill>
                <a:latin typeface="Century Schoolbook" pitchFamily="18" charset="0"/>
              </a:rPr>
              <a:t>25 квітня 1945 р</a:t>
            </a:r>
            <a:r>
              <a:rPr lang="uk-UA" sz="2000">
                <a:solidFill>
                  <a:srgbClr val="353D8D"/>
                </a:solidFill>
                <a:latin typeface="Century Schoolbook" pitchFamily="18" charset="0"/>
              </a:rPr>
              <a:t>. – Установча конференція ООН у </a:t>
            </a:r>
          </a:p>
          <a:p>
            <a:r>
              <a:rPr lang="uk-UA" sz="2000">
                <a:solidFill>
                  <a:srgbClr val="353D8D"/>
                </a:solidFill>
                <a:latin typeface="Century Schoolbook" pitchFamily="18" charset="0"/>
              </a:rPr>
              <a:t>Сан – Франциско.</a:t>
            </a:r>
          </a:p>
          <a:p>
            <a:r>
              <a:rPr lang="uk-UA" sz="2000" b="1">
                <a:solidFill>
                  <a:srgbClr val="353D8D"/>
                </a:solidFill>
                <a:latin typeface="Century Schoolbook" pitchFamily="18" charset="0"/>
              </a:rPr>
              <a:t>24 жовтня 1945 р.</a:t>
            </a:r>
            <a:r>
              <a:rPr lang="uk-UA" sz="2000">
                <a:solidFill>
                  <a:srgbClr val="353D8D"/>
                </a:solidFill>
                <a:latin typeface="Century Schoolbook" pitchFamily="18" charset="0"/>
              </a:rPr>
              <a:t> – 50 країн підписали Статут ООН (офіційна дата створення)</a:t>
            </a:r>
            <a:endParaRPr lang="ru-RU" sz="2000">
              <a:solidFill>
                <a:srgbClr val="353D8D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extBox 1"/>
          <p:cNvSpPr txBox="1">
            <a:spLocks noChangeArrowheads="1"/>
          </p:cNvSpPr>
          <p:nvPr/>
        </p:nvSpPr>
        <p:spPr bwMode="auto">
          <a:xfrm>
            <a:off x="214313" y="142875"/>
            <a:ext cx="828675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b="1">
                <a:solidFill>
                  <a:srgbClr val="353D8D"/>
                </a:solidFill>
                <a:latin typeface="Century Schoolbook" pitchFamily="18" charset="0"/>
              </a:rPr>
              <a:t>Мета діяльності:</a:t>
            </a:r>
          </a:p>
          <a:p>
            <a:pPr>
              <a:buFontTx/>
              <a:buChar char="-"/>
            </a:pPr>
            <a:r>
              <a:rPr lang="uk-UA" sz="2000">
                <a:solidFill>
                  <a:srgbClr val="353D8D"/>
                </a:solidFill>
                <a:latin typeface="Century Schoolbook" pitchFamily="18" charset="0"/>
              </a:rPr>
              <a:t>Підтримання миру та безпеки.</a:t>
            </a:r>
          </a:p>
          <a:p>
            <a:pPr>
              <a:buFontTx/>
              <a:buChar char="-"/>
            </a:pPr>
            <a:r>
              <a:rPr lang="uk-UA" sz="2000">
                <a:solidFill>
                  <a:srgbClr val="353D8D"/>
                </a:solidFill>
                <a:latin typeface="Century Schoolbook" pitchFamily="18" charset="0"/>
              </a:rPr>
              <a:t> Придушення актів агресії.</a:t>
            </a:r>
          </a:p>
          <a:p>
            <a:pPr>
              <a:buFontTx/>
              <a:buChar char="-"/>
            </a:pPr>
            <a:r>
              <a:rPr lang="uk-UA" sz="2000">
                <a:solidFill>
                  <a:srgbClr val="353D8D"/>
                </a:solidFill>
                <a:latin typeface="Century Schoolbook" pitchFamily="18" charset="0"/>
              </a:rPr>
              <a:t> Розв</a:t>
            </a:r>
            <a:r>
              <a:rPr lang="en-US" sz="2000">
                <a:solidFill>
                  <a:srgbClr val="353D8D"/>
                </a:solidFill>
                <a:latin typeface="Century Schoolbook" pitchFamily="18" charset="0"/>
              </a:rPr>
              <a:t>’</a:t>
            </a:r>
            <a:r>
              <a:rPr lang="uk-UA" sz="2000">
                <a:solidFill>
                  <a:srgbClr val="353D8D"/>
                </a:solidFill>
                <a:latin typeface="Century Schoolbook" pitchFamily="18" charset="0"/>
              </a:rPr>
              <a:t>язання міжнародних суперечок мирними методами.</a:t>
            </a:r>
          </a:p>
          <a:p>
            <a:pPr>
              <a:buFontTx/>
              <a:buChar char="-"/>
            </a:pPr>
            <a:r>
              <a:rPr lang="uk-UA" sz="2000">
                <a:solidFill>
                  <a:srgbClr val="353D8D"/>
                </a:solidFill>
                <a:latin typeface="Century Schoolbook" pitchFamily="18" charset="0"/>
              </a:rPr>
              <a:t> Розвиток міжнародного співробітництва в економічній, соціальній,культурній сферах.</a:t>
            </a:r>
          </a:p>
          <a:p>
            <a:pPr>
              <a:buFontTx/>
              <a:buChar char="-"/>
            </a:pPr>
            <a:r>
              <a:rPr lang="uk-UA" sz="2000">
                <a:solidFill>
                  <a:srgbClr val="353D8D"/>
                </a:solidFill>
                <a:latin typeface="Century Schoolbook" pitchFamily="18" charset="0"/>
              </a:rPr>
              <a:t> Розвиток поваги до прав людини.  </a:t>
            </a:r>
            <a:endParaRPr lang="ru-RU" sz="2000">
              <a:solidFill>
                <a:srgbClr val="353D8D"/>
              </a:solidFill>
              <a:latin typeface="Century Schoolbook" pitchFamily="18" charset="0"/>
            </a:endParaRPr>
          </a:p>
        </p:txBody>
      </p:sp>
      <p:pic>
        <p:nvPicPr>
          <p:cNvPr id="116738" name="Picture 1" descr="C:\Users\снижана\AppData\Local\Microsoft\Windows\Temporary Internet Files\Content.IE5\6QGBMAQP\MC900397296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75" y="2571750"/>
            <a:ext cx="4214813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0"/>
            <a:ext cx="582082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Визначн</a:t>
            </a:r>
            <a:r>
              <a:rPr lang="uk-UA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і постаті</a:t>
            </a:r>
            <a:endParaRPr lang="ru-RU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14563" y="928688"/>
            <a:ext cx="469265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Франклін Делано Рузвельт</a:t>
            </a:r>
          </a:p>
        </p:txBody>
      </p:sp>
      <p:pic>
        <p:nvPicPr>
          <p:cNvPr id="117763" name="Picture 2" descr="Франклін Делано РузвельтFranklin Delano Rooseve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714500"/>
            <a:ext cx="321945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571875" y="1500188"/>
            <a:ext cx="5000625" cy="47085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32-ий президент США 1933–45, демократ. Став президентом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під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час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Великої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депресії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почав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економіку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нових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справ, реформу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соціальних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програм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що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зробило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його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дуже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популярним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серед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населення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Єдиний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президент США,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що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був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на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посаді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аж 4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терміни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Після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початку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Другої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світової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війни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він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запровадив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програму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ленд-лізу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для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підтримки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військових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союзників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підготував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Атлантичну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хартію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Коли США вступили у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війну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в 1941, проводив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багато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часу в переговорах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главами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союзницьких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держав. Помер 12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квітня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1945 року.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6063" y="0"/>
            <a:ext cx="3697287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Вінстон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Черчилль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00375" y="609600"/>
            <a:ext cx="5786438" cy="62484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Державний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діяч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Великої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Британії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найбільше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відомий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як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прем'єр-міністр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у роки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Другої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світової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війни</a:t>
            </a:r>
            <a:r>
              <a:rPr lang="ru-RU" sz="2000" u="sng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лауреат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Нобелівської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премії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літератури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1953 року «за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неперевершеність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історичного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біографічного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опису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блискуче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ораторське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мистецтво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»</a:t>
            </a:r>
            <a:r>
              <a:rPr lang="ru-RU" sz="2000" u="sng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Як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тільки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почалася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Друга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світова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війна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Черчиль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3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вересня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1939 року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увійшов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до складу уряду.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Черчиль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перетворився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лідера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консервативної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партії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на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національного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військового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лідера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У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ході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війни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на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союзницьких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конференціях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Черчиль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відстоював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інтереси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Великої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Британії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Останні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десять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років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життя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Вінстон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Черчиль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провів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у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спокої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Іноді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він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мандрував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Середземним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морем,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полюбляв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відпочивати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на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французькій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Рив'єрі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У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віці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90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років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Черчиль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прийняв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рішення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остаточно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відійти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від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політики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</a:t>
            </a:r>
          </a:p>
        </p:txBody>
      </p:sp>
      <p:pic>
        <p:nvPicPr>
          <p:cNvPr id="118787" name="Picture 2" descr="Вінстон Черчил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500188"/>
            <a:ext cx="27305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6063" y="0"/>
            <a:ext cx="30067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Адольф Гітлер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71813" y="642938"/>
            <a:ext cx="5715000" cy="62484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Політичний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та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державний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діяч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Німеччини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 рейхсканцлер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від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1933 до 1945 року,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провідник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Націонал-соціалістичної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робітничої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партії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Німеччини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один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із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ідеологів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національного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соціалізму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Народився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в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родині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австрійського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митного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чиновника.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Гітлер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не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здобув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якоїсь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закінченої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освіти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Реальне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училище покинув,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вступити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до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Вищої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Академії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мистецтв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не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зміг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Адольф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вороже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ставився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до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словян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ненавидів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євреїв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На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поч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І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світової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війни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Гітлер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записався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доброволцем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у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німецьку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армію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Був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двічі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поранений. У 1924 р.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Повернувся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до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активної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політичної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діяльності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Військово-промисловий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комплекс,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створений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за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його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правління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вивів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Німеччину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глибокої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економічної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кризи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в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якій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та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опинилася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після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Першої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світової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війни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Покінчив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життя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самогубством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30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квітня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1945 р.</a:t>
            </a:r>
          </a:p>
        </p:txBody>
      </p:sp>
      <p:pic>
        <p:nvPicPr>
          <p:cNvPr id="119811" name="Picture 2" descr="Адольф Гітле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071563"/>
            <a:ext cx="273367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7438" y="0"/>
            <a:ext cx="490220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Сталін Йосип Віссаріонович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57500" y="714375"/>
            <a:ext cx="5857875" cy="59404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Державний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політичний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військовий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діяч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СРСР.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Правління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Сталіна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супроводжувалося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встановленням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диктаторського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режиму;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порушенням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прав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свобод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людини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воєнними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злочинами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злочинами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проти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людства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створення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системи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масових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репресій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;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проведенням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геноциду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українського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народу та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депортацією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народів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у СРСР та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інших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країнах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чисельнними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людськими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втратами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За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деякими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оцінками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Сталін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- один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із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найжорстокіших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диктаторів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в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історії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людства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На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період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перебування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Сталіна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при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владі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припадають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: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форсована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індустріалізація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СРСР та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колективізація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селянства;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окупація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прибалтійських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країн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анексія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Західної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України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Західної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Білорусі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;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перемога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СРСР у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Другій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світовій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війні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із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взяттям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під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контроль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значної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частини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Східної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Європи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</a:t>
            </a:r>
          </a:p>
        </p:txBody>
      </p:sp>
      <p:pic>
        <p:nvPicPr>
          <p:cNvPr id="120835" name="Picture 2" descr="Йосип Віссаріонович Сталін (Джугашвілі)იოსებ ჯუღაშვილი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285875"/>
            <a:ext cx="2573337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25" y="0"/>
            <a:ext cx="525303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Жуков Георгій Костянтинович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28938" y="714375"/>
            <a:ext cx="5715000" cy="59404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Радянський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полководець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державний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діяч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 Маршал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Радянського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Союзу,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чотириразовий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Герой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Радянського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Союзу, кавалер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двох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орденів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Перемоги. З 1 лютого 1941 року до 29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липня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1941 року Жуков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займав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пост Начальника Генерального штабу.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Саме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під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його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керівництвом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розроблялись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плани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на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випадок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війни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Німеччиною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З 23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червня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Жуков —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представник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Ставки Головного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командування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на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Південно-Західному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напрямку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З 14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вересня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до 6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жовтня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Жуков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командував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Ленінградським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фронтом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обороною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Ленінграда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8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травня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1945 року у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Карлсхорсті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маршал Жуков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прийняв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від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німецького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генерал-фельдмаршала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Вільгельма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Кейтеля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капітуляцію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військ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нацистської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Німеччини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</a:t>
            </a:r>
          </a:p>
        </p:txBody>
      </p:sp>
      <p:pic>
        <p:nvPicPr>
          <p:cNvPr id="121859" name="Picture 2" descr="RIAN archive 2410 Marshal Zhukov speak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285875"/>
            <a:ext cx="260826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0298" y="0"/>
            <a:ext cx="329128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Поняття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313" y="1000125"/>
            <a:ext cx="84296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Світова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війна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—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глобальне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протиборство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коаліцій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держав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із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застосуванням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засобів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збройного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насильства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що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охоплює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велику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частину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країн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світу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313" y="2071688"/>
            <a:ext cx="8215312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Агресія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—протиправне, застосування збройної сили однією державою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проти суверенітету, територіальної цілісності чи політичної незалежності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vi-VN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іншої держави.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313" y="3357563"/>
            <a:ext cx="7858125" cy="2554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Вермахт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– назва збройних сил Третього Рейху (гітлерівської Німеччини в 1935 – 1945 рр.)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Бліцкриг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– теорія ведення короткочасної війни, відповідно до якої перемога здобувається в короткі терміни.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План </a:t>
            </a:r>
            <a:r>
              <a:rPr lang="uk-UA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“Барбаросса”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– кодова назва плану військової операції Німеччини проти СРСР.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5" y="0"/>
            <a:ext cx="8429625" cy="655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Антигітлерівська коаліція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– воєнне та політичне об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’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єднання  держав та народів, які боролися проти нацистської Німеччини, фашистської Італії, мілітаристської Японії під час ІІ світової війни.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Ленд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– ліз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– система передання в оренду або позику зброї, боєприпасів, сировини, продовольства тощо.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Евакуація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– виведення з місцевості, що перебувала під загрозою нападу ворога, у тил населення, поранених, а також матеріальні цінності.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“Новий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uk-UA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порядок”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– жорстокий режим, установлений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німецько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– фашистськими загарбниками на окупованих територіях, що супроводжувався масовими розстрілами та депортацією місцевого населення.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Голокост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– кампанія систематичного расового геноциду євреїв, яку проводила гітлерівська Німеччина протягом ІІ світової війни.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Колабораціонізм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– співпраця місцевого населення з окупаційною владою.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50" y="214313"/>
            <a:ext cx="8215313" cy="3170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Рух Опору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– антифашистський національно – визвольний рух у роки ІІ світової війни проти німецьких, італійських і японських окупантів та їх союзників.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Денацифікація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– ліквідація нацистської партії, засудження нацистської ідеології.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Демілітаризація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– роззброєння, ліквідація військової промисловості.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Декартелізація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– демонополізація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прмисловості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http://upload.wikimedia.org/wikipedia/commons/thumb/1/19/Rotterdam.jpg/800px-Rotterd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642938"/>
            <a:ext cx="7840663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14313" y="142875"/>
            <a:ext cx="6786562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Центр Роттердама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після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німецьких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бомбардувань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57222" y="571480"/>
            <a:ext cx="7858180" cy="258532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Успіхів 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контрольній роботі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pic>
        <p:nvPicPr>
          <p:cNvPr id="125954" name="Picture 1" descr="C:\Users\снижана\AppData\Local\Microsoft\Windows\Temporary Internet Files\Content.IE5\6QGBMAQP\MC90043799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357563"/>
            <a:ext cx="3384550" cy="322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5" name="Picture 2" descr="C:\Users\снижана\AppData\Local\Microsoft\Windows\Temporary Internet Files\Content.IE5\BMONG4R8\MC900428105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285750"/>
            <a:ext cx="1936750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6" name="Picture 3" descr="C:\Users\снижана\AppData\Local\Microsoft\Windows\Temporary Internet Files\Content.IE5\6QGBMAQP\MC900439851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0" y="3429000"/>
            <a:ext cx="3667125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188" y="0"/>
            <a:ext cx="58578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 err="1">
                <a:latin typeface="+mn-lt"/>
                <a:cs typeface="+mn-cs"/>
              </a:rPr>
              <a:t>“</a:t>
            </a:r>
            <a:r>
              <a:rPr lang="uk-UA" sz="28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Битва</a:t>
            </a: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за </a:t>
            </a:r>
            <a:r>
              <a:rPr lang="uk-UA" sz="28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Англію”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75" y="642938"/>
            <a:ext cx="8572500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 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16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липня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1940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року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Гітлер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видає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директиву про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вторгнення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до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Великої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Британії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(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операція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«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Морський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Лев»). З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серпня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німці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починають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бомбардування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Великої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Британії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для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підриву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її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військово-економічного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потенціалу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знищення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британських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військово-повітряних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сил.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Незважаючи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на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великі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втрати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серед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мирного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населення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від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бомбардувань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британці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виграли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Битву за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Британію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 —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Німеччина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змушена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відмовитися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від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проведення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десантної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операції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.</a:t>
            </a:r>
          </a:p>
        </p:txBody>
      </p:sp>
      <p:pic>
        <p:nvPicPr>
          <p:cNvPr id="16386" name="Picture 2" descr="http://bigpicture.ru/wp-content/uploads/2011/07/2187-990x6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429000"/>
            <a:ext cx="4166497" cy="27860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8" name="Picture 4" descr="http://www.vokrugsveta.ru/img/ann/news/main/2010/08/26/98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286124"/>
            <a:ext cx="3214710" cy="321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38" y="0"/>
            <a:ext cx="78581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Фашистська агресія на Балканах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313" y="571500"/>
            <a:ext cx="8358187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6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квітня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 1941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року,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після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масованого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бомбардування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великих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міст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залізничних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вузлів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та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аеродромів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Німеччина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та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Угорщина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вторгаються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в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Югославію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.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17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квітня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Югославія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капітулювала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, а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29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квітня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капітулювала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Греція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. </a:t>
            </a:r>
          </a:p>
        </p:txBody>
      </p:sp>
      <p:pic>
        <p:nvPicPr>
          <p:cNvPr id="15362" name="Picture 2" descr="http://zno.academia.in.ua/pluginfile.php/5342/mod_book/chapter/771/s640x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000240"/>
            <a:ext cx="6858048" cy="4607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313"/>
            <a:ext cx="82867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Воєнні дії в 1941 – 1943 рр</a:t>
            </a:r>
            <a:r>
              <a:rPr lang="uk-UA" sz="24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.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75" y="857250"/>
            <a:ext cx="8358188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22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червня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 1941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року рано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вранці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Німеччина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за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підтримки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своїх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союзників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 — 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Італії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Угорщини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, 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Румунії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, та 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Словаччини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 —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раптово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і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без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попередження</a:t>
            </a:r>
            <a:r>
              <a:rPr lang="ru-RU" sz="2000" baseline="30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напала на СРСР.</a:t>
            </a:r>
          </a:p>
        </p:txBody>
      </p:sp>
      <p:pic>
        <p:nvPicPr>
          <p:cNvPr id="11266" name="Picture 2" descr="http://vkurse.ua/i/2008-07/soobrazheniya-po-povodu-soobrazheni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00240"/>
            <a:ext cx="7429552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142875"/>
            <a:ext cx="78581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23 – 29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червня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1941 р.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–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танкові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бої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в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районі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Рівне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– Дубно –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Луцьк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– Броди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звтримали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просування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ворога,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проте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4,2 тис.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Радянських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танків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Пд.-Зах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Фронту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залишилося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737.</a:t>
            </a:r>
          </a:p>
        </p:txBody>
      </p:sp>
      <p:pic>
        <p:nvPicPr>
          <p:cNvPr id="10242" name="Picture 2" descr="http://vnutrpolit.gov.ua/images/news/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7803074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142875"/>
            <a:ext cx="8215312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Липень 1941 р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– Смоленська битва. Внаслідок контрудару Червоної армії під </a:t>
            </a:r>
            <a:r>
              <a:rPr lang="uk-UA" sz="24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Оршею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Вітебськом і Смоленськом німецькі війська вперше переходять до оборони.  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9218" name="Picture 2" descr="http://school.xvatit.com/images/thumb/6/6a/%D0%93%D1%96%D1%82%D0%BB%D0%B5%D1%80%D1%96%D0%B2%D1%81%D1%8C%D0%BA%D1%96_%D0%BC%D0%BE%D1%82%D0%BE%D1%86%D0%B8%D0%BA%D0%BB%D1%96%D1%81%D1%82%D0%B8_%D0%B2_%D0%BB%D1%96%D1%81%D0%B0%D1%85_%D0%A0%D1%96%D0%B2%D0%B5%D0%BD%D1%89%D0%B8%D0%BD%D0%B8._1941_%D1%80..jpeg/460px-%D0%93%D1%96%D1%82%D0%BB%D0%B5%D1%80%D1%96%D0%B2%D1%81%D1%8C%D0%BA%D1%96_%D0%BC%D0%BE%D1%82%D0%BE%D1%86%D0%B8%D0%BA%D0%BB%D1%96%D1%81%D1%82%D0%B8_%D0%B2_%D0%BB%D1%96%D1%81%D0%B0%D1%85_%D0%A0%D1%96%D0%B2%D0%B5%D0%BD%D1%89%D0%B8%D0%BD%D0%B8._1941_%D1%80.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85926"/>
            <a:ext cx="4381500" cy="3076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http://yarovenkosp.ucoz.ru/_pu/1/57403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587568"/>
            <a:ext cx="4488601" cy="3074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813" y="0"/>
            <a:ext cx="75009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Оборонні операції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313" y="642938"/>
            <a:ext cx="8429625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7 липня – 26 вересня 1941 р</a:t>
            </a:r>
            <a:r>
              <a:rPr lang="uk-UA" sz="24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. – оборона Києва. Завершилася тим, що </a:t>
            </a:r>
            <a:r>
              <a:rPr lang="uk-UA" sz="2400" b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17 вересня </a:t>
            </a:r>
            <a:r>
              <a:rPr lang="uk-UA" sz="24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радянські війська покинули столицю і потрапили в оточення(600 тис. солдат), а </a:t>
            </a:r>
            <a:r>
              <a:rPr lang="uk-UA" sz="2400" b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19 вересня</a:t>
            </a:r>
            <a:r>
              <a:rPr lang="uk-UA" sz="24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 німецькі війська увійшли до Києва. 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8194" name="Picture 2" descr="http://diletant.ru/upload/medialibrary/004/0048a9fa94415e9237c4a04a92b817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428867"/>
            <a:ext cx="5357850" cy="4207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diletant.ru/upload/medialibrary/32b/32b446e4cd0b6502d928ac4d8ffb78d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5286412" cy="3444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2" name="Picture 4" descr="http://sfw.so/uploads/posts/2009-05/1241791868_book050_part1-pic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928934"/>
            <a:ext cx="5238750" cy="3714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50" y="214313"/>
            <a:ext cx="82867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5 серпня – 16 жовтня 1941 р</a:t>
            </a:r>
            <a:r>
              <a:rPr lang="uk-UA" sz="24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. – оборона Одеси, яка утримувала значні сили ворога і дозволила Червоній армії відійти за Дніпро.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6146" name="Picture 2" descr="http://www.litopys.com.ua/upload/medialibrary/90b/90b006168cd0d156ba6ba9a4b193113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4506087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http://www.odessit.ua/uploads/posts/2012-09/1349029612__0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500306"/>
            <a:ext cx="4286280" cy="4184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71500" y="357188"/>
            <a:ext cx="8064500" cy="647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latin typeface="Courier New" pitchFamily="49" charset="0"/>
                <a:cs typeface="Courier New" pitchFamily="49" charset="0"/>
              </a:rPr>
              <a:t>Причини Другої світової війни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2708920"/>
            <a:ext cx="3527425" cy="11525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 err="1">
                <a:latin typeface="Courier New" pitchFamily="49" charset="0"/>
                <a:cs typeface="Courier New" pitchFamily="49" charset="0"/>
              </a:rPr>
              <a:t>Версальсько</a:t>
            </a:r>
            <a:r>
              <a:rPr lang="uk-UA" sz="1400" b="1" dirty="0">
                <a:latin typeface="Courier New" pitchFamily="49" charset="0"/>
                <a:cs typeface="Courier New" pitchFamily="49" charset="0"/>
              </a:rPr>
              <a:t> – Вашингтонська система загострила міжнародні </a:t>
            </a:r>
            <a:r>
              <a:rPr lang="uk-UA" sz="1400" b="1" dirty="0" smtClean="0">
                <a:latin typeface="Courier New" pitchFamily="49" charset="0"/>
                <a:cs typeface="Courier New" pitchFamily="49" charset="0"/>
              </a:rPr>
              <a:t>відносини, стала причиною реваншистських настроїв у Німеччині</a:t>
            </a:r>
            <a:endParaRPr lang="uk-UA" sz="1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35600" y="2708275"/>
            <a:ext cx="3529013" cy="11525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latin typeface="Courier New" pitchFamily="49" charset="0"/>
                <a:cs typeface="Courier New" pitchFamily="49" charset="0"/>
              </a:rPr>
              <a:t>Нерівномірність економічного і політичного розвитку провідних країн </a:t>
            </a:r>
            <a:r>
              <a:rPr lang="uk-UA" sz="1400" b="1" dirty="0" smtClean="0">
                <a:latin typeface="Courier New" pitchFamily="49" charset="0"/>
                <a:cs typeface="Courier New" pitchFamily="49" charset="0"/>
              </a:rPr>
              <a:t>світу, що спричинило боротьбу за новий переділ світу</a:t>
            </a:r>
            <a:endParaRPr lang="uk-UA" sz="1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8313" y="5084763"/>
            <a:ext cx="4103687" cy="11525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 smtClean="0">
                <a:latin typeface="Courier New" pitchFamily="49" charset="0"/>
                <a:cs typeface="Courier New" pitchFamily="49" charset="0"/>
              </a:rPr>
              <a:t>Загострення світової економічної кризи, з якої одні країни виходили шляхом демократичних реформ, а </a:t>
            </a:r>
            <a:r>
              <a:rPr lang="uk-UA" sz="1400" b="1" dirty="0" err="1" smtClean="0">
                <a:latin typeface="Courier New" pitchFamily="49" charset="0"/>
                <a:cs typeface="Courier New" pitchFamily="49" charset="0"/>
              </a:rPr>
              <a:t>інші-</a:t>
            </a:r>
            <a:r>
              <a:rPr lang="uk-UA" sz="1400" b="1" dirty="0" smtClean="0">
                <a:latin typeface="Courier New" pitchFamily="49" charset="0"/>
                <a:cs typeface="Courier New" pitchFamily="49" charset="0"/>
              </a:rPr>
              <a:t> встановленням диктаторських тоталітарних режимів</a:t>
            </a:r>
            <a:endParaRPr lang="uk-UA" sz="1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87900" y="5084763"/>
            <a:ext cx="3998913" cy="120173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 err="1" smtClean="0">
                <a:latin typeface="Courier New" pitchFamily="49" charset="0"/>
                <a:cs typeface="Courier New" pitchFamily="49" charset="0"/>
              </a:rPr>
              <a:t>“Політика</a:t>
            </a:r>
            <a:r>
              <a:rPr lang="uk-UA" sz="1400" b="1" dirty="0" smtClean="0">
                <a:latin typeface="Courier New" pitchFamily="49" charset="0"/>
                <a:cs typeface="Courier New" pitchFamily="49" charset="0"/>
              </a:rPr>
              <a:t> умиротворення </a:t>
            </a:r>
            <a:r>
              <a:rPr lang="uk-UA" sz="1400" b="1" dirty="0" err="1" smtClean="0">
                <a:latin typeface="Courier New" pitchFamily="49" charset="0"/>
                <a:cs typeface="Courier New" pitchFamily="49" charset="0"/>
              </a:rPr>
              <a:t>агресора”</a:t>
            </a:r>
            <a:r>
              <a:rPr lang="uk-UA" sz="1400" b="1" dirty="0" smtClean="0">
                <a:latin typeface="Courier New" pitchFamily="49" charset="0"/>
                <a:cs typeface="Courier New" pitchFamily="49" charset="0"/>
              </a:rPr>
              <a:t>, яку провадили Велика </a:t>
            </a:r>
            <a:r>
              <a:rPr lang="uk-UA" sz="1400" b="1" dirty="0" err="1" smtClean="0">
                <a:latin typeface="Courier New" pitchFamily="49" charset="0"/>
                <a:cs typeface="Courier New" pitchFamily="49" charset="0"/>
              </a:rPr>
              <a:t>Бриртанія</a:t>
            </a:r>
            <a:r>
              <a:rPr lang="uk-UA" sz="1400" b="1" dirty="0" smtClean="0">
                <a:latin typeface="Courier New" pitchFamily="49" charset="0"/>
                <a:cs typeface="Courier New" pitchFamily="49" charset="0"/>
              </a:rPr>
              <a:t> (Н. </a:t>
            </a:r>
            <a:r>
              <a:rPr lang="uk-UA" sz="1400" b="1" dirty="0" err="1" smtClean="0">
                <a:latin typeface="Courier New" pitchFamily="49" charset="0"/>
                <a:cs typeface="Courier New" pitchFamily="49" charset="0"/>
              </a:rPr>
              <a:t>Чемберленн</a:t>
            </a:r>
            <a:r>
              <a:rPr lang="uk-UA" sz="1400" b="1" dirty="0" smtClean="0">
                <a:latin typeface="Courier New" pitchFamily="49" charset="0"/>
                <a:cs typeface="Courier New" pitchFamily="49" charset="0"/>
              </a:rPr>
              <a:t>) та Франція (Е. </a:t>
            </a:r>
            <a:r>
              <a:rPr lang="uk-UA" sz="1400" b="1" dirty="0" err="1" smtClean="0">
                <a:latin typeface="Courier New" pitchFamily="49" charset="0"/>
                <a:cs typeface="Courier New" pitchFamily="49" charset="0"/>
              </a:rPr>
              <a:t>Деладьє</a:t>
            </a:r>
            <a:r>
              <a:rPr lang="uk-UA" sz="1400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uk-UA" sz="1400" b="1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0" name="Прямая со стрелкой 9"/>
          <p:cNvCxnSpPr>
            <a:stCxn id="4" idx="2"/>
          </p:cNvCxnSpPr>
          <p:nvPr/>
        </p:nvCxnSpPr>
        <p:spPr>
          <a:xfrm flipH="1">
            <a:off x="3308350" y="1004888"/>
            <a:ext cx="1295400" cy="15843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4" idx="2"/>
          </p:cNvCxnSpPr>
          <p:nvPr/>
        </p:nvCxnSpPr>
        <p:spPr>
          <a:xfrm flipH="1">
            <a:off x="3595688" y="1004888"/>
            <a:ext cx="1008062" cy="39608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4" idx="2"/>
          </p:cNvCxnSpPr>
          <p:nvPr/>
        </p:nvCxnSpPr>
        <p:spPr>
          <a:xfrm>
            <a:off x="4603750" y="1004888"/>
            <a:ext cx="647700" cy="39608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4" idx="2"/>
          </p:cNvCxnSpPr>
          <p:nvPr/>
        </p:nvCxnSpPr>
        <p:spPr>
          <a:xfrm rot="16200000" flipH="1">
            <a:off x="4411663" y="1196975"/>
            <a:ext cx="1638300" cy="12541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5" y="214313"/>
            <a:ext cx="84296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30 жовтня 1941 р. – 4 липня 1942 р</a:t>
            </a:r>
            <a:r>
              <a:rPr lang="uk-UA" sz="24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. – оборона Севастополя. Німці занепокоїлися, адже їм не вдалося знищити Чорноморський флот СРСР.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3794" name="AutoShape 2" descr="data:image/jpeg;base64,/9j/4AAQSkZJRgABAQAAAQABAAD/2wCEAAkGBxQSEhQUExQVFRUXFxwYGBgXGB0aGBoXGhgXGBcXFBgYHCggGhslHBcWITEhJSorLi4uFx8zODMsNygtLisBCgoKBQUFDgUFDisZExkrKysrKysrKysrKysrKysrKysrKysrKysrKysrKysrKysrKysrKysrKysrKysrKysrK//AABEIAMIBAwMBIgACEQEDEQH/xAAcAAAABwEBAAAAAAAAAAAAAAAAAQIDBAUGBwj/xABBEAACAQIEAwYCCAQEBQUAAAABAhEAAwQSITEFQVEGEyJhcYGRoQcjMkKxwdHwFDNS4RVicvEWQ4KSsiQ0c6Kz/8QAFAEBAAAAAAAAAAAAAAAAAAAAAP/EABQRAQAAAAAAAAAAAAAAAAAAAAD/2gAMAwEAAhEDEQA/AKuxi4NTE4jEaen+9UYLdPL9KlorRrH7nag1vDsdI13irXDYjOSKyfDSQOp0EVqeHoIBHPT+4oJUUYWjIowKAgKcRaAFOBaBPd0WSnlFArQRzbpLLUgrSGSgjkUy4ipTLTRFAyFo8tOgUINA1FEVp6KTFAyBREU9lpJSgZy0RFPBaGWgbC0WSnglL7ugiZKGWpHd0oJQRcmtLCU9kpWWgZVaPLTmWjyUDcUWWnstDLQNUKcihQcy7xRJ5cqm4JVbnJms7isROok/l6VP4Ri4YSdJ5des0Gy4fhtp1HKN60+FIK6Cs9w68rDRhNXPD1gxM0Ewijy04RRgUCFFOKKGWqu5xuGgCF21/GgtnuKv2mA9ajXOI2xzn2rL4zigLanXruKiveLyAQIET++flQbBeI2iJLR+NPI6uJUgjqK5/wAT4kLAUE6eW/nNM8E7RlGbxFQw56D9+lB0R1pgrTfCcb31udyDB/EGnytASiiinAtGEoGstJK1ICUCtAxkpJSpUUhqCOLdHkp3LQyUDeWjilqtKigaC0AtPZaIrQNRSopUUoLQNRRAU6RSYoExQilFaKPKgTloUeWhQcbyKm2o3M7jWmBiFzwNanG0CpI3P7/CiOEQJMDMdCfYbUFz2WxRBMnnXReHFWEjf8q5TgXCZSuhn9zW04JxXKfFOumlBrGMammRj7cxP6US3A6kTyrK4vG9zd0IMc4kUGzFwRM6+tYbjV8IWMwTOnOiv8ZJJJO/MfpWe4/jpEzyoI+Lx4AJY/P9+VVqcfMETDHny8qe4CrvcLlM6CQRoZmQND+9a1t7A2iJa1bOnQddp/e1Bn8Rw666Wwy947ncHRZ1E9BUnFcPYAIFggRI+ySBrr7VcLfh4A5CZ6Dzp0cQWYJ0M/pQTuxXEiYskbgnXcGK1mSsDwX6rFpuFZtOe/3ZroGWgRRRTuShFA3FFFOEUYFAikEU8VpGWgbijy0qKEUCCKOKUaKgFERQmjAoCAo4oxR5aBBFDLS4oGgbiiy04FoitA3QpyKFBxG/ZYCBI/P9ahBrizmJH72q+7gsYJEx5iOtPtw0EQTO3xoKbCz56+vzq74VfiIIMHYnWfcUwMJAOXlAH7+FQmwrI8nXmI+elB0TB4zOrgA540FZnFFy5EERuPTWtB2JwgYd4TsOX51O4tfsqXNtFLN9o8z/AGoMguGzTlPqPadP0pXC+AIQz3QGOaFXkIjUjmZqZhbqKSOsjbQzp+/alWb2YEDry8jA5UDy2LdsEIFX009qgYjGFcsQQD5aE6HSnMT66Hfy2NVmJw45H2O8zrrNBKa6bjggwDuOoJmB50rF8LKiVOvMHfr+dSOE8KCHNPXTz61aXsNm579OVAx2Qh7yq+9sFlH+YQJPsTW5FVXZvhQsqSQM7mSfLkKuIoAq0RFLiktQNxSkWjqDxTIFzNJYA5FUnxNEgQPxO1BYXVgake+lRxrz9x+VZ7hmAw+KDG7bd7i6XUuOzBXkR0Ugjb0rQWLSooVAFVRACiAB0AoDNCKVQoEsKTFORRFaBEUYFGTSloDy0eSjmjJoG4oiKdBoqBsigaVFFQJy0KVFCg5jbTfn7U6tmNRqKccR566U7h4M8tOfz33oI1ywT+/zpN8AiANep396k3hExr+EbUwLYy9NyfOgdwzPajI5g7/v9zUhXzgyAOcnaev9qj5jBEkevTal4W0wnxSeensBQOW8Focw13DLt8PQCkWroYKeYzq0cjOsk8wIp2wzEQRt4dyI8xzqPfsjMSsgMdZn7YgZteRGh9BQN3LZiJnU8jz1HmKNrCgiBECfhpOp03qU4JjctuRzgbfpSCFhueh9uhg8vKgk4ZtATp+vI+9S8I4JKkEx0/MVWWCBtMRJjrJ29tancMx6o4JgZuZ5e+/+4oNbgT4RO8bVKiouDuhgCNR186mCgKiIpUUCKBo1ke3nDVKDEAE3EASORVp3HUE7mtg1V3G/5J8yBQZX6POFAhsW0hnZ1FvZBBGsddD862lVvZdYwyf6n/8A0arSKARRRR0YFAVGRRgUqKBorRg0rLRhaAqVQApVAg0mKXvRRQFFFFKijIoExR0kq3I0KDlK4kzqCOg8+k+1OWLrEwdgJPPnqR8RTTYY6ljlAO5+yAedNm6OTTpA2GnI+ekUE63d1PlAPzImTUk3QQQNxE+kfuar7B8IJkCdgRzBmjt34ck6iAOgHMk0E5VMsJ1B5RG396Ze4RoSd9xoB8eWnXlR28UTOsbn0PICaViEB1gNyIHTykaHYaUCnUkrG8A7bcvf+9OWT9xwTOmp6yOe+lRc+kEhXU6ZmiBI0/Y1onxOYnNMg7wNRH66896CXw653lqDowA1MToSAfiKTc0mduR5AHX8fxqot40jELoTLhGnqfFJE9Z0q3Z1LNqRDadNo068x7UCbaNAEgggD9daOz4YM89ASCD6DeKbe7oCBMnTT31k7gb0X8ROmvoAP12ig1vDOJGVtqQwJ1nSPSr+1eUsVBBZdx051zoXVEac/eOc/rU8YzLLBmkayN46edBug1HWa4fx5rhAZQu7N6AkKvqd/are3iwdqCYareO/yo6n8qnLdFVXaS7FtRpud/SgHZc/+lX/AF3P/Nqs5qu7Nf8Atl/1P/5tVnFAQpa0ijFA4RQNEKFAQo6ANG1Aa0DQFKIoEmioGhQERRgUYo9InlQIyedCnCvp86FBxW9igwKl9RDgNDGFObWZ3iBruRUy1hwAgJEkCdeWgA9eWvSqrEhl8bWxoQc6/eXSQ3SIke9WdpSxUgrqYB0k66EGgXlK+LkZgDXYwd+f60LfiDkyJIGpImCAcsULKHvGjWCxG0SGIDR5kHahbbwZiVPmJEnoBO8UAZQCQRpoee3I60/ZtydCJ0E/nrRYRc7asNuewA8+fOlnExlnJI2JGsbjQnzmgNzJBeWAEGdMxzfZk6dOU1GtOQW2iAJGvpObflyqXiUZFPihT5jLB1Obod+VMYkgs2UDVdlA16nWOX40FK6rcvOWlHGVpJ0Zl2jT0+dWtq8OYBOaYExG8gnn5VWcaMvZfwsuq8hpkjXTTUVJYMArPLSskggbEaaCIgfhQSXIUjVjyOxgjXSPaTTF46jcc9fL9mo/eLzHWeYPnyqv41hybffNfNtWLd2B/Suk6akkzudKDR4C53ilo0jVvYmDrzmpdtw8anYep3B9d/kKyvCeI3STbZ8wVUyuRlHiAbKTEFtTr5Vf22IIb7QgkLMS3Ia9YOtBe4RIUQwJiCF5RpsNas8NjgIUmJ2Pl5dK43isLdzNdtq9tmuaBfCQSJOVhoyidj1nrW27N4rEPbIxK5XVsoJiXgSSQNNDzG9B0CxegxNV/a25NtOuv5VEwmIgQTtt6VG7Q47OVUbAamOZ5D2oL7smScJbneX/APNoq4iqDs1jV7kJoCpIjY7z771fowNACKOKFKAoEijoyKEUCaOhFE8LqSABuSYj40DiilGm7DBhKkMOoOlKoDIoqIGjfYxQGKZuGJBmG29Y296RZxiODrlI0IbQj2PrUXEY0A3EuuBEOumoXQfjzmglJixGpHzHyJoVEXFWzqxaeeUmD5ihQcswPEA8iRqNhIHQgjbahhcVassFdIQeNWWWEf0v7jeKe7QdlzZAYYuwEYSoJIckb5QoMn0qHb7OYzu1bJ3lthMqwJgjmN/UUErDEXLJZTLDMTzgZi0j2J/YqstY0qLa7hBpB5SfFy3qNh774RLtkqcmIUm22xGpBmTtrTQGZhEDllJEgDcsZj4UF9a4kgMtsNJ2BMctTpzqR/hqY1HtQz6FlgRLj/NsByrNY/F21QKpMzJkaA7R1rYdmSuH4ZiL7kr3n2G2bKBC5SOrE/CgY4R9Hxw9wv39lliMhzEg6aztUrF4G5b0NsMpeEK6pkIPhYjUHlrFSuyOKV7KsGLGBmkyc3OfPyqNiuPWXW4FJW6pYmyZk92SxUeRAJFBkuKuL9/ukAJEyyjQ5deuwiPWrl7k21BEZYXIDoCPL5+9WVrg6WV7yx/LuDPqQzLIBCyNxrv51WXrPjPQ668gN999CKCs4nfyqdP0meQq57F4BsXasZkHc2Hud4XWVcMQyqnUyYPQVTcdsAWyZA33MzA1gjz2q8xnEbuCwOERCFJRViPv3RnLHqdaC4wfZW3bvO7XWdSIFqAtsDSIC6iAI05UjjGAsoMwdra9Dqo2EZhqtL4ZxDPprICqSdyY1PmCQah8ZxoUENl8Q2OqOOYaPst0POglWeEYdVt3r1xnZjFvI8IjMMpKRz03NZ9rd1McLIym34rqRzYAhltE7A6krrDHpVdw3iK2A2Vw1gkNkbV0ymSASwhhyI3mrvidmzibFjKblkCDauNIIdgftRpAgSdtaC5t3FZAVIYETsQepDDkRBEeVRrhmNdP3FZDC8RfD3i91CJJtXhJFs3ATDodtQJ9RWsNwNqpkEenpHtQS8K8CY9PwqywtpLmpLgkcm09KpbCHST/AHq4wpiAOX7ignHDwR9ZdEedSLYaf5z/ACNNA6TpHz5edKA9KB5Q/K+3LkKcVrgP80+49KJTpoAaTP7+dA+Hfld/+opjivemxcGdCSsapOh0PP5xRp+4oXklHk5ZUienQ6cpjSg5diOM3MHdCOXS4NQ1oxI+7mQ6HSNtDNdJw5vuim62V41UHfaDA2PlWKxnBluKDcNvv1ObvShMsGkEAkabb1tuE8UW94Xyi5pIH2WPVJ/D8aAXLWn2tfT9aRbwrf1sOpg/rVjctj98qMQOdBXX8ESCXYMP9En+1I7hZ1KzEQ0Fo5BgdqtkddgQSNYB194pF23qGETtMakdJoK9sDbP3X/7f0oVLFlhoLjgdN/xoUFDxLAo4LBUDbd4Eh1jxeFiu8gb7xVVhO1t83Xtm3puWAEnYBp0gkdOlQezuNKKv8VdvFrhBUMzGIPhJkxqTNUbcSxLYlu5tNcYHIpW3sRI5CDz50EftDgXbFLdbxozSZJ3BOZTBncDamMXw+z/ADHcWpP2U8WXyy6/M1seG9ncbeUi+gtglmBJghm1+yBoQR7zWl4D2ZwlgLI71xu10AkH/KNgaDlfDeyr3Lyi431Egm4FbVN5jcGNOcGrS7bxHELwVUNvAocttdpVNAOpYld67FetlxACxqNRI20gfvamLNnugoMnIpYmAF0BJzD2/wBqDlPZ+3fW0bK4K3mtsxuXrjFQCT4SYImJqLx3h2I7xbi2i5WD3oVrcc2EtEoBME8pp04y6Lff3nuLcxLNdt2bdwoqIWJFx41PQT0mqHv7+JYKbtxwXCgOxdZY6SCdd6DQWMVibd21g4YtICAnKHtkeATzAq8Xg94ko1uGJK7yDOwXTbTU+VTO1nCXe9g7lp3Y4fJaEJqxLTnJ2gBa1ZweIzT3wK9GED1AAn50GBxXZHFOfEltYB3IiQNC3SRoKru3pKW7VpWkoyAaSfAoH41uLy4hXWyhWzbclFutDuSFNxiB1IWBmPM1k+0v0fXWuNfu4q2tnNma4xIKjzEAEgiBB3igzHDeJY5Ve3YtZIeHussZToMvi8IOo03q5vdmLjw2KxbM7gELbVVnYkHaPtKJ/wA2lReLdozZIsYZ1vACFd/GPESWbYAu2xOsARrqaau4z+HWT3jX3lnLAySdf+kSZA305bUDGO4Mlg3FRzdQqyEECc6GUYwdPEsVe2uyeLxFtRexUaKTbRRlSdFUKuVcwmsnwoXCyk23YZ1OWD4oYGAPOK0+M+kNgMljD90PNpadiSAN586CF224e1m3bF3EC6BAOhDaglSZJ12q14fhVtWlQFiIkddddf0qssYk8QNxr6aKVjKYBYdR0gVesVPh6nT8gKCZYURpp1/vVhhr0EbRFVNu04OUlFaM2Vgc3npPL4iapcD2sv8AfC09pAGbKNwdTA118uVBqr2NJMAxHIx+4q6sX4QE6VkkxSXL2VEv5QdT3JP/AFEKNvI1ZXeK4R08ONsjKYM5hBP9XTY/Cg0dm8D+4oPeUbsB0kgT8azOI4qgYW7VzvnIBAs+INqQYc6ToTFSWfD3Qtq/h2ck6d7akA8vFqo+NBoVWdffTb5VXcce5FpLY1dj8hoPSTJPlUFuyWFj6sXLB5NZuMsei6iq2xxd7eL/AIclu9tWHAJbOzAkMHBO5K/DblQaLB9mcNYGfEsr3TqWuPlWT/ShYCPOqXtbw+yli5esmCozfVtmUkR0Jy+orL3+BvcYtdLs5GYhj4okCROka9aoMBhLxxPc2kJLSCp2jnmig7XwbiQxFizdBnPbBJ/zbN8wallqz3Yjs/fwmEFq4QzZmaAdFDcgT6T71enD3B92fSgrMJZAus3crbaBDo0595EaRHTzqVY1fMXbUaKdhMgwOW2/nUS9mDkBWD+anLHKCdCacsAhjm3OsDb26UEq5eIOwPmZ/IUKQMfb5uoPPMQDPmKOg5dwe6mJ4jYtS3cABcrES0Cfu7AkbjlXb8KqgQgAA3jQetZ7E/R5h8yXLLPZe2ZUrr/0mdY/WrIcOvyTIOvh1AyiNgI23+NBYvhg0HmDIpDWVXXKPPT56VA7/FKY7skRM6b9ABvScNx6fCV8fMTEes0FosMAYgaaa/OqztRfFvCYhzrFthvG/hjy1NS8NxJbgEMsnWJ3+NUn0k2Wbh14KrGSmYIJOUMCfQaCaDixxZZy7awkDpAED2P51q/om4CcReOIuD6u0ZUdbpGm3RZPwpjsz2YS+6i9ftR/zLKtFxVIGXxQR003rqWEuWcHZW3aslLayFyiZ1iQZ8TH40Da8He1czqzvrIViIGkEEjca9CdKt0L6Zl5awZAPTrT+HIIBAgETGxjzHI0tl1AEQep/CgqOI4BrjWXCg91czlT94MjI0E6DRp16Vzjtninu3xYVstlrhTKBooQkGNeqz711s4ckgljpy0g6Ea9d/kK53234aVxDnKIaLqtyDAQwOnUfOgzNzBYeyh8Cu0Egka76b7VZBbOVWQKHcA+YUxJPz+NZe8t3FXDbsIxYIWIUScgjNp5TUfDcRFiEyNAPiJEnlJj8qDSHiK2HtlR4UcanWZGp+H41UcdsW2vuUHhzE+UnX31NXH0j8KtJawzWGzKynx/1mFObQ6dIqjxNh7Pci4J73DpdB15kga9dNfag0/ZPssf4Tv+9gFnLKLbMRDa6LrsK0/CeCWlZLgdrhXWSuXUjTwzIjodaZ+j7Ed5hiC6hhcMDMAYgaweR/KrLiOMtW2b6+1mMGGdZBA5xqZ96Dn/AG44tc/jFIQlCWRI+8VOV/mf3FROEDLxPDvdIQIrXBJ+0QrBVkc8xHpBqVxQWG7o3sTbTuyxm33t3MS2YwIyjfWPKo/FuM4LEMHVrjvEJFopbzbhSWYkzO3KaDd8b4ndGH7y1eJcN4suwkaKAKxfDuK4fCtfxTWbYvj6pbaiELQ2ZgOZ6seWnOoPFON4hLt6262bZVS6rb+6AAQFZtW323rF43iT3SZAGnIQNNooNXwzjOJxF4d0ttDbPesEGRWjTxID4iQY0610W2t662e13WRQGIYZsxIBhZ8ufnWKtdkkVO8t2se6OFjurlkhgQGkxqPF901rrfaK1hcOLPcY/wCrTICcOTIAMFmUxO1A3hO0XeXr1o2zmSG8AlYPlyA0186cwnDrNy+2KdZutmRWk6IDkEDr4Znzqt4RxzBYTEPfuX7gvNaKMjWHUN4gyeIiMw286uMN2ve+rW8Pg7yu2furlzuwmZpOaSZIBJ2mgz/HsW123ctJmJUHMo1Y5CPCDyOm4rbcB4ZbwtpQqBHIGczmOYjUFjqa5nwbgeO4cztdCrbIId1cXGE/egeKT1863WB4xbyKzXCFI0FxWViesMNfUUGoW+OlN3L7fdj3H6aiqXifHEw6AkjMxAUHTc7nyFO4TG5wDMzsSMs+arvFBZJiZ0dMp9ZU+h0I9wKh4ywqFniQQR6dPans5O/zpgYkA5W9p/DzHnQRFe04DMbeYgTKAnbnR1V4zgzF2OXNJ0MDblz6QKFBsFS7mZbZKEbB1JRh68qkDiGQhby5CfvDVP8Au5e/xqcL6nnHqCPxFC5aW4pBAZT6EH2oC0J86TewyN9pQfUa+xpj/DAoi34R/Ty9tZX2IphRft8sw9Q3wmD+NBGxnZlSVNtmUqdFnwxrIHMTWN+kK/ibeH7nUd6YkNGaNSg5nkY8hXQBxBho1plPUgx6mKXcxWHugB2Q5SDDQMrciJ2oOecN7I2BhraeNsXGY3bcyrEHwsdio2g9KmW+HYm8r2bLgrZKWw0wJHidoneQB7GugHDgoVQLBGkHmZ1Plzqu4BwA4W3lDEuzZnbqZ/CPwoKnDjHZYe0sARpux2lhJgRvTIx+MVwrWxkBggAl4B3BAjL5VsCYMHT4/OifFIBJcR60GVxeOxCamyxJOg5BdPLUnpUe/nxee3esqqhfCwIJJJg6RKEevKtiMXbOzr8arO0+EZrDun20Ush6QQxgDckCKDEdjeHNhMRiBbtrfusAE8a+G2DJLNy1gRHKo/a3spdfvcV3Vu2VXM9tGzT1P2RB3Jqp7Ocau/4pZKai45BTaZBH99a6pxCSwzMVUjK1uJkNO5B0+dBxPF3L97h4yW2ZLDnxanwkSQOsHf2rc4nsouIwtjNcu96ltVWYZV8IOQgAQpNI7J4lraPhlts4BK5hGSCWk+LXWRyrXst2AQSzq3hzwAN/LlQcf7S8Gx2CVWZCq5oDocw2Oh6e9WvZK6cUjSEFzQ6wM0AgZRGmkeWldKFwsLbXrd18pJMLNszpyXxADlFZjiPZ/CXLrHDJesXVEj6ljZdokacvwoMfxHh7NiLVrEs1uwrl2VtgJBbKOeaI0rbv2h4a4AFu3lRtJswoOmqkDQ1LscOHELHdXQCFA8ZElXI1IiI56U1Z+jHDrzY66gGJ6TqaBdzD4HFJpluiOpJG8Eg+dVj9isIxJFpADAiE58/szrpzqe30dIpHdXGtDmUYyd4kkjryFUWN+jm/abvLF8sZmMsHTnmJoFW8vDnZLN83AhUtaZTAD/0sDCx6a8+tazD3VxlgwTaeNtp5SRO21Yf/AIQxueWDMCZbQAn350d/C4zCEt3biJUASxhujKNeWtBDGQYu/L28osXQCSGDMVCgL1ObUCpNv+Et4JVRQMVYsPctKdzncksNuhMdBUvgipiU7i/hXmTFwA51YmSZAlT8RT13sSzYtrq3VNpsP3KkiHRgmWSvsfjQKPDbF+7hMRbu57kTcK6Z7WQnxLP9WUVZ3wV8TsWVdTpE9FApzhOAs4W2tq3BKJEncjQz51VdoeKKPCdhJPnGw0oMF204w9y8hG4BaB1O2nKBVtwfjWNgFMNaGg8VwsWbTkzMPlWNxeKLXWduZP8AtXUOE3rZtqVL2gyA+Bzl1GpyNK/ATQSbXam6FIu2HRo0ZbTuk+YmfcGqzG9pe8+rvWiRuHsZluIdswS4AdOgNW2GwVsOSb5fkM10AD1TKJqo7SXDh0ZjjLc/dUZSd9lUAk+tAxa7W30AX+ZGmcQMw5GGIIPUHnR1lbGBxd5RdVGKtqDMSOuhoUHpR1BBB1BEEeVNWsGiiFUAcv8AepJWhFAyVI1B9j+VKFKuroR1pFu4Ps7Hp5eR50DgFN3cOrfaVW9QD+Ip8UdBCfhlo/8ALXyIEEehG1It8NKmUvXh5Fsw+DA1YgUYFBG+sHNT0kEesxSUZvv21Pmpn5ETUuKKKCCXtSZQqeuTf3jWnrb22EArG0afCpNVnGsJddR3JQMJ0caH3G1ByLC8LfD8aw/hhf4gLKmRBJAGm2hrsWM4el2M4JjozL8cpFYL/hvE2371rZZy+cm22aCGH2T6DpWnZsYYa2BBH2bgk+5BBoFYLs53eUBxlEzAIY6mPEDOmnwqR/gkE/XX9RGrK0GdxKzNQ7mM4imosWLgj7rFWn3kU0O0+JUfW4G8p5lSjL+INBfYbD5ABncgdQPyFKvYpSGUXACQQJMQTOtUC9tbU+JLlsdXttv5kSKmYbtBh732Tbc/P5igf7P8NGHsqmYO0SzTu3M+lWUVCC222SPQR+FP2sMN/F6E0DsUTLRizG00qKBgihFPFaIigqr2BIbNaOQ8xyPrWR7f371tA9sFbjAozDeJzaEbjQgTtJroJWo+IwquBmExPzBGvxoOM3u0iMi97NrEosBo8LrAnXkfWqu7eS84W5fRFcxm3yzrJ12kfOuh9r/o7t37LGxK3VlkBjKT/RtoDXHcbw+7aOW6jIy8iIoNPxLspZSEt31uqykzpmVh6GNfbSn+HJYwtr/1Ja4V2VCCPIevlWn+jrBWMThgLtoG9a8DEkglSZRiBuY8M+VSe1ODw2ENvMEsI7QLswwboM06+dBh/wDifE4v6rhuDNtdmfKCw5DM32Vqz4F9GLSbmNfO39KGRPME86vsK38Jbe5hb3fZx9m64ZGnmAoEHzq37N8YGLwyXVENBW4v9LjcRQVadocJYAs5xb7vw5CGBWORBFCri9ew5J7yxmfm3hMxoNTrtFCg2vWk0KFABSL32aFCgdFGaFCgHOlGhQoAKAoUKAhRmioUAFGNqFCgFHFFQoEmysfZHPkKZGEtjZEEgzCj9KFCgi5ACIAGlReH3WLGSd+vlR0KC4Q08RR0KBm5RRQoUCTRGjoUEXGnwn2qg49ZVlBKgmDqQCdqFCgoODjLcbL4fqxtp94dKmdq1D92HAYSNG1HzoUKDF476niCpa+rU2wcqeFZ6wuk1bfRcx7zH/8AyA+5zTQoUGc7RYhxibsM32up6ChQoU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entury Schoolbook" pitchFamily="18" charset="0"/>
            </a:endParaRPr>
          </a:p>
        </p:txBody>
      </p:sp>
      <p:sp>
        <p:nvSpPr>
          <p:cNvPr id="33795" name="AutoShape 4" descr="data:image/jpeg;base64,/9j/4AAQSkZJRgABAQAAAQABAAD/2wCEAAkGBxQSEhQUExQVFRUXFxwYGBgXGB0aGBoXGhgXGBcXFBgYHCggGhslHBcWITEhJSorLi4uFx8zODMsNygtLisBCgoKBQUFDgUFDisZExkrKysrKysrKysrKysrKysrKysrKysrKysrKysrKysrKysrKysrKysrKysrKysrKysrK//AABEIAMIBAwMBIgACEQEDEQH/xAAcAAAABwEBAAAAAAAAAAAAAAAAAQIDBAUGBwj/xABBEAACAQIEAwYCCAQEBQUAAAABAhEAAwQSITEFQVEGEyJhcYGRoQcjMkKxwdHwFDNS4RVicvEWQ4KSsiQ0c6Kz/8QAFAEBAAAAAAAAAAAAAAAAAAAAAP/EABQRAQAAAAAAAAAAAAAAAAAAAAD/2gAMAwEAAhEDEQA/AKuxi4NTE4jEaen+9UYLdPL9KlorRrH7nag1vDsdI13irXDYjOSKyfDSQOp0EVqeHoIBHPT+4oJUUYWjIowKAgKcRaAFOBaBPd0WSnlFArQRzbpLLUgrSGSgjkUy4ipTLTRFAyFo8tOgUINA1FEVp6KTFAyBREU9lpJSgZy0RFPBaGWgbC0WSnglL7ugiZKGWpHd0oJQRcmtLCU9kpWWgZVaPLTmWjyUDcUWWnstDLQNUKcihQcy7xRJ5cqm4JVbnJms7isROok/l6VP4Ri4YSdJ5des0Gy4fhtp1HKN60+FIK6Cs9w68rDRhNXPD1gxM0Ewijy04RRgUCFFOKKGWqu5xuGgCF21/GgtnuKv2mA9ajXOI2xzn2rL4zigLanXruKiveLyAQIET++flQbBeI2iJLR+NPI6uJUgjqK5/wAT4kLAUE6eW/nNM8E7RlGbxFQw56D9+lB0R1pgrTfCcb31udyDB/EGnytASiiinAtGEoGstJK1ICUCtAxkpJSpUUhqCOLdHkp3LQyUDeWjilqtKigaC0AtPZaIrQNRSopUUoLQNRRAU6RSYoExQilFaKPKgTloUeWhQcbyKm2o3M7jWmBiFzwNanG0CpI3P7/CiOEQJMDMdCfYbUFz2WxRBMnnXReHFWEjf8q5TgXCZSuhn9zW04JxXKfFOumlBrGMammRj7cxP6US3A6kTyrK4vG9zd0IMc4kUGzFwRM6+tYbjV8IWMwTOnOiv8ZJJJO/MfpWe4/jpEzyoI+Lx4AJY/P9+VVqcfMETDHny8qe4CrvcLlM6CQRoZmQND+9a1t7A2iJa1bOnQddp/e1Bn8Rw666Wwy947ncHRZ1E9BUnFcPYAIFggRI+ySBrr7VcLfh4A5CZ6Dzp0cQWYJ0M/pQTuxXEiYskbgnXcGK1mSsDwX6rFpuFZtOe/3ZroGWgRRRTuShFA3FFFOEUYFAikEU8VpGWgbijy0qKEUCCKOKUaKgFERQmjAoCAo4oxR5aBBFDLS4oGgbiiy04FoitA3QpyKFBxG/ZYCBI/P9ahBrizmJH72q+7gsYJEx5iOtPtw0EQTO3xoKbCz56+vzq74VfiIIMHYnWfcUwMJAOXlAH7+FQmwrI8nXmI+elB0TB4zOrgA540FZnFFy5EERuPTWtB2JwgYd4TsOX51O4tfsqXNtFLN9o8z/AGoMguGzTlPqPadP0pXC+AIQz3QGOaFXkIjUjmZqZhbqKSOsjbQzp+/alWb2YEDry8jA5UDy2LdsEIFX009qgYjGFcsQQD5aE6HSnMT66Hfy2NVmJw45H2O8zrrNBKa6bjggwDuOoJmB50rF8LKiVOvMHfr+dSOE8KCHNPXTz61aXsNm579OVAx2Qh7yq+9sFlH+YQJPsTW5FVXZvhQsqSQM7mSfLkKuIoAq0RFLiktQNxSkWjqDxTIFzNJYA5FUnxNEgQPxO1BYXVgake+lRxrz9x+VZ7hmAw+KDG7bd7i6XUuOzBXkR0Ugjb0rQWLSooVAFVRACiAB0AoDNCKVQoEsKTFORRFaBEUYFGTSloDy0eSjmjJoG4oiKdBoqBsigaVFFQJy0KVFCg5jbTfn7U6tmNRqKccR566U7h4M8tOfz33oI1ywT+/zpN8AiANep396k3hExr+EbUwLYy9NyfOgdwzPajI5g7/v9zUhXzgyAOcnaev9qj5jBEkevTal4W0wnxSeensBQOW8Focw13DLt8PQCkWroYKeYzq0cjOsk8wIp2wzEQRt4dyI8xzqPfsjMSsgMdZn7YgZteRGh9BQN3LZiJnU8jz1HmKNrCgiBECfhpOp03qU4JjctuRzgbfpSCFhueh9uhg8vKgk4ZtATp+vI+9S8I4JKkEx0/MVWWCBtMRJjrJ29tancMx6o4JgZuZ5e+/+4oNbgT4RO8bVKiouDuhgCNR186mCgKiIpUUCKBo1ke3nDVKDEAE3EASORVp3HUE7mtg1V3G/5J8yBQZX6POFAhsW0hnZ1FvZBBGsddD862lVvZdYwyf6n/8A0arSKARRRR0YFAVGRRgUqKBorRg0rLRhaAqVQApVAg0mKXvRRQFFFFKijIoExR0kq3I0KDlK4kzqCOg8+k+1OWLrEwdgJPPnqR8RTTYY6ljlAO5+yAedNm6OTTpA2GnI+ekUE63d1PlAPzImTUk3QQQNxE+kfuar7B8IJkCdgRzBmjt34ck6iAOgHMk0E5VMsJ1B5RG396Ze4RoSd9xoB8eWnXlR28UTOsbn0PICaViEB1gNyIHTykaHYaUCnUkrG8A7bcvf+9OWT9xwTOmp6yOe+lRc+kEhXU6ZmiBI0/Y1onxOYnNMg7wNRH66896CXw653lqDowA1MToSAfiKTc0mduR5AHX8fxqot40jELoTLhGnqfFJE9Z0q3Z1LNqRDadNo068x7UCbaNAEgggD9daOz4YM89ASCD6DeKbe7oCBMnTT31k7gb0X8ROmvoAP12ig1vDOJGVtqQwJ1nSPSr+1eUsVBBZdx051zoXVEac/eOc/rU8YzLLBmkayN46edBug1HWa4fx5rhAZQu7N6AkKvqd/are3iwdqCYareO/yo6n8qnLdFVXaS7FtRpud/SgHZc/+lX/AF3P/Nqs5qu7Nf8Atl/1P/5tVnFAQpa0ijFA4RQNEKFAQo6ANG1Aa0DQFKIoEmioGhQERRgUYo9InlQIyedCnCvp86FBxW9igwKl9RDgNDGFObWZ3iBruRUy1hwAgJEkCdeWgA9eWvSqrEhl8bWxoQc6/eXSQ3SIke9WdpSxUgrqYB0k66EGgXlK+LkZgDXYwd+f60LfiDkyJIGpImCAcsULKHvGjWCxG0SGIDR5kHahbbwZiVPmJEnoBO8UAZQCQRpoee3I60/ZtydCJ0E/nrRYRc7asNuewA8+fOlnExlnJI2JGsbjQnzmgNzJBeWAEGdMxzfZk6dOU1GtOQW2iAJGvpObflyqXiUZFPihT5jLB1Obod+VMYkgs2UDVdlA16nWOX40FK6rcvOWlHGVpJ0Zl2jT0+dWtq8OYBOaYExG8gnn5VWcaMvZfwsuq8hpkjXTTUVJYMArPLSskggbEaaCIgfhQSXIUjVjyOxgjXSPaTTF46jcc9fL9mo/eLzHWeYPnyqv41hybffNfNtWLd2B/Suk6akkzudKDR4C53ilo0jVvYmDrzmpdtw8anYep3B9d/kKyvCeI3STbZ8wVUyuRlHiAbKTEFtTr5Vf22IIb7QgkLMS3Ia9YOtBe4RIUQwJiCF5RpsNas8NjgIUmJ2Pl5dK43isLdzNdtq9tmuaBfCQSJOVhoyidj1nrW27N4rEPbIxK5XVsoJiXgSSQNNDzG9B0CxegxNV/a25NtOuv5VEwmIgQTtt6VG7Q47OVUbAamOZ5D2oL7smScJbneX/APNoq4iqDs1jV7kJoCpIjY7z771fowNACKOKFKAoEijoyKEUCaOhFE8LqSABuSYj40DiilGm7DBhKkMOoOlKoDIoqIGjfYxQGKZuGJBmG29Y296RZxiODrlI0IbQj2PrUXEY0A3EuuBEOumoXQfjzmglJixGpHzHyJoVEXFWzqxaeeUmD5ihQcswPEA8iRqNhIHQgjbahhcVassFdIQeNWWWEf0v7jeKe7QdlzZAYYuwEYSoJIckb5QoMn0qHb7OYzu1bJ3lthMqwJgjmN/UUErDEXLJZTLDMTzgZi0j2J/YqstY0qLa7hBpB5SfFy3qNh774RLtkqcmIUm22xGpBmTtrTQGZhEDllJEgDcsZj4UF9a4kgMtsNJ2BMctTpzqR/hqY1HtQz6FlgRLj/NsByrNY/F21QKpMzJkaA7R1rYdmSuH4ZiL7kr3n2G2bKBC5SOrE/CgY4R9Hxw9wv39lliMhzEg6aztUrF4G5b0NsMpeEK6pkIPhYjUHlrFSuyOKV7KsGLGBmkyc3OfPyqNiuPWXW4FJW6pYmyZk92SxUeRAJFBkuKuL9/ukAJEyyjQ5deuwiPWrl7k21BEZYXIDoCPL5+9WVrg6WV7yx/LuDPqQzLIBCyNxrv51WXrPjPQ668gN999CKCs4nfyqdP0meQq57F4BsXasZkHc2Hud4XWVcMQyqnUyYPQVTcdsAWyZA33MzA1gjz2q8xnEbuCwOERCFJRViPv3RnLHqdaC4wfZW3bvO7XWdSIFqAtsDSIC6iAI05UjjGAsoMwdra9Dqo2EZhqtL4ZxDPprICqSdyY1PmCQah8ZxoUENl8Q2OqOOYaPst0POglWeEYdVt3r1xnZjFvI8IjMMpKRz03NZ9rd1McLIym34rqRzYAhltE7A6krrDHpVdw3iK2A2Vw1gkNkbV0ymSASwhhyI3mrvidmzibFjKblkCDauNIIdgftRpAgSdtaC5t3FZAVIYETsQepDDkRBEeVRrhmNdP3FZDC8RfD3i91CJJtXhJFs3ATDodtQJ9RWsNwNqpkEenpHtQS8K8CY9PwqywtpLmpLgkcm09KpbCHST/AHq4wpiAOX7ignHDwR9ZdEedSLYaf5z/ACNNA6TpHz5edKA9KB5Q/K+3LkKcVrgP80+49KJTpoAaTP7+dA+Hfld/+opjivemxcGdCSsapOh0PP5xRp+4oXklHk5ZUienQ6cpjSg5diOM3MHdCOXS4NQ1oxI+7mQ6HSNtDNdJw5vuim62V41UHfaDA2PlWKxnBluKDcNvv1ObvShMsGkEAkabb1tuE8UW94Xyi5pIH2WPVJ/D8aAXLWn2tfT9aRbwrf1sOpg/rVjctj98qMQOdBXX8ESCXYMP9En+1I7hZ1KzEQ0Fo5BgdqtkddgQSNYB194pF23qGETtMakdJoK9sDbP3X/7f0oVLFlhoLjgdN/xoUFDxLAo4LBUDbd4Eh1jxeFiu8gb7xVVhO1t83Xtm3puWAEnYBp0gkdOlQezuNKKv8VdvFrhBUMzGIPhJkxqTNUbcSxLYlu5tNcYHIpW3sRI5CDz50EftDgXbFLdbxozSZJ3BOZTBncDamMXw+z/ADHcWpP2U8WXyy6/M1seG9ncbeUi+gtglmBJghm1+yBoQR7zWl4D2ZwlgLI71xu10AkH/KNgaDlfDeyr3Lyi431Egm4FbVN5jcGNOcGrS7bxHELwVUNvAocttdpVNAOpYld67FetlxACxqNRI20gfvamLNnugoMnIpYmAF0BJzD2/wBqDlPZ+3fW0bK4K3mtsxuXrjFQCT4SYImJqLx3h2I7xbi2i5WD3oVrcc2EtEoBME8pp04y6Lff3nuLcxLNdt2bdwoqIWJFx41PQT0mqHv7+JYKbtxwXCgOxdZY6SCdd6DQWMVibd21g4YtICAnKHtkeATzAq8Xg94ko1uGJK7yDOwXTbTU+VTO1nCXe9g7lp3Y4fJaEJqxLTnJ2gBa1ZweIzT3wK9GED1AAn50GBxXZHFOfEltYB3IiQNC3SRoKru3pKW7VpWkoyAaSfAoH41uLy4hXWyhWzbclFutDuSFNxiB1IWBmPM1k+0v0fXWuNfu4q2tnNma4xIKjzEAEgiBB3igzHDeJY5Ve3YtZIeHussZToMvi8IOo03q5vdmLjw2KxbM7gELbVVnYkHaPtKJ/wA2lReLdozZIsYZ1vACFd/GPESWbYAu2xOsARrqaau4z+HWT3jX3lnLAySdf+kSZA305bUDGO4Mlg3FRzdQqyEECc6GUYwdPEsVe2uyeLxFtRexUaKTbRRlSdFUKuVcwmsnwoXCyk23YZ1OWD4oYGAPOK0+M+kNgMljD90PNpadiSAN586CF224e1m3bF3EC6BAOhDaglSZJ12q14fhVtWlQFiIkddddf0qssYk8QNxr6aKVjKYBYdR0gVesVPh6nT8gKCZYURpp1/vVhhr0EbRFVNu04OUlFaM2Vgc3npPL4iapcD2sv8AfC09pAGbKNwdTA118uVBqr2NJMAxHIx+4q6sX4QE6VkkxSXL2VEv5QdT3JP/AFEKNvI1ZXeK4R08ONsjKYM5hBP9XTY/Cg0dm8D+4oPeUbsB0kgT8azOI4qgYW7VzvnIBAs+INqQYc6ToTFSWfD3Qtq/h2ck6d7akA8vFqo+NBoVWdffTb5VXcce5FpLY1dj8hoPSTJPlUFuyWFj6sXLB5NZuMsei6iq2xxd7eL/AIclu9tWHAJbOzAkMHBO5K/DblQaLB9mcNYGfEsr3TqWuPlWT/ShYCPOqXtbw+yli5esmCozfVtmUkR0Jy+orL3+BvcYtdLs5GYhj4okCROka9aoMBhLxxPc2kJLSCp2jnmig7XwbiQxFizdBnPbBJ/zbN8wallqz3Yjs/fwmEFq4QzZmaAdFDcgT6T71enD3B92fSgrMJZAus3crbaBDo0595EaRHTzqVY1fMXbUaKdhMgwOW2/nUS9mDkBWD+anLHKCdCacsAhjm3OsDb26UEq5eIOwPmZ/IUKQMfb5uoPPMQDPmKOg5dwe6mJ4jYtS3cABcrES0Cfu7AkbjlXb8KqgQgAA3jQetZ7E/R5h8yXLLPZe2ZUrr/0mdY/WrIcOvyTIOvh1AyiNgI23+NBYvhg0HmDIpDWVXXKPPT56VA7/FKY7skRM6b9ABvScNx6fCV8fMTEes0FosMAYgaaa/OqztRfFvCYhzrFthvG/hjy1NS8NxJbgEMsnWJ3+NUn0k2Wbh14KrGSmYIJOUMCfQaCaDixxZZy7awkDpAED2P51q/om4CcReOIuD6u0ZUdbpGm3RZPwpjsz2YS+6i9ftR/zLKtFxVIGXxQR003rqWEuWcHZW3aslLayFyiZ1iQZ8TH40Da8He1czqzvrIViIGkEEjca9CdKt0L6Zl5awZAPTrT+HIIBAgETGxjzHI0tl1AEQep/CgqOI4BrjWXCg91czlT94MjI0E6DRp16Vzjtninu3xYVstlrhTKBooQkGNeqz711s4ckgljpy0g6Ea9d/kK53234aVxDnKIaLqtyDAQwOnUfOgzNzBYeyh8Cu0Egka76b7VZBbOVWQKHcA+YUxJPz+NZe8t3FXDbsIxYIWIUScgjNp5TUfDcRFiEyNAPiJEnlJj8qDSHiK2HtlR4UcanWZGp+H41UcdsW2vuUHhzE+UnX31NXH0j8KtJawzWGzKynx/1mFObQ6dIqjxNh7Pci4J73DpdB15kga9dNfag0/ZPssf4Tv+9gFnLKLbMRDa6LrsK0/CeCWlZLgdrhXWSuXUjTwzIjodaZ+j7Ed5hiC6hhcMDMAYgaweR/KrLiOMtW2b6+1mMGGdZBA5xqZ96Dn/AG44tc/jFIQlCWRI+8VOV/mf3FROEDLxPDvdIQIrXBJ+0QrBVkc8xHpBqVxQWG7o3sTbTuyxm33t3MS2YwIyjfWPKo/FuM4LEMHVrjvEJFopbzbhSWYkzO3KaDd8b4ndGH7y1eJcN4suwkaKAKxfDuK4fCtfxTWbYvj6pbaiELQ2ZgOZ6seWnOoPFON4hLt6262bZVS6rb+6AAQFZtW323rF43iT3SZAGnIQNNooNXwzjOJxF4d0ttDbPesEGRWjTxID4iQY0610W2t662e13WRQGIYZsxIBhZ8ufnWKtdkkVO8t2se6OFjurlkhgQGkxqPF901rrfaK1hcOLPcY/wCrTICcOTIAMFmUxO1A3hO0XeXr1o2zmSG8AlYPlyA0186cwnDrNy+2KdZutmRWk6IDkEDr4Znzqt4RxzBYTEPfuX7gvNaKMjWHUN4gyeIiMw286uMN2ve+rW8Pg7yu2furlzuwmZpOaSZIBJ2mgz/HsW123ctJmJUHMo1Y5CPCDyOm4rbcB4ZbwtpQqBHIGczmOYjUFjqa5nwbgeO4cztdCrbIId1cXGE/egeKT1863WB4xbyKzXCFI0FxWViesMNfUUGoW+OlN3L7fdj3H6aiqXifHEw6AkjMxAUHTc7nyFO4TG5wDMzsSMs+arvFBZJiZ0dMp9ZU+h0I9wKh4ywqFniQQR6dPans5O/zpgYkA5W9p/DzHnQRFe04DMbeYgTKAnbnR1V4zgzF2OXNJ0MDblz6QKFBsFS7mZbZKEbB1JRh68qkDiGQhby5CfvDVP8Au5e/xqcL6nnHqCPxFC5aW4pBAZT6EH2oC0J86TewyN9pQfUa+xpj/DAoi34R/Ty9tZX2IphRft8sw9Q3wmD+NBGxnZlSVNtmUqdFnwxrIHMTWN+kK/ibeH7nUd6YkNGaNSg5nkY8hXQBxBho1plPUgx6mKXcxWHugB2Q5SDDQMrciJ2oOecN7I2BhraeNsXGY3bcyrEHwsdio2g9KmW+HYm8r2bLgrZKWw0wJHidoneQB7GugHDgoVQLBGkHmZ1Plzqu4BwA4W3lDEuzZnbqZ/CPwoKnDjHZYe0sARpux2lhJgRvTIx+MVwrWxkBggAl4B3BAjL5VsCYMHT4/OifFIBJcR60GVxeOxCamyxJOg5BdPLUnpUe/nxee3esqqhfCwIJJJg6RKEevKtiMXbOzr8arO0+EZrDun20Ush6QQxgDckCKDEdjeHNhMRiBbtrfusAE8a+G2DJLNy1gRHKo/a3spdfvcV3Vu2VXM9tGzT1P2RB3Jqp7Ocau/4pZKai45BTaZBH99a6pxCSwzMVUjK1uJkNO5B0+dBxPF3L97h4yW2ZLDnxanwkSQOsHf2rc4nsouIwtjNcu96ltVWYZV8IOQgAQpNI7J4lraPhlts4BK5hGSCWk+LXWRyrXst2AQSzq3hzwAN/LlQcf7S8Gx2CVWZCq5oDocw2Oh6e9WvZK6cUjSEFzQ6wM0AgZRGmkeWldKFwsLbXrd18pJMLNszpyXxADlFZjiPZ/CXLrHDJesXVEj6ljZdokacvwoMfxHh7NiLVrEs1uwrl2VtgJBbKOeaI0rbv2h4a4AFu3lRtJswoOmqkDQ1LscOHELHdXQCFA8ZElXI1IiI56U1Z+jHDrzY66gGJ6TqaBdzD4HFJpluiOpJG8Eg+dVj9isIxJFpADAiE58/szrpzqe30dIpHdXGtDmUYyd4kkjryFUWN+jm/abvLF8sZmMsHTnmJoFW8vDnZLN83AhUtaZTAD/0sDCx6a8+tazD3VxlgwTaeNtp5SRO21Yf/AIQxueWDMCZbQAn350d/C4zCEt3biJUASxhujKNeWtBDGQYu/L28osXQCSGDMVCgL1ObUCpNv+Et4JVRQMVYsPctKdzncksNuhMdBUvgipiU7i/hXmTFwA51YmSZAlT8RT13sSzYtrq3VNpsP3KkiHRgmWSvsfjQKPDbF+7hMRbu57kTcK6Z7WQnxLP9WUVZ3wV8TsWVdTpE9FApzhOAs4W2tq3BKJEncjQz51VdoeKKPCdhJPnGw0oMF204w9y8hG4BaB1O2nKBVtwfjWNgFMNaGg8VwsWbTkzMPlWNxeKLXWduZP8AtXUOE3rZtqVL2gyA+Bzl1GpyNK/ATQSbXam6FIu2HRo0ZbTuk+YmfcGqzG9pe8+rvWiRuHsZluIdswS4AdOgNW2GwVsOSb5fkM10AD1TKJqo7SXDh0ZjjLc/dUZSd9lUAk+tAxa7W30AX+ZGmcQMw5GGIIPUHnR1lbGBxd5RdVGKtqDMSOuhoUHpR1BBB1BEEeVNWsGiiFUAcv8AepJWhFAyVI1B9j+VKFKuroR1pFu4Ps7Hp5eR50DgFN3cOrfaVW9QD+Ip8UdBCfhlo/8ALXyIEEehG1It8NKmUvXh5Fsw+DA1YgUYFBG+sHNT0kEesxSUZvv21Pmpn5ETUuKKKCCXtSZQqeuTf3jWnrb22EArG0afCpNVnGsJddR3JQMJ0caH3G1ByLC8LfD8aw/hhf4gLKmRBJAGm2hrsWM4el2M4JjozL8cpFYL/hvE2371rZZy+cm22aCGH2T6DpWnZsYYa2BBH2bgk+5BBoFYLs53eUBxlEzAIY6mPEDOmnwqR/gkE/XX9RGrK0GdxKzNQ7mM4imosWLgj7rFWn3kU0O0+JUfW4G8p5lSjL+INBfYbD5ABncgdQPyFKvYpSGUXACQQJMQTOtUC9tbU+JLlsdXttv5kSKmYbtBh732Tbc/P5igf7P8NGHsqmYO0SzTu3M+lWUVCC222SPQR+FP2sMN/F6E0DsUTLRizG00qKBgihFPFaIigqr2BIbNaOQ8xyPrWR7f371tA9sFbjAozDeJzaEbjQgTtJroJWo+IwquBmExPzBGvxoOM3u0iMi97NrEosBo8LrAnXkfWqu7eS84W5fRFcxm3yzrJ12kfOuh9r/o7t37LGxK3VlkBjKT/RtoDXHcbw+7aOW6jIy8iIoNPxLspZSEt31uqykzpmVh6GNfbSn+HJYwtr/1Ja4V2VCCPIevlWn+jrBWMThgLtoG9a8DEkglSZRiBuY8M+VSe1ODw2ENvMEsI7QLswwboM06+dBh/wDifE4v6rhuDNtdmfKCw5DM32Vqz4F9GLSbmNfO39KGRPME86vsK38Jbe5hb3fZx9m64ZGnmAoEHzq37N8YGLwyXVENBW4v9LjcRQVadocJYAs5xb7vw5CGBWORBFCri9ew5J7yxmfm3hMxoNTrtFCg2vWk0KFABSL32aFCgdFGaFCgHOlGhQoAKAoUKAhRmioUAFGNqFCgFHFFQoEmysfZHPkKZGEtjZEEgzCj9KFCgi5ACIAGlReH3WLGSd+vlR0KC4Q08RR0KBm5RRQoUCTRGjoUEXGnwn2qg49ZVlBKgmDqQCdqFCgoODjLcbL4fqxtp94dKmdq1D92HAYSNG1HzoUKDF476niCpa+rU2wcqeFZ6wuk1bfRcx7zH/8AyA+5zTQoUGc7RYhxibsM32up6ChQoU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entury Schoolbook" pitchFamily="18" charset="0"/>
            </a:endParaRPr>
          </a:p>
        </p:txBody>
      </p:sp>
      <p:pic>
        <p:nvPicPr>
          <p:cNvPr id="5126" name="Picture 6" descr="http://waralbum.ru/wp-content/uploads/2011/06/sebastopol19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71612"/>
            <a:ext cx="6786610" cy="49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ack-in-ussr.info/wp-content/uploads/2012/01/germ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15000" cy="3286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http://politikus.ru/uploads/posts/2014-02/1391506691_2387363_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194" y="2857496"/>
            <a:ext cx="6400806" cy="4000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50" y="214313"/>
            <a:ext cx="8215313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30 вересня 1941 – 7 грудня 1942 р</a:t>
            </a:r>
            <a:r>
              <a:rPr lang="uk-UA" sz="2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. – битва за Москву (операція німецької армії </a:t>
            </a:r>
            <a:r>
              <a:rPr lang="uk-UA" sz="2000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“Тайфун”</a:t>
            </a:r>
            <a:r>
              <a:rPr lang="uk-UA" sz="2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) Ціною героїчної оборони противника зупинили на підступах до столиці. </a:t>
            </a:r>
            <a:r>
              <a:rPr lang="uk-UA" sz="2000" b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5 грудня 1941 р. </a:t>
            </a:r>
            <a:r>
              <a:rPr lang="uk-UA" sz="2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Червона армія перейшла у контрнаступ і відкинула німців від Москви на 100 – 250 км. </a:t>
            </a:r>
            <a:endParaRPr lang="ru-RU" sz="2000" dirty="0">
              <a:solidFill>
                <a:schemeClr val="accent3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074" name="Picture 2" descr="http://www.pravda.ru/image/photo/0/9/7/17509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71677"/>
            <a:ext cx="7143800" cy="4476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http://img11.nnm.me/3/b/2/0/d/6fd843df8bc9a00da8de4b14f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6735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http://kapellan.ru/wp-content/uploads/2012/10/moscow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911673"/>
            <a:ext cx="5502030" cy="3946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50" y="285750"/>
            <a:ext cx="8358188" cy="2678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Значення перемоги у битві під Москвою: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400" dirty="0">
              <a:solidFill>
                <a:schemeClr val="accent3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4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 Зрив </a:t>
            </a:r>
            <a:r>
              <a:rPr lang="uk-UA" sz="2400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“бліцкригу”</a:t>
            </a:r>
            <a:r>
              <a:rPr lang="uk-UA" sz="24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4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 Завдано удару по моральному стану німецької армії.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4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 Розпочався загальний наступ Червоної армії, що тривав на деяких фронтах до квітня 1942 р.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4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 Піднявся міжнародний авторитет СРСР.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0"/>
            <a:ext cx="8429625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10 липня 1941 р. – 27 січня 1944 р. </a:t>
            </a:r>
            <a:r>
              <a:rPr lang="uk-UA" sz="2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– битва за Ленінград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З </a:t>
            </a:r>
            <a:r>
              <a:rPr lang="uk-UA" sz="2000" b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8 вересня </a:t>
            </a:r>
            <a:r>
              <a:rPr lang="uk-UA" sz="2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місто було оточене. У кільці блокади опинилися 2,5 млн. мирних жителів та війська Ленінградського фронту. Постачання продуктів та евакуація ленінградців відбувалися Дорогою життя – трасою по кризі Ладозького озера. Жертвами блокади стали близько мільйона ленінградців.</a:t>
            </a:r>
            <a:endParaRPr lang="ru-RU" sz="2000" dirty="0">
              <a:solidFill>
                <a:schemeClr val="accent3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8914" name="Picture 2" descr="http://all-pages.com/img/repphotos2/repphoto_6500_79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2000250"/>
            <a:ext cx="6929438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http://all-pages.com/img/repphotos2/repphoto_6503_8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3"/>
            <a:ext cx="9221788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http://www.npmod.ru/1/DSC003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3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http://www.tunnel.ru/userfiles/ck/images/3313/Blokadnye_budni_Leningrada.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0"/>
            <a:ext cx="84296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Червона армія здійснила 4 невдалі спроби прорвати блокаду. Однак, незважаючи на тимчасові поразки СРСР, гітлерівський задум </a:t>
            </a:r>
            <a:r>
              <a:rPr lang="uk-UA" sz="2000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“бліцкригу”</a:t>
            </a:r>
            <a:r>
              <a:rPr lang="uk-UA" sz="2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 провалився. </a:t>
            </a:r>
            <a:endParaRPr lang="ru-RU" sz="2000" dirty="0">
              <a:solidFill>
                <a:schemeClr val="accent3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3010" name="Picture 2" descr="http://library.finec.ru/files/img/b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214438"/>
            <a:ext cx="8545512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http://upload.wikimedia.org/wikipedia/commons/thumb/8/85/German_losses_after_WWI.svg/250px-German_losses_after_WWI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1285875"/>
            <a:ext cx="6072188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00125" y="142875"/>
            <a:ext cx="7000875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Територіальні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втрати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Німеччини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після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Першої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світової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війни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0"/>
            <a:ext cx="8501062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Травень 1942 р. </a:t>
            </a:r>
            <a:r>
              <a:rPr lang="uk-UA" sz="2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– битва за Харків, де були оточені війська </a:t>
            </a:r>
            <a:r>
              <a:rPr lang="uk-UA" sz="2000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Південно</a:t>
            </a:r>
            <a:r>
              <a:rPr lang="uk-UA" sz="2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 – Західного фронту під командуванням маршала С.Тимошенка. У полон потрапило 240 тис. бійців та командирів, захоплено 2 тис. гармат і 1250 танків. </a:t>
            </a:r>
            <a:endParaRPr lang="ru-RU" sz="2000" dirty="0">
              <a:solidFill>
                <a:schemeClr val="accent3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4034" name="Picture 2" descr="http://prowler88.narod.ru/lsssah.9b8xggw0d5ogwkcw4sc0okw00.ejcuplo1l0oo0sk8c40s8osc4.th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500188"/>
            <a:ext cx="76200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http://upload.wikimedia.org/wikipedia/commons/6/67/Bundesarchiv_Bild_183-B12885,_Barrikaden_in_Chark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http://upload.wikimedia.org/wikipedia/commons/5/51/Bundesarchiv_Bild_183-B13132,_Charkow,_Sturmgesch%C3%BCtz_und_Sch%C3%BCtzenpanz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3850" cy="635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42852"/>
            <a:ext cx="750099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Формування антигітлерівської коаліції</a:t>
            </a:r>
            <a:endParaRPr lang="ru-RU" sz="4000" dirty="0">
              <a:ln w="10160">
                <a:solidFill>
                  <a:schemeClr val="accent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50" y="1714500"/>
            <a:ext cx="8358188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12 липня 1941 р. </a:t>
            </a:r>
            <a:r>
              <a:rPr lang="uk-UA" sz="2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– </a:t>
            </a:r>
            <a:r>
              <a:rPr lang="uk-UA" sz="2000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“Угода</a:t>
            </a:r>
            <a:r>
              <a:rPr lang="uk-UA" sz="2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 між урядами СРСР та Великої </a:t>
            </a:r>
            <a:r>
              <a:rPr lang="uk-UA" sz="2000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британії</a:t>
            </a:r>
            <a:r>
              <a:rPr lang="uk-UA" sz="2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 про спільні дії у війні проти </a:t>
            </a:r>
            <a:r>
              <a:rPr lang="uk-UA" sz="2000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Німеччини”</a:t>
            </a:r>
            <a:r>
              <a:rPr lang="uk-UA" sz="2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1 серпня 1941 </a:t>
            </a:r>
            <a:r>
              <a:rPr lang="uk-UA" sz="2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– обмін нотами між СРСР та США: подовжено на рік </a:t>
            </a:r>
            <a:r>
              <a:rPr lang="uk-UA" sz="2000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американсько</a:t>
            </a:r>
            <a:r>
              <a:rPr lang="uk-UA" sz="2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 – радянську торговельну угоду, а також США </a:t>
            </a:r>
            <a:r>
              <a:rPr lang="uk-UA" sz="2000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зобовязалися</a:t>
            </a:r>
            <a:r>
              <a:rPr lang="uk-UA" sz="2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 допомагати СРСР у війні з Німеччиною.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29 вересня – 1 жовтня </a:t>
            </a:r>
            <a:r>
              <a:rPr lang="uk-UA" sz="2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– радянсько-британсько-американська конференція у Москві.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1 січня 1942 р. </a:t>
            </a:r>
            <a:r>
              <a:rPr lang="uk-UA" sz="2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– Декларація </a:t>
            </a:r>
            <a:r>
              <a:rPr lang="uk-UA" sz="2000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Обєднаних</a:t>
            </a:r>
            <a:r>
              <a:rPr lang="uk-UA" sz="2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 Націй, підписана СРСР, США, Великою Британією та іншими країнами. </a:t>
            </a:r>
            <a:endParaRPr lang="ru-RU" sz="2000" dirty="0">
              <a:solidFill>
                <a:schemeClr val="accent3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ukrmap.su/program2010/wh11/1_files/image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04" y="642918"/>
            <a:ext cx="9098896" cy="471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0"/>
            <a:ext cx="7572428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Сталінградська битва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50" y="1000125"/>
            <a:ext cx="8072438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Оборона Сталінграда розпочалася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17 липня 1942 р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під командуванням генералів В.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Чуйкова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та М.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Шумілова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Місто зазнало катастрофічних руйнацій, внаслідок нальотів німецької авіації.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8434" name="Picture 2" descr="http://sovetckiy.narod.ru/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357430"/>
            <a:ext cx="6500858" cy="4303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142875"/>
            <a:ext cx="8429625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19 листопада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розпочалася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контрнаступальна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операція Червоної армії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“Уран”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Війська Сталінградського та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Південно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– Західного фронтів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23 листопада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оточили німецьке угрупування з 330 тис. осіб під командуванням фельдмаршала Ф. Паулюса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2 лютого 1943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р. Паулюс з рештками своїх війська здався у полон. Німеччина втратила 140 тис. осіб, а ЧА 155 тис.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7410" name="Picture 2" descr="http://3.bp.blogspot.com/-6nk-T-i9JTY/TyppXL7HwDI/AAAAAAAAAIA/aXa4Ps5i3lo/s1600/4ED9941028D320DAF9BFC178AA1F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071678"/>
            <a:ext cx="6715172" cy="4514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upload.wikimedia.org/wikipedia/commons/f/f9/Bundesarchiv_Bild_101III-Bueschel-090-39,_Russland,_Grenadiere_der_Waffen-SS_beim_Vorgeh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9144000" cy="6377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142875"/>
            <a:ext cx="8501062" cy="2524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Результат: Сталінградська битва стала початком докорінного зламу у війні: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радянські війська захопили стратегічну ініціативу;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створені сприятливі умови для розгортання наступу на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південно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- західному напрямі;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активізувався Рух Опору в країнах Європи;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зріс міжнародний авторитет СРСР.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dirty="0">
              <a:latin typeface="+mn-lt"/>
              <a:cs typeface="+mn-cs"/>
            </a:endParaRPr>
          </a:p>
        </p:txBody>
      </p:sp>
      <p:pic>
        <p:nvPicPr>
          <p:cNvPr id="15362" name="Picture 2" descr="http://www.russlav.ru/pict/stalingradskaya-bitva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428868"/>
            <a:ext cx="6143668" cy="421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2" y="0"/>
            <a:ext cx="497764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Курська битва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313" y="1000125"/>
            <a:ext cx="828675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12 липня – 23 серпня 1943 р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– контрнаступ Червоної армії на Курській дузі, де німці планували взяти реванш за Сталінградську битву. Курська битва розпочалася з наступу німецької армії.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5 – 10 липня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відбувся найбільший танковий бій біля с.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Прохорівка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Червона армія звільнила Орел, Білгород, Харків.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4338" name="Picture 2" descr="http://dic.academic.ru/pictures/wiki/files/51/f03677aca80e7848d9852b943f6215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928934"/>
            <a:ext cx="5437819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785813" y="285750"/>
            <a:ext cx="7467600" cy="42862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hlink"/>
                </a:solidFill>
              </a:rPr>
              <a:t>УЧАСНИКИ</a:t>
            </a:r>
            <a:r>
              <a:rPr lang="uk-UA" sz="3200" b="1" dirty="0">
                <a:solidFill>
                  <a:schemeClr val="hlink"/>
                </a:solidFill>
              </a:rPr>
              <a:t> </a:t>
            </a:r>
            <a:r>
              <a:rPr lang="uk-UA" sz="2400" b="1" dirty="0">
                <a:solidFill>
                  <a:schemeClr val="hlink"/>
                </a:solidFill>
              </a:rPr>
              <a:t>ІІ СВІТОВОЇ ВІЙНИ</a:t>
            </a:r>
            <a:endParaRPr lang="ru-RU" sz="2400" b="1" dirty="0">
              <a:solidFill>
                <a:schemeClr val="hlink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357313"/>
            <a:ext cx="3657600" cy="4572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uk-UA" b="1" smtClean="0"/>
              <a:t>Держави агресивного блоку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uk-UA" b="1" smtClean="0"/>
          </a:p>
          <a:p>
            <a:pPr eaLnBrk="1" hangingPunct="1">
              <a:lnSpc>
                <a:spcPct val="90000"/>
              </a:lnSpc>
            </a:pPr>
            <a:r>
              <a:rPr lang="uk-UA" sz="3200" b="1" smtClean="0">
                <a:solidFill>
                  <a:srgbClr val="993300"/>
                </a:solidFill>
              </a:rPr>
              <a:t>НІМЕЧЧИНА</a:t>
            </a:r>
          </a:p>
          <a:p>
            <a:pPr eaLnBrk="1" hangingPunct="1">
              <a:lnSpc>
                <a:spcPct val="90000"/>
              </a:lnSpc>
            </a:pPr>
            <a:r>
              <a:rPr lang="uk-UA" sz="3200" b="1" smtClean="0">
                <a:solidFill>
                  <a:srgbClr val="993300"/>
                </a:solidFill>
              </a:rPr>
              <a:t>ІТАЛІЯ</a:t>
            </a:r>
          </a:p>
          <a:p>
            <a:pPr eaLnBrk="1" hangingPunct="1">
              <a:lnSpc>
                <a:spcPct val="90000"/>
              </a:lnSpc>
            </a:pPr>
            <a:r>
              <a:rPr lang="uk-UA" sz="3200" b="1" smtClean="0">
                <a:solidFill>
                  <a:srgbClr val="993300"/>
                </a:solidFill>
              </a:rPr>
              <a:t>ЯПОНІЯ</a:t>
            </a:r>
            <a:endParaRPr lang="ru-RU" sz="3600" b="1" smtClean="0">
              <a:solidFill>
                <a:srgbClr val="9933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285875"/>
            <a:ext cx="3657600" cy="4572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uk-UA" b="1" smtClean="0">
                <a:solidFill>
                  <a:srgbClr val="FF0066"/>
                </a:solidFill>
              </a:rPr>
              <a:t>Держави антигітлерівської коаліції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uk-UA" b="1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uk-UA" sz="3600" b="1" smtClean="0">
                <a:solidFill>
                  <a:srgbClr val="FF3300"/>
                </a:solidFill>
              </a:rPr>
              <a:t>СРСР</a:t>
            </a:r>
          </a:p>
          <a:p>
            <a:pPr eaLnBrk="1" hangingPunct="1">
              <a:lnSpc>
                <a:spcPct val="90000"/>
              </a:lnSpc>
            </a:pPr>
            <a:r>
              <a:rPr lang="uk-UA" sz="3600" b="1" smtClean="0">
                <a:solidFill>
                  <a:srgbClr val="FF3300"/>
                </a:solidFill>
              </a:rPr>
              <a:t>АНГЛІЯ</a:t>
            </a:r>
          </a:p>
          <a:p>
            <a:pPr eaLnBrk="1" hangingPunct="1">
              <a:lnSpc>
                <a:spcPct val="90000"/>
              </a:lnSpc>
            </a:pPr>
            <a:r>
              <a:rPr lang="uk-UA" sz="3600" b="1" smtClean="0">
                <a:solidFill>
                  <a:srgbClr val="FF3300"/>
                </a:solidFill>
              </a:rPr>
              <a:t>ФРАНЦІЯ</a:t>
            </a:r>
          </a:p>
          <a:p>
            <a:pPr eaLnBrk="1" hangingPunct="1">
              <a:lnSpc>
                <a:spcPct val="90000"/>
              </a:lnSpc>
            </a:pPr>
            <a:r>
              <a:rPr lang="uk-UA" sz="3600" b="1" smtClean="0">
                <a:solidFill>
                  <a:srgbClr val="FF3300"/>
                </a:solidFill>
              </a:rPr>
              <a:t>США</a:t>
            </a:r>
            <a:endParaRPr lang="ru-RU" sz="3600" b="1" smtClean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build="p"/>
      <p:bldP spid="922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muzdiorama.ucoz.ru/SevFas/Yug20M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85794"/>
            <a:ext cx="7865991" cy="578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31md.ru/images/stories/collection8/a00005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7596148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14313" y="142875"/>
            <a:ext cx="835818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Результат: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Курська битва закріпила співвідношення сил на фронті на користь Червоної армії.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142875"/>
            <a:ext cx="7929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Наступальні операції Червоної армії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313" y="714375"/>
            <a:ext cx="8358187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Визволення Правобережної України розпочалось із Корсунь – Шевченківської операції. Новий наступ радянських війська розпочався в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березні 1944 р. і тривав до травня 1944 р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Його результатом стало визволення від нацистів Миколаєва, Одеси, Тернополя,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Кам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’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янця-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Подільського.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1266" name="Picture 2" descr="http://encyclopedia.mil.ru/files/morf/korsun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500306"/>
            <a:ext cx="8501122" cy="4218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lemur59.ru/sites/default/files/images/18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0"/>
            <a:ext cx="9138213" cy="4500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dishmodels.ru/picture/wlk/02/02787/w02787_81374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90" y="285728"/>
            <a:ext cx="9108310" cy="6072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http://www.ko.cominformua.com/media/k2/items/cache/f0ba2bfd8f936a77d3b146acfe9443c7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142875"/>
            <a:ext cx="83581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Квітень – травень 1944 р.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– звільнення Криму.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Протягом першої половини квітня 1944 р. були визволені Сімферополь і Керч, а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9 травня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Севастополь. Повністю нацистське угрупування в Криму ліквідовано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12 травня 1944 р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8194" name="Picture 2" descr="http://wartime.org.ua/uploads/posts/2012-09/thumbs/1349011095_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71612"/>
            <a:ext cx="6734894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krmap.su/program2010/uh11/uh11_6_files/image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85348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813" y="0"/>
            <a:ext cx="67151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Визволення Білорусії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313" y="714375"/>
            <a:ext cx="8501062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Визволення Білорусії відбулося внаслідок операції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“Багратіон”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Наступ, який розпочався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23 червня 1944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р. розгорнувся на величезні території від Дніпра до Вісли.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3 липня 1944 р.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визволено столицю Білорусії – Мінськ.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Наприкінці липня 1944 р.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землі Білорусії були повністю звільнені від окупантів. 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7170" name="Picture 2" descr="http://upload.wikimedia.org/wikipedia/commons/3/38/194407_abandoned_german_vehicles_belar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428868"/>
            <a:ext cx="6286544" cy="4172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643688" y="3000375"/>
            <a:ext cx="2071687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Знищена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військова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техніка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німецької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9-ї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армії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поблизу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Бобруйська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у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кінці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червня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1944 року.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4/41/Bundesarchiv_Bild_101I-695-0419-03A,_Ostfront,_Panz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" y="285728"/>
            <a:ext cx="9139825" cy="6215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>
          <a:xfrm>
            <a:off x="785813" y="214313"/>
            <a:ext cx="7467600" cy="56038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solidFill>
                  <a:schemeClr val="accent3">
                    <a:lumMod val="50000"/>
                  </a:schemeClr>
                </a:solidFill>
              </a:rPr>
              <a:t>ХАРАКТЕР ВІЙНИ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14313" y="1214438"/>
            <a:ext cx="4038600" cy="4525962"/>
          </a:xfrm>
        </p:spPr>
        <p:txBody>
          <a:bodyPr/>
          <a:lstStyle/>
          <a:p>
            <a:pPr eaLnBrk="1" hangingPunct="1"/>
            <a:r>
              <a:rPr lang="uk-UA" sz="1800" smtClean="0"/>
              <a:t>Держави агресивного блоку прагнули розширення власних територій, завоювання ринків збуту та джерел сировини. А головною метою було завоювання світового панування. З їхнього боку війна була </a:t>
            </a:r>
            <a:r>
              <a:rPr lang="uk-UA" b="1" i="1" smtClean="0">
                <a:solidFill>
                  <a:srgbClr val="FF0000"/>
                </a:solidFill>
              </a:rPr>
              <a:t>загарбницькою.</a:t>
            </a:r>
            <a:endParaRPr lang="ru-RU" b="1" i="1" smtClean="0">
              <a:solidFill>
                <a:srgbClr val="FF0000"/>
              </a:solidFill>
            </a:endParaRP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286250" y="1214438"/>
            <a:ext cx="4473575" cy="4924425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sz="1800" dirty="0"/>
              <a:t>Для </a:t>
            </a:r>
            <a:r>
              <a:rPr lang="uk-UA" sz="1800" dirty="0" smtClean="0"/>
              <a:t>країн, </a:t>
            </a:r>
            <a:r>
              <a:rPr lang="uk-UA" sz="1800" dirty="0"/>
              <a:t>які зазнали агресії й були окуповані, ця війна була </a:t>
            </a:r>
            <a:r>
              <a:rPr lang="uk-UA" sz="2000" b="1" i="1" dirty="0">
                <a:solidFill>
                  <a:srgbClr val="FF0000"/>
                </a:solidFill>
              </a:rPr>
              <a:t>справедливою.</a:t>
            </a:r>
            <a:endParaRPr lang="uk-UA" sz="1800" b="1" i="1" dirty="0">
              <a:solidFill>
                <a:srgbClr val="FF0000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sz="1800" dirty="0"/>
              <a:t>Найскладніше визначити характер війни стосовно </a:t>
            </a:r>
            <a:r>
              <a:rPr lang="uk-UA" sz="1800" dirty="0" smtClean="0"/>
              <a:t>СРСР: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r>
              <a:rPr lang="uk-UA" sz="1800" dirty="0" smtClean="0"/>
              <a:t>У </a:t>
            </a:r>
            <a:r>
              <a:rPr lang="uk-UA" sz="1800" dirty="0"/>
              <a:t>період з 17 вересня 1939 р. по 22 червня 1941 р. він сам виступав у ролі агресора, приєднавши до себе значні території, які належали на той час Польщі, Румунії, Фінляндії, а також </a:t>
            </a:r>
            <a:r>
              <a:rPr lang="uk-UA" sz="1800" dirty="0" smtClean="0"/>
              <a:t>Прибалтику.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Char char="-"/>
              <a:defRPr/>
            </a:pPr>
            <a:r>
              <a:rPr lang="uk-UA" sz="1800" dirty="0" smtClean="0"/>
              <a:t>Але </a:t>
            </a:r>
            <a:r>
              <a:rPr lang="uk-UA" sz="1800" dirty="0"/>
              <a:t>після нападу Німеччини на СРСР ця війна для неї носила </a:t>
            </a:r>
            <a:r>
              <a:rPr lang="uk-UA" sz="2000" b="1" i="1" dirty="0">
                <a:solidFill>
                  <a:srgbClr val="FF0000"/>
                </a:solidFill>
              </a:rPr>
              <a:t>справедливий характер</a:t>
            </a:r>
            <a:endParaRPr lang="ru-RU" sz="18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build="p"/>
      <p:bldP spid="14342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25" y="0"/>
            <a:ext cx="5715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Визволення Прибалтики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875" y="714375"/>
            <a:ext cx="8429625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Визволення Прибалтики від фашистських окупантів розпочалося воєнними операціями в Білорусії, а завершилося завдяки наступові 3 фронтів в середині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вересня 1944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року.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Листопад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– звільнено Прибалтику.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5122" name="Picture 2" descr="http://www.dsiv.gov.ua/StatePictures/_w/23762_600_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000240"/>
            <a:ext cx="6429420" cy="4639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0"/>
            <a:ext cx="756489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Визволення Європи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8875" y="1000125"/>
            <a:ext cx="53578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Визволення Румунії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313" y="1643063"/>
            <a:ext cx="4643437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 умовах посилення наступу радянських війська румунські патріоти в серпні 1944 р. підняли повстання проти диктатури генерала Й.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Антонеску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Король Міхай наказав заарештувати диктатора й оголосив війну Німеччині. Столицю Румунії – Бухарест – узяли під контроль бойові загони патріотів, які втримували місто до підходу радянських військ. 12 вересня 1944 р. Румунія підписала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перемир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’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я із союзниками, підтвердивши передання СРСР територій Бессарабії та Пн. Буковини.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65540" name="Picture 2" descr="http://ukrmap.su/program2010/uh11/uh11_6_files/image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0" y="1571625"/>
            <a:ext cx="2928938" cy="511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250" y="0"/>
            <a:ext cx="50720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Визволення Болгарії 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313" y="642938"/>
            <a:ext cx="8501062" cy="2246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Наприкінці липня 1944 р.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болгарський уряд розпочав таємні переговори із союзником про можливість їх висадження на Балканах. Однак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5 вересня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СРСР оголосив війну Болгарії. Зі вступом ЧА на територію Болгарії війна між нею та СРСР закінчилася.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9  вересня 1944 р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звільнено Болгарію. Утворено прокомуністичний уряд Вітчизняного фронту, який оголосив війну Німеччині. 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026" name="Picture 2" descr="http://pravoslavnews.com.ua/images_go/285f73925c4141d004e62fdb7656c4d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714620"/>
            <a:ext cx="6008644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250" y="214313"/>
            <a:ext cx="59293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Визволення Югославії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313" y="857250"/>
            <a:ext cx="8358187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Активні бої проти загарбників вела Народно – визвольна армія Югославії під командуванням Й.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Броз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Тито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Союзники допомагали антифашистським силам Югославії.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20 вересня 1944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р. внаслідок спільних дій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радянсько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– югославських військ була визволена столиця країни – Белград.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83970" name="Picture 2" descr="http://img-fotki.yandex.ru/get/6435/141128800.14e/0_8bac3_427a09ee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89" y="2500306"/>
            <a:ext cx="6420175" cy="4357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250" y="142875"/>
            <a:ext cx="492918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Визволення Угорщини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313" y="857250"/>
            <a:ext cx="8358187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У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квітні 1945 р.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капітулював останній союзник нацистської Німеччини в Європі – Угорщина. Її визволення відбулося завдяки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Дебреценській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Будапештській та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Балатонській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стратегічним операціям.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13 лютого 1945 р.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було звільнено столицю Угорщини – Будапешт,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а 4 квітня 1945 р.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– вся територія країни була очищена від гітлерівців.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82948" name="Picture 4" descr="http://upload.wikimedia.org/wikipedia/commons/thumb/4/43/BUDAPEST_45_VI.jpg/300px-BUDAPEST_45_V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928934"/>
            <a:ext cx="5715040" cy="3657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25" y="214313"/>
            <a:ext cx="58578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Визволення Австрії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875" y="928688"/>
            <a:ext cx="8429625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5 квітня 1945 р.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– радянські війська наблизилися до Відня – столиці Австрії. Обійшовши місто із заходу, півночі й півдня, вони примусили нацистів залишити одне з найкрасивіших міст Європи.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13 квітня 1945 р.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Відень був звільнений від окупантів. 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81922" name="Picture 2" descr="http://upload.wikimedia.org/wikipedia/uk/thumb/3/3b/%D0%92%D1%96%D0%B4%D0%B5%D0%BD%D1%81%D1%8C%D0%BA%D0%B0_%D0%BE%D0%BF%D0%B5%D1%80%D0%B0%D1%86%D1%96%D1%8F.jpg/300px-%D0%92%D1%96%D0%B4%D0%B5%D0%BD%D1%81%D1%8C%D0%BA%D0%B0_%D0%BE%D0%BF%D0%B5%D1%80%D0%B0%D1%86%D1%96%D1%8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428868"/>
            <a:ext cx="6108464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1688" y="142875"/>
            <a:ext cx="54292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Визволення Польщі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313" y="857250"/>
            <a:ext cx="8429625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У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липні 1944 р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розпочалося визволення Польщі в ході операції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“Багратіон”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і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Львівсько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– Сандомирської.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1 серпня 1944 р.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польські патріоти підняли повстання у Варшаві, яке гітлерівці жорстоко придушили. Територія Польщі була звільнена в ході Вісло –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Одерської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операції.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17 січня 1945 р.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частини радянської армії вступили до Варшави, а в лютому більша частина Польщі вже була звільнена.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80898" name="Picture 2" descr="http://wartime.org.ua/uploads/posts/2012-08/1346249842_1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2928934"/>
            <a:ext cx="5143536" cy="3767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external.polskieradio.pl/files/9053b24e-cb51-489e-a057-bb45695a34ee.fi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9144000" cy="5020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0" y="214313"/>
            <a:ext cx="607218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Визволення Чехословаччини 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313" y="928688"/>
            <a:ext cx="8429625" cy="2246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5 травня 1945 р.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патріотичні сили Чехословаччини розпочали повстання в Празі. 6 травня на допомогу повстанцям підійшли частини Російської визвольної армії генерала О. Власова, які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7 травня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фактично захопили Прагу. Однак коли стало відомо про наближення радянських військ до міста, РВА залишила його.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9 травня 1945 р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о 4 год. ранку до Праги ввійшли війська радянської армії.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72707" name="Picture 2" descr="http://yarovenkosp.ucoz.ru/_pu/1/86340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0" y="2963863"/>
            <a:ext cx="5000625" cy="389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0"/>
            <a:ext cx="8253836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+mn-lt"/>
                <a:cs typeface="+mn-cs"/>
              </a:rPr>
              <a:t>В</a:t>
            </a:r>
            <a:r>
              <a:rPr lang="uk-UA" sz="4000" b="1" spc="100" dirty="0" err="1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+mn-lt"/>
                <a:cs typeface="+mn-cs"/>
              </a:rPr>
              <a:t>ідкриття</a:t>
            </a:r>
            <a:r>
              <a:rPr lang="uk-UA" sz="40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+mn-lt"/>
                <a:cs typeface="+mn-cs"/>
              </a:rPr>
              <a:t> Другого фронту в Європі</a:t>
            </a:r>
            <a:endParaRPr lang="ru-RU" sz="40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50" y="1285875"/>
            <a:ext cx="8286750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6 червня – 24 липня 1944 р.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– операція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“Оверлорд”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: висадка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англо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– американського десанту за участю канадських, польських, чехословацьких, французьких військ у Нормандії. ВІДКРИТТЯ ДРУГОГО ФРОНТУ. До кінця операції союзники створили плацдарм для наступу на Німеччину.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3314" name="Picture 2" descr="https://upload.wikimedia.org/wikipedia/commons/thumb/f/f1/Atlantic_convoy_in_1942.jpg/1024px-Atlantic_convoy_in_19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928934"/>
            <a:ext cx="5643602" cy="3857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75" y="0"/>
            <a:ext cx="5497513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Військові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дії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1939 - 1941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рр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14375"/>
            <a:ext cx="8429625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1 вересня 1939 р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. – початок </a:t>
            </a:r>
            <a:r>
              <a:rPr lang="uk-UA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“блискавичної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uk-UA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війни”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Німеччини проти Польщі (план </a:t>
            </a:r>
            <a:r>
              <a:rPr lang="uk-UA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“Вайс”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). Уже за тиждень була оточена Варшава, а цивільне населення зазнало небачених бомбардувань. Польський уряд зумів емігрувати до Лондона. 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9459" name="Picture 2" descr="http://newvv.net/images/stories/photoreport/resized/280/1257167461_091102_molot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357438"/>
            <a:ext cx="4141788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http://image.zn.ua/media/pictures/000/001/366/content_15-2.jpg?13149869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2089150"/>
            <a:ext cx="3865563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upload.wikimedia.org/wikipedia/commons/thumb/6/66/NormandySupply_edit.jpg/800px-NormandySupply_ed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14356"/>
            <a:ext cx="7738144" cy="592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14313" y="0"/>
            <a:ext cx="842962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Висадка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військ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союзників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на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узбережжя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Нормандії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Прибуття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підкріплень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на плацдарм.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0"/>
            <a:ext cx="8358187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15 серпня 1944 р.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– операція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“Енвіл”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: висадка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висадка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британської армії та французьких військових частин у Південній Франції. У Парижі відбувається повстання, німецький гарнізон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капітулюєю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Осінь 1944 р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– звільнення Голландії та майже всієї Франції.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Лютий – квітень 1945 р.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– Рурська операція: оточення великого угрупування німецьких військ (300 тис. осіб), захоплення Руру.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Квітень – травень 1945 р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– звільнення Італії.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75778" name="Picture 2" descr="http://upload.wikimedia.org/wikipedia/commons/thumb/7/78/Crowds_of_French_patriots_line_the_Champs_Elysees-edit2.jpg/300px-Crowds_of_French_patriots_line_the_Champs_Elysees-edi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643188"/>
            <a:ext cx="5143500" cy="404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286500" y="3571875"/>
            <a:ext cx="19288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Звільнення Парижа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0"/>
            <a:ext cx="8572528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Кримська (Ялтинська) конференція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313" y="1428750"/>
            <a:ext cx="8501062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4 – 11 лютого 1945 р.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Лівадійському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палаці відбулася нова зустріч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“великої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трійки”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В її роботі взяли участь Й. Сталін, Ф. Рузвельт, В.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Черчілль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76803" name="Picture 2" descr="http://cs608827.vk.me/v608827796/2a7b/FcODwFDjij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88" y="2214563"/>
            <a:ext cx="5478462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0063" y="3500438"/>
            <a:ext cx="200025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Президенти </a:t>
            </a:r>
            <a:r>
              <a:rPr lang="uk-UA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“великої</a:t>
            </a:r>
            <a:r>
              <a:rPr lang="uk-UA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uk-UA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трійці”</a:t>
            </a:r>
            <a:r>
              <a:rPr lang="uk-UA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на конференції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5" y="0"/>
            <a:ext cx="6357938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Основні рішення: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75" y="571500"/>
            <a:ext cx="8358188" cy="35544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•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Визначені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зони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майбутньої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окупації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Німеччини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військами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СРСР,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Великої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Британії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США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і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Франції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•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Німеччина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мала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сплатити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репарації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у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сумі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20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млрд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доларів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•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Досягнута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домовленість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про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роззброєння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і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розпуск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збройних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сил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Німеччини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установлення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контролю над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воєнною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промисловістю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заборону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нацистської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партії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покарання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воєнних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злочинців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213100"/>
            <a:ext cx="8286750" cy="5492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•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Західний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кордон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Польщі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визначався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уздовж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річок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Одер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і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Нейсе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5" y="0"/>
            <a:ext cx="8501063" cy="25860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•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Західна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Україна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і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Західна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Білорусія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залишалися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у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складі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СРСР.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•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Радянський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Союз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погоджувався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визнати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польський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  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Тимчасовий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уряд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національної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єдності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який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мав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провести в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країні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вільні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вибори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950" y="2133600"/>
            <a:ext cx="8715375" cy="10969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•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СРСР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зобов’язувався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вступити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у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війну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Японією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не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пізніше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ніж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через три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місяці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після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розгрому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Німеччини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25" y="0"/>
            <a:ext cx="72866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Берлінська операція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875" y="714375"/>
            <a:ext cx="8501063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Січень – травень 1945 р.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– звільнення Східної Німеччини.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16 квітня 1945 р.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– Берлінська операція під командуванням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Г. Жукова.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30 квітня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- Гітлер отруївся.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2 травня 1945 р.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– берлінський гарнізон капітулював.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7170" name="Picture 2" descr="http://second-world-war.users.photofile.ru/photo/second-world-war/592951/large/12260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428868"/>
            <a:ext cx="7886413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http://www.rusempire.ru/forum/style_images/calendar/9may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http://upload.wikimedia.org/wikipedia/commons/thumb/3/3a/Reichstag_after_the_allied_bombing_of_Berlin.jpg/640px-Reichstag_after_the_allied_bombing_of_Berl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0"/>
            <a:ext cx="65516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214313"/>
            <a:ext cx="8501062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У ніч з 8 на 9 травня 1945 року у передмісті Берліна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Карлсгорсті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представники німецького командування на чолі з фельдмаршалом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В. Кейтелем підписали </a:t>
            </a:r>
            <a:r>
              <a:rPr lang="uk-UA" sz="2000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Акт беззастережної капітуляції Німеччини. </a:t>
            </a:r>
            <a:endParaRPr lang="ru-RU" sz="2000" i="1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82946" name="Picture 2" descr="http://porogy.zp.ua/img/cadd306f7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7375"/>
            <a:ext cx="6983413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000875" y="2786063"/>
            <a:ext cx="1928813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Маршал Жуков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від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час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підписання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Акта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щодо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капітуляції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Німеччини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0"/>
            <a:ext cx="819006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Постдамська</a:t>
            </a:r>
            <a:r>
              <a:rPr lang="uk-UA" sz="4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 конференція</a:t>
            </a:r>
            <a:endParaRPr lang="ru-RU" sz="4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313" y="928688"/>
            <a:ext cx="821531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Після завершення війни в Європі 17 липня – 2 серпня 1945 р. відбулася 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Постдамська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конференція. 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098" name="Picture 2" descr="http://upload.wikimedia.org/wikipedia/commons/6/6b/Clement_Attlee,_Harry_S._Truman,_Joseph_Stalin_and_their_principal_advisors_-_Potsdam_Conference_19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783971"/>
            <a:ext cx="6429420" cy="5074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142875"/>
            <a:ext cx="828675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3 вересня </a:t>
            </a:r>
            <a:r>
              <a:rPr lang="uk-UA" sz="24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– Велика Британія та Франція оголосили війну Німеччині, проте воєнних дій не вели ( так звана </a:t>
            </a:r>
            <a:r>
              <a:rPr lang="uk-UA" sz="2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“дивна</a:t>
            </a:r>
            <a:r>
              <a:rPr lang="uk-UA" sz="24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uk-UA" sz="24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війна”</a:t>
            </a:r>
            <a:r>
              <a:rPr lang="uk-UA" sz="24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17 вересня </a:t>
            </a:r>
            <a:r>
              <a:rPr lang="uk-UA" sz="24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– армія СРСР перетинає східні кордони Польщі, практично не зустрічаючи опору.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0482" name="Picture 2" descr="http://os1.i.ua/3/1/9824404_29c08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143125"/>
            <a:ext cx="6537325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0"/>
            <a:ext cx="8286750" cy="5694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Основні рішення: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Устрій післявоєнної Німеччини має </a:t>
            </a:r>
            <a:r>
              <a:rPr lang="uk-UA" sz="24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грунтуватися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на принципах “4 Д”: денацифікація, демілітаризація, демократизація, </a:t>
            </a:r>
            <a:r>
              <a:rPr lang="uk-UA" sz="24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декартелізація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СРСР, США, Велика Британія, Франція ділять Німеччину на зони окупації.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Німецький флот розділений між союзниками.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СРСР отримує Кенігсберг та область.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Остаточно визначені польські кордони на сході і заході.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Створення міжнародного трибуналу для покарання військових злочинців.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Німеччина мала сплатити 20 млрд. доларів репарацій, 50 % яких одержав СРСР у вигляді промислового устаткування.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0"/>
            <a:ext cx="7358114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+mn-lt"/>
                <a:cs typeface="+mn-cs"/>
              </a:rPr>
              <a:t>Воєнні дії у Північній Африці</a:t>
            </a:r>
            <a:endParaRPr lang="ru-RU" sz="44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313" y="1428750"/>
            <a:ext cx="8429625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Військові дії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розгоратлися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не лише в Європі та на Далекому Сході, а й на півночі Африки. У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1940 – 1941 рр.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італійські фашисти мали намір створити імперію в Африці та перетворити Середземне море, на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“внутрішнє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море”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Італії. У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серпні 1940 р.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– вони захопили Британське Сомалі, частину території Кенії та Судану.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9698" name="Picture 2" descr="http://ukrmap.su/program2009/wh11/1/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143247"/>
            <a:ext cx="6929486" cy="3510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142875"/>
            <a:ext cx="8358187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Вересень 1940 р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– напад Італії на Єгипет з метою встановлення контролю над Суецьким каналом. Неуспішні бої з британськими військами змусили Італію звернутися по допомогу до Німеччини.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Лютий 1941 р.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– висадка в Лівій Африканського корпусу генерал – фельдмаршала Е.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Роммеля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що включав танкові дивізії та авіаційні підрозділи.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8674" name="Picture 2" descr="http://upload.wikimedia.org/wikipedia/commons/9/93/Bundesarchiv_Bild_101I-785-0271-12A,_Nordafrika,_Rommel_im_Befehlsfahrzeug_%22Greif%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285992"/>
            <a:ext cx="7072362" cy="4729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5" y="0"/>
            <a:ext cx="8358188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Березень 1941 р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– наступ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німецько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– італійських військ на британські частини в Лівії. Передові частини англійців розгромлені, головні сили капітулювали, і лише частина британських військ укрилася у фортеці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Тобрук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Травень 1942 р.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– наступ німецьких військ.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Тобрук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капітулював.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Роммель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продовжив просування до Каїра, проте сил німецьким військам не вистачило.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7650" name="Picture 2" descr="https://encrypted-tbn1.gstatic.com/images?q=tbn:ANd9GcRwP5uUS3RMwxsnc66QIgkj7R36BUtwQLYVae5tX7ycjvBCSWG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357429"/>
            <a:ext cx="6929486" cy="4611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http://upload.wikimedia.org/wikipedia/commons/thumb/d/de/Crusadertankandgermantank.jpg/640px-Crusadertankandgermantan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786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000875" y="1714500"/>
            <a:ext cx="1785938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Підбитий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німецький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 танк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біля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Тобрука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. 27 листопада 1941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http://upload.wikimedia.org/wikipedia/commons/thumb/8/8a/AustraliansAtTobruk.jpg/640px-AustraliansAtTobru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72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786563" y="2143125"/>
            <a:ext cx="1785937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Австралійці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 на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позиціях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під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Тобруком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 (1941)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142875"/>
            <a:ext cx="8643937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Жовтень 1942 р.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– британські війська під командуванням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Б.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Монтгомері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завдали удару по армії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Роммеля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під Ель –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Аламейном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У війні відбувся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перелоам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на користь союзників.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Листопад 1942 р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– висадка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англо-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американського десанту під командуванням Д. Ейзенхауера в Алжирі. Північна Африка була звільнена від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італо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– німецьких військ до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середини травня 1943 р.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5" name="Picture 2" descr="http://upload.wikimedia.org/wikipedia/commons/f/fe/Operation_Torch_-_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357430"/>
            <a:ext cx="8786842" cy="3397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6" descr="http://upload.wikimedia.org/wikipedia/commons/thumb/8/8e/Axis_prisoners_of_war_are_herded_out_of_the_city_as_Allied_armies_enter_Tunis._-_NARA_-_195472.jpg/800px-Axis_prisoners_of_war_are_herded_out_of_the_city_as_Allied_armies_enter_Tunis._-_NARA_-_195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42938"/>
            <a:ext cx="7358063" cy="602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857375" y="142875"/>
            <a:ext cx="4862513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Італійські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військовополонені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в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Тунісі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0"/>
            <a:ext cx="608852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Воєнні дії в Азії</a:t>
            </a:r>
            <a:endParaRPr lang="ru-RU" sz="4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313" y="1000125"/>
            <a:ext cx="83581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7 грудня 1941 р.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– Напад Японії на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військово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– морську базу США Перл - 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Харбор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де перебувало понад 90 кораблів. Потоплено 5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лінкорнів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ще 3 сильно постраждали, підбито 271 американські літаки. США і Велика Британія оголошують війну Японії.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4580" name="Picture 4" descr="http://upload.wikimedia.org/wikipedia/commons/1/1f/USS_California_sinking-Pearl_Harb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357430"/>
            <a:ext cx="5716776" cy="4500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pload.wikimedia.org/wikipedia/commons/thumb/8/81/USS_West_Virginia%3B014824.jpg/800px-USS_West_Virginia%3B0148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85824"/>
            <a:ext cx="7620000" cy="5972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42875" y="0"/>
            <a:ext cx="842962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Американський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лінкор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USS West Virginia  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горить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після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японської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атаки на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Перл-Харбор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38" y="0"/>
            <a:ext cx="75723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Агресія СРСР проти Фінляндії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313" y="500063"/>
            <a:ext cx="85725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30 листопада 1939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року СРСР напав на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Фінляндію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розпочавши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радянсько-фінську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війну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. 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14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грудня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 за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розв'язання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війни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СРСР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виключено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з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 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Ліги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Націй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. </a:t>
            </a:r>
            <a:r>
              <a:rPr lang="ru-RU" sz="2000" b="1" dirty="0">
                <a:latin typeface="+mn-lt"/>
                <a:cs typeface="+mn-cs"/>
              </a:rPr>
              <a:t>13 </a:t>
            </a:r>
            <a:r>
              <a:rPr lang="ru-RU" sz="2000" b="1" dirty="0" err="1">
                <a:latin typeface="+mn-lt"/>
                <a:cs typeface="+mn-cs"/>
              </a:rPr>
              <a:t>березня</a:t>
            </a:r>
            <a:r>
              <a:rPr lang="ru-RU" sz="2000" b="1" dirty="0">
                <a:latin typeface="+mn-lt"/>
                <a:cs typeface="+mn-cs"/>
              </a:rPr>
              <a:t> 1940 </a:t>
            </a:r>
            <a:r>
              <a:rPr lang="ru-RU" sz="2000" dirty="0">
                <a:latin typeface="+mn-lt"/>
                <a:cs typeface="+mn-cs"/>
              </a:rPr>
              <a:t>року в </a:t>
            </a:r>
            <a:r>
              <a:rPr lang="ru-RU" sz="2000" dirty="0" err="1">
                <a:latin typeface="+mn-lt"/>
                <a:cs typeface="+mn-cs"/>
              </a:rPr>
              <a:t>Москві</a:t>
            </a:r>
            <a:r>
              <a:rPr lang="ru-RU" sz="2000" dirty="0">
                <a:latin typeface="+mn-lt"/>
                <a:cs typeface="+mn-cs"/>
              </a:rPr>
              <a:t> </a:t>
            </a:r>
            <a:r>
              <a:rPr lang="ru-RU" sz="2000" dirty="0" err="1">
                <a:latin typeface="+mn-lt"/>
                <a:cs typeface="+mn-cs"/>
              </a:rPr>
              <a:t>підписано</a:t>
            </a:r>
            <a:r>
              <a:rPr lang="ru-RU" sz="2000" dirty="0">
                <a:latin typeface="+mn-lt"/>
                <a:cs typeface="+mn-cs"/>
              </a:rPr>
              <a:t> </a:t>
            </a:r>
            <a:r>
              <a:rPr lang="ru-RU" sz="2000" dirty="0" err="1">
                <a:latin typeface="+mn-lt"/>
                <a:cs typeface="+mn-cs"/>
              </a:rPr>
              <a:t>мирний</a:t>
            </a:r>
            <a:r>
              <a:rPr lang="ru-RU" sz="2000" dirty="0">
                <a:latin typeface="+mn-lt"/>
                <a:cs typeface="+mn-cs"/>
              </a:rPr>
              <a:t> </a:t>
            </a:r>
            <a:r>
              <a:rPr lang="ru-RU" sz="2000" dirty="0" err="1">
                <a:latin typeface="+mn-lt"/>
                <a:cs typeface="+mn-cs"/>
              </a:rPr>
              <a:t>договір</a:t>
            </a:r>
            <a:r>
              <a:rPr lang="ru-RU" sz="2000" dirty="0">
                <a:latin typeface="+mn-lt"/>
                <a:cs typeface="+mn-cs"/>
              </a:rPr>
              <a:t> </a:t>
            </a:r>
            <a:r>
              <a:rPr lang="ru-RU" sz="2000" dirty="0" err="1">
                <a:latin typeface="+mn-lt"/>
                <a:cs typeface="+mn-cs"/>
              </a:rPr>
              <a:t>між</a:t>
            </a:r>
            <a:r>
              <a:rPr lang="ru-RU" sz="2000" dirty="0">
                <a:latin typeface="+mn-lt"/>
                <a:cs typeface="+mn-cs"/>
              </a:rPr>
              <a:t> </a:t>
            </a:r>
            <a:r>
              <a:rPr lang="ru-RU" sz="2000" dirty="0" err="1">
                <a:latin typeface="+mn-lt"/>
                <a:cs typeface="+mn-cs"/>
              </a:rPr>
              <a:t>Фінляндією</a:t>
            </a:r>
            <a:r>
              <a:rPr lang="ru-RU" sz="2000" dirty="0">
                <a:latin typeface="+mn-lt"/>
                <a:cs typeface="+mn-cs"/>
              </a:rPr>
              <a:t> та СРСР.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1507" name="Picture 2" descr="http://upload.wikimedia.org/wikipedia/commons/thumb/5/53/Finnish_areas_ceded_in_1940_UKR.png/250px-Finnish_areas_ceded_in_1940_UK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857375"/>
            <a:ext cx="387032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Прямоугольник 4"/>
          <p:cNvSpPr>
            <a:spLocks noChangeArrowheads="1"/>
          </p:cNvSpPr>
          <p:nvPr/>
        </p:nvSpPr>
        <p:spPr bwMode="auto">
          <a:xfrm>
            <a:off x="4572000" y="3071813"/>
            <a:ext cx="37147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latin typeface="Century Schoolbook" pitchFamily="18" charset="0"/>
              </a:rPr>
              <a:t>Територіальні придбання СРСР за результатами Радянсько-фінської війни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5" y="142875"/>
            <a:ext cx="850106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6 – 9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серпня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1945 р.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–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атомне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бомбардування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міст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Хіросіма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Нагасакі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американською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авіацією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Загинуло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близько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500 тис.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осіб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   </a:t>
            </a:r>
          </a:p>
        </p:txBody>
      </p:sp>
      <p:pic>
        <p:nvPicPr>
          <p:cNvPr id="19458" name="Picture 2" descr="http://fototelegraf.ru/wp-content/uploads/2010/08/Hiroshima-Nagasaki9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00108"/>
            <a:ext cx="7358114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www.dezinfo.net/images1/image/guest/08.2008/hiroshima/1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190462" cy="5929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http://i.imgur.com/rRF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38" y="0"/>
            <a:ext cx="5286375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0"/>
            <a:ext cx="546014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spc="100" dirty="0" err="1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+mn-lt"/>
                <a:cs typeface="+mn-cs"/>
              </a:rPr>
              <a:t>Розгром</a:t>
            </a:r>
            <a:r>
              <a:rPr lang="ru-RU" sz="48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4800" b="1" spc="100" dirty="0" err="1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+mn-lt"/>
                <a:cs typeface="+mn-cs"/>
              </a:rPr>
              <a:t>Япон</a:t>
            </a:r>
            <a:r>
              <a:rPr lang="uk-UA" sz="4800" b="1" spc="100" dirty="0" err="1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+mn-lt"/>
                <a:cs typeface="+mn-cs"/>
              </a:rPr>
              <a:t>ії</a:t>
            </a:r>
            <a:endParaRPr lang="ru-RU" sz="48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875" y="928688"/>
            <a:ext cx="8501063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9 серпня 1945 р.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– вступ у війну з Японією СРСР. Мета – визволення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Квантунського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угрупування японських військ і визволення Маньчжурії і Північної Кореї. До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початку вересня 1945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р. Японії було завдано остаточної поразки, позбавлено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військово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– промислової бази в Азії.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2770" name="Picture 2" descr="http://calendate.com.ua/uploads/events/3fc453f2fe11c4b17093c3e56c3240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496"/>
            <a:ext cx="5642694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215063" y="3786188"/>
            <a:ext cx="2214562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Маньчжурська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операція</a:t>
            </a:r>
            <a:endParaRPr lang="ru-RU" sz="2000" dirty="0">
              <a:solidFill>
                <a:schemeClr val="accent3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5" y="0"/>
            <a:ext cx="8429625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Грудень 1941 р. – червень 1941 р.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– Японія захоплює Таїланд, Бірму, Малайзію, Індонезію, Філіппіни – територію майже в 10 млн. кв. км. З населенням близько 400 млн. осіб.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Травень – червень 1942 р.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– морські битви в Кораловому морі та біля о.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Міудей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в Тихому океані дозволили США і Великій Британії зупинити наступ Японії.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Жовтень – грудень 1944 р.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– вторгнення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англо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– американських військ у Філіппіни, операція з визволення Бірми.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2530" name="Picture 2" descr="http://upload.wikimedia.org/wikipedia/commons/1/1f/Japanese_troops_mopping_up_in_Kuala_Lumpu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500306"/>
            <a:ext cx="5829692" cy="4357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000750" y="3357563"/>
            <a:ext cx="271462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Японські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солдати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ведуть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бої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 на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вулицях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 Куала-Лумпур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142875"/>
            <a:ext cx="82867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2 вересня 1945 р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– капітуляція Японії.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0722" name="Picture 2" descr="http://ukrmap.su/program2010/wh11/1_files/image0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85794"/>
            <a:ext cx="8551965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http://gvizdivtsi.org.ua/wp-content/uploads/2010/08/japan5-300x2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4000504"/>
            <a:ext cx="4143404" cy="2789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0"/>
            <a:ext cx="816922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Окупаційний режим 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875" y="1071563"/>
            <a:ext cx="850106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Окупаційна політика гітлерівської Німеччини була детально розроблена планом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“Ост”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1940 р.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6386" name="Picture 2" descr="http://mtdata.ru/u28/photo6C46/20553387498-0/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00240"/>
            <a:ext cx="7643834" cy="4680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50" y="142875"/>
            <a:ext cx="8215313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Мета: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Вивільнення життєвого простору для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“арійської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нації”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Використання матеріальних та людських ресурсів на користь Німеччини.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02402" name="Picture 2" descr="http://mtdata.ru/u28/photo084C/20222606045-0/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571625"/>
            <a:ext cx="7572375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214313"/>
            <a:ext cx="8429625" cy="5724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Зміст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1. Адміністративні зміни: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     - Польщу перетворено на німецьке генерал –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гебернаторство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     - Чехію та Югославію розчленовано;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     - Словаччина проголошена незалежною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     - Грецію поділено німецьку, італійську та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богларську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зони окупації;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     - У Данії, Норвегії, Бельгії, Нідерландах при владі опинилися маріонеткові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колабораційні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уряди;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     - Люксембург приєднано до Німеччини.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2. Ліквідація демократичних свобод.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3. Розпуск політичних партій та профспілок.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4. Вивезення мільйонів людей на примусові роботи до Німеччини.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5. Онімечення населення.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6. Знищення населених пунктів разом із мешканцями з метою залякування.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7. Поширення мережі концтаборів (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Освенцим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Дахау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Бухенвальд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).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 descr="http://ukrmap.su/program2010/uh11/uh11_3_files/image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88" y="0"/>
            <a:ext cx="7215187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Початок агресії Німеччини в Західній Європі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313" y="1000125"/>
            <a:ext cx="8143875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9 квітня 1940 р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. – загарбання Німеччиною Данії. Країна здалася без бою і зберегла короля та уряд.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Квітень – червень 1940 р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. – завоювання Німеччиною Норвегії, де владу було передано </a:t>
            </a:r>
            <a:r>
              <a:rPr lang="uk-UA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колабораційному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урядові В.</a:t>
            </a:r>
            <a:r>
              <a:rPr lang="uk-UA" sz="2000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Квіслинга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.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2531" name="Picture 2" descr="http://upload.wikimedia.org/wikipedia/commons/thumb/a/af/HMS_Warspite%2C_Norway_1940.jpg/250px-HMS_Warspite%2C_Norway_1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643188"/>
            <a:ext cx="532765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Прямоугольник 5"/>
          <p:cNvSpPr>
            <a:spLocks noChangeArrowheads="1"/>
          </p:cNvSpPr>
          <p:nvPr/>
        </p:nvSpPr>
        <p:spPr bwMode="auto">
          <a:xfrm>
            <a:off x="5715000" y="3500438"/>
            <a:ext cx="2928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entury Schoolbook" pitchFamily="18" charset="0"/>
              </a:rPr>
              <a:t>Морська битва біля норвезького узбережжя. 10 квітня 1940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50" y="0"/>
            <a:ext cx="70008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Голокост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5" y="714375"/>
            <a:ext cx="8643938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Голокост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– кампанія систематичного расового геноциду євреїв, яку проводила гітлерівська Німеччина протягом ІІ світової війни, спроба знищення всіх Євреїв Європи з використанням новітніх технологій.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“Остаточне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вирішення”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єврейського питання було затверджене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влітку 1941 р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Євреїв переселяли до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гето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. Була створена мережа концтаборів, де мало відбуватися знищення людей.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05475" name="Picture 3" descr="http://novynar.img.com.ua/img/forall/a/680/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3143250"/>
            <a:ext cx="3895725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6" name="Picture 5" descr="http://dlm6.meta.ua/pic/0/49/155/nFeU1wJi0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00375"/>
            <a:ext cx="41433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http://his.img.pravda.com/images/doc/a/e/aec692f-5-10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14313"/>
            <a:ext cx="8194675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0"/>
            <a:ext cx="6622326" cy="156966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Антифашистський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Рух Опору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313" y="1714500"/>
            <a:ext cx="828675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Мета: відновлення національної незалежності та державного </a:t>
            </a:r>
            <a:r>
              <a:rPr lang="uk-UA" sz="2000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сувернітету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 окупованих країн. У разі повної окупації країни Рух Опору очолювався емігрантськими урядами.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0242" name="Picture 2" descr="http://www.diclib.com/Russian_BSE/02619281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5" y="2928934"/>
            <a:ext cx="7612243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50" y="214313"/>
            <a:ext cx="8001000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Форми: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саботаж, страйки, диверсії на підтримку армії союзників;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 антифашистська пропаганда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 розвідувальна діяльність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 партизанська боротьба (Франція, СРСР, Італія, Греція)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 антифашистські повстання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08546" name="Picture 2" descr="http://www.11channel.dp.ua/res/news/large/203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500313"/>
            <a:ext cx="4630737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4" descr="http://images.unian.net/photos/2010_08/12820483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0" y="2928938"/>
            <a:ext cx="34893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142875"/>
            <a:ext cx="8143875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Організації: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Вільна Франція (засновник Шарль де Голль) охоплювала різні верстви населення незалежно від партійної приналежності.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 Комітет національного визволення Італії координував партизанські бригади ім. Гарібальді.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 ЕЛАС – партизанська армія Греції.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 Центральний штаб партизанського руху (СРСР)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09570" name="Picture 2" descr="http://upload.wikimedia.org/wikipedia/commons/d/da/De_Gaulle_-_%C3%A0_tous_les_Fran%C3%A7a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428875"/>
            <a:ext cx="304165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1" name="Picture 4" descr="http://nikolayko.files.wordpress.com/2010/05/1114.jpg?w=6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571750"/>
            <a:ext cx="4579938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142875"/>
            <a:ext cx="8501062" cy="3478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Особливості Руху Опору в Східній Європі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Польща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 – Армія Крайова, підпорядкована емігрантському уряду в Лондоні, та комуністична Гвардія Людова;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СРСР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 – Українська повстанська армія та комуністичні партизанські загони;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Югославія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 – комуністична Народно-визвольна армія Югославії (НВАЮ) під проводом Й. Б. </a:t>
            </a:r>
            <a:r>
              <a:rPr lang="uk-UA" sz="2000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Тіто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 та </a:t>
            </a:r>
            <a:r>
              <a:rPr lang="uk-UA" sz="2000" i="1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четники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 – сербські партизани-монархісти під проводом міністра емігрантського уряду Д. Михайловича.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Створення національних збройних сил у складі Червоної армії (Чеська бригада Л. Свободи, Військо Польське)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7170" name="Picture 2" descr="http://img-fotki.yandex.ru/get/5640/141128800.14e/0_8bac9_323673f1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14728"/>
            <a:ext cx="5009197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http://his.img.pravda.com/images/doc/6/1/617ee93-lev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3" y="3857628"/>
            <a:ext cx="4000497" cy="2787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0"/>
            <a:ext cx="741901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Підсумки війни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50" y="1071563"/>
            <a:ext cx="8143875" cy="3786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Тривала 6 років за участю 61 країни.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Приблизна кількість жертв: 65 - 67 млн. осіб, 90 млн. інвалідів. Найбільші втрати – СРСР (28 млн. осіб), Німеччина (13 млн. осіб), Китай (10 млн. осіб), Польща (6 млн. осіб), причому майже половина жертв – мирне населення.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У концтаборах Німеччини знищено 16 млн. осіб.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Мільйони біженців, які втратили домівку, тікаючи від війни або внаслідок примусового переселення.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Матеріальні втрати – 4000 млрд. доларів. 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http://upload.wikimedia.org/wikipedia/commons/thumb/8/80/Map-Germany-1947.svg/800px-Map-Germany-1947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0"/>
            <a:ext cx="8080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0"/>
            <a:ext cx="702147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Нюрнберзький процес</a:t>
            </a:r>
            <a:endParaRPr lang="ru-RU" sz="4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313" y="857250"/>
            <a:ext cx="8286750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Міжнародний військовий трибунал, щоб відбувався над головними нацистськими злочинцями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 20 листопада 1945 р. до 1 жовтня 1946 р.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До відповідальності були притягнуті військові і державні діячі нацистської Німеччини, в тому числі Г. Геринг, В. Кейтель та ін. 12 злочинців засуджено до смертної кари, 7 – до довічного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ув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’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язнення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2 виправдано. Трибунал визнав злочинним керівний склад Націонал-соціалістської партії та загони СС.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6146" name="Picture 2" descr="http://www.vokrugsveta.ru/img/cmn/2007/05/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3143247"/>
            <a:ext cx="4786346" cy="3581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0"/>
            <a:ext cx="7425430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Токійський трибунал</a:t>
            </a:r>
            <a:endParaRPr lang="ru-RU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50" y="1000125"/>
            <a:ext cx="8215313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Тривав із </a:t>
            </a:r>
            <a:r>
              <a:rPr lang="uk-UA" sz="2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3 травня до 12 листопада 1946 р.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До суду були притягнуті 28 військових і політичних діячів Японії. Сімох засуджено до страти, решту – до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ув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’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язнення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на різні строки; засуджені були амністовані 1955 р.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5124" name="Picture 4" descr="http://images.china.cn/attachement/jpg/site1004/20130314/001ec94a25c512abc6a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357430"/>
            <a:ext cx="6413387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723</TotalTime>
  <Words>3650</Words>
  <Application>Microsoft Office PowerPoint</Application>
  <PresentationFormat>Экран (4:3)</PresentationFormat>
  <Paragraphs>271</Paragraphs>
  <Slides>110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110</vt:i4>
      </vt:variant>
    </vt:vector>
  </HeadingPairs>
  <TitlesOfParts>
    <vt:vector size="111" baseType="lpstr">
      <vt:lpstr>Эркер</vt:lpstr>
      <vt:lpstr>Слайд 1</vt:lpstr>
      <vt:lpstr>Слайд 2</vt:lpstr>
      <vt:lpstr>Слайд 3</vt:lpstr>
      <vt:lpstr>УЧАСНИКИ ІІ СВІТОВОЇ ВІЙНИ</vt:lpstr>
      <vt:lpstr>ХАРАКТЕР ВІЙНИ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снижана</dc:creator>
  <cp:lastModifiedBy>ERIKA</cp:lastModifiedBy>
  <cp:revision>69</cp:revision>
  <dcterms:created xsi:type="dcterms:W3CDTF">2014-10-05T18:55:37Z</dcterms:created>
  <dcterms:modified xsi:type="dcterms:W3CDTF">2015-04-23T12:04:53Z</dcterms:modified>
</cp:coreProperties>
</file>