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2" autoAdjust="0"/>
    <p:restoredTop sz="94660"/>
  </p:normalViewPr>
  <p:slideViewPr>
    <p:cSldViewPr>
      <p:cViewPr>
        <p:scale>
          <a:sx n="49" d="100"/>
          <a:sy n="49" d="100"/>
        </p:scale>
        <p:origin x="-1356" y="-5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052" y="425569"/>
            <a:ext cx="7772400" cy="1362075"/>
          </a:xfrm>
          <a:prstGeom prst="rect">
            <a:avLst/>
          </a:prstGeom>
        </p:spPr>
        <p:txBody>
          <a:bodyPr anchor="b"/>
          <a:lstStyle>
            <a:lvl1pPr algn="r">
              <a:defRPr sz="4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1700213"/>
            <a:ext cx="7772400" cy="1500187"/>
          </a:xfrm>
          <a:prstGeom prst="rect">
            <a:avLst/>
          </a:prstGeom>
        </p:spPr>
        <p:txBody>
          <a:bodyPr/>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5585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48088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969216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85482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13622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23608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404946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33987"/>
            <a:ext cx="7772400" cy="1362075"/>
          </a:xfrm>
          <a:prstGeom prst="rect">
            <a:avLst/>
          </a:prstGeo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3733800"/>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4716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47103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a:prstGeom prst="rect">
            <a:avLst/>
          </a:prstGeo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7335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3733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7335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3733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45072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416460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8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58610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rgbClr val="4D5040"/>
          </a:solidFill>
          <a:latin typeface="+mj-lt"/>
          <a:ea typeface="+mj-ea"/>
          <a:cs typeface="+mj-cs"/>
        </a:defRPr>
      </a:lvl1pPr>
      <a:lvl2pPr algn="ctr" rtl="0" eaLnBrk="1" fontAlgn="base" hangingPunct="1">
        <a:spcBef>
          <a:spcPct val="0"/>
        </a:spcBef>
        <a:spcAft>
          <a:spcPct val="0"/>
        </a:spcAft>
        <a:defRPr sz="4400">
          <a:solidFill>
            <a:srgbClr val="4D5040"/>
          </a:solidFill>
          <a:latin typeface="Arial" charset="0"/>
        </a:defRPr>
      </a:lvl2pPr>
      <a:lvl3pPr algn="ctr" rtl="0" eaLnBrk="1" fontAlgn="base" hangingPunct="1">
        <a:spcBef>
          <a:spcPct val="0"/>
        </a:spcBef>
        <a:spcAft>
          <a:spcPct val="0"/>
        </a:spcAft>
        <a:defRPr sz="4400">
          <a:solidFill>
            <a:srgbClr val="4D5040"/>
          </a:solidFill>
          <a:latin typeface="Arial" charset="0"/>
        </a:defRPr>
      </a:lvl3pPr>
      <a:lvl4pPr algn="ctr" rtl="0" eaLnBrk="1" fontAlgn="base" hangingPunct="1">
        <a:spcBef>
          <a:spcPct val="0"/>
        </a:spcBef>
        <a:spcAft>
          <a:spcPct val="0"/>
        </a:spcAft>
        <a:defRPr sz="4400">
          <a:solidFill>
            <a:srgbClr val="4D5040"/>
          </a:solidFill>
          <a:latin typeface="Arial" charset="0"/>
        </a:defRPr>
      </a:lvl4pPr>
      <a:lvl5pPr algn="ctr" rtl="0" eaLnBrk="1" fontAlgn="base" hangingPunct="1">
        <a:spcBef>
          <a:spcPct val="0"/>
        </a:spcBef>
        <a:spcAft>
          <a:spcPct val="0"/>
        </a:spcAft>
        <a:defRPr sz="4400">
          <a:solidFill>
            <a:srgbClr val="4D504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4D5040"/>
          </a:solidFill>
          <a:latin typeface="+mn-lt"/>
          <a:ea typeface="+mn-ea"/>
          <a:cs typeface="+mn-cs"/>
        </a:defRPr>
      </a:lvl1pPr>
      <a:lvl2pPr marL="742950" indent="-285750" algn="l" rtl="0" eaLnBrk="1" fontAlgn="base" hangingPunct="1">
        <a:spcBef>
          <a:spcPct val="20000"/>
        </a:spcBef>
        <a:spcAft>
          <a:spcPct val="0"/>
        </a:spcAft>
        <a:buChar char="–"/>
        <a:defRPr sz="2800">
          <a:solidFill>
            <a:srgbClr val="4D5040"/>
          </a:solidFill>
          <a:latin typeface="+mn-lt"/>
        </a:defRPr>
      </a:lvl2pPr>
      <a:lvl3pPr marL="1143000" indent="-228600" algn="l" rtl="0" eaLnBrk="1" fontAlgn="base" hangingPunct="1">
        <a:spcBef>
          <a:spcPct val="20000"/>
        </a:spcBef>
        <a:spcAft>
          <a:spcPct val="0"/>
        </a:spcAft>
        <a:buChar char="•"/>
        <a:defRPr sz="2400">
          <a:solidFill>
            <a:srgbClr val="4D5040"/>
          </a:solidFill>
          <a:latin typeface="+mn-lt"/>
        </a:defRPr>
      </a:lvl3pPr>
      <a:lvl4pPr marL="1600200" indent="-228600" algn="l" rtl="0" eaLnBrk="1" fontAlgn="base" hangingPunct="1">
        <a:spcBef>
          <a:spcPct val="20000"/>
        </a:spcBef>
        <a:spcAft>
          <a:spcPct val="0"/>
        </a:spcAft>
        <a:buChar char="–"/>
        <a:defRPr sz="2000">
          <a:solidFill>
            <a:srgbClr val="4D5040"/>
          </a:solidFill>
          <a:latin typeface="+mn-lt"/>
        </a:defRPr>
      </a:lvl4pPr>
      <a:lvl5pPr marL="2057400" indent="-228600" algn="l" rtl="0" eaLnBrk="1" fontAlgn="base" hangingPunct="1">
        <a:spcBef>
          <a:spcPct val="20000"/>
        </a:spcBef>
        <a:spcAft>
          <a:spcPct val="0"/>
        </a:spcAft>
        <a:buChar char="»"/>
        <a:defRPr sz="2000">
          <a:solidFill>
            <a:srgbClr val="4D504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052" y="425569"/>
            <a:ext cx="8245436" cy="1362075"/>
          </a:xfrm>
        </p:spPr>
        <p:txBody>
          <a:bodyPr/>
          <a:lstStyle/>
          <a:p>
            <a:r>
              <a:rPr lang="en-US" sz="5400" dirty="0" smtClean="0"/>
              <a:t>Nature </a:t>
            </a:r>
            <a:r>
              <a:rPr lang="en-US" sz="5400" dirty="0"/>
              <a:t>and </a:t>
            </a:r>
            <a:r>
              <a:rPr lang="en-US" sz="5400" dirty="0" smtClean="0"/>
              <a:t>environmen</a:t>
            </a:r>
            <a:r>
              <a:rPr lang="en-US" sz="5400" dirty="0"/>
              <a:t>t</a:t>
            </a:r>
            <a:endParaRPr lang="ru-RU" sz="5400" dirty="0"/>
          </a:p>
        </p:txBody>
      </p:sp>
      <p:sp>
        <p:nvSpPr>
          <p:cNvPr id="3" name="Подзаголовок 2"/>
          <p:cNvSpPr>
            <a:spLocks noGrp="1"/>
          </p:cNvSpPr>
          <p:nvPr>
            <p:ph type="body" idx="1"/>
          </p:nvPr>
        </p:nvSpPr>
        <p:spPr/>
        <p:txBody>
          <a:bodyPr/>
          <a:lstStyle/>
          <a:p>
            <a:r>
              <a:rPr lang="en-US" sz="3600" dirty="0" smtClean="0"/>
              <a:t>How to Save Our </a:t>
            </a:r>
            <a:r>
              <a:rPr lang="en-US" sz="3600" dirty="0" smtClean="0"/>
              <a:t>Planet</a:t>
            </a:r>
          </a:p>
          <a:p>
            <a:endParaRPr lang="ru-RU" sz="3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868144" y="2221017"/>
            <a:ext cx="3059832" cy="4559162"/>
          </a:xfrm>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en-US" sz="2600" dirty="0" smtClean="0"/>
              <a:t>Use cloth napkins instead of disposable paper napkins, which account for 500,000 tons of paper-based trash each year, according to "Country Living" magazine.</a:t>
            </a:r>
            <a:endParaRPr lang="ru-RU" sz="2600" dirty="0"/>
          </a:p>
        </p:txBody>
      </p:sp>
      <p:pic>
        <p:nvPicPr>
          <p:cNvPr id="4" name="Рисунок 3" descr="12210686_13298237312_large.gif"/>
          <p:cNvPicPr>
            <a:picLocks noChangeAspect="1"/>
          </p:cNvPicPr>
          <p:nvPr/>
        </p:nvPicPr>
        <p:blipFill>
          <a:blip r:embed="rId2"/>
          <a:stretch>
            <a:fillRect/>
          </a:stretch>
        </p:blipFill>
        <p:spPr>
          <a:xfrm>
            <a:off x="539552" y="97693"/>
            <a:ext cx="4752528" cy="3073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Linen-Napkins2.jpg.pagespeed.ce.bESb3MR-U_.jpg"/>
          <p:cNvPicPr>
            <a:picLocks noChangeAspect="1"/>
          </p:cNvPicPr>
          <p:nvPr/>
        </p:nvPicPr>
        <p:blipFill>
          <a:blip r:embed="rId3"/>
          <a:stretch>
            <a:fillRect/>
          </a:stretch>
        </p:blipFill>
        <p:spPr>
          <a:xfrm>
            <a:off x="5868144" y="97693"/>
            <a:ext cx="3056336" cy="1839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Cloth-Napkin-Love-008.jpg"/>
          <p:cNvPicPr>
            <a:picLocks noChangeAspect="1"/>
          </p:cNvPicPr>
          <p:nvPr/>
        </p:nvPicPr>
        <p:blipFill>
          <a:blip r:embed="rId4"/>
          <a:stretch>
            <a:fillRect/>
          </a:stretch>
        </p:blipFill>
        <p:spPr>
          <a:xfrm>
            <a:off x="550478" y="3501008"/>
            <a:ext cx="4741601"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869160"/>
            <a:ext cx="8229600" cy="1787090"/>
          </a:xfrm>
        </p:spPr>
        <p:style>
          <a:lnRef idx="0">
            <a:schemeClr val="accent1"/>
          </a:lnRef>
          <a:fillRef idx="3">
            <a:schemeClr val="accent1"/>
          </a:fillRef>
          <a:effectRef idx="3">
            <a:schemeClr val="accent1"/>
          </a:effectRef>
          <a:fontRef idx="minor">
            <a:schemeClr val="lt1"/>
          </a:fontRef>
        </p:style>
        <p:txBody>
          <a:bodyPr>
            <a:normAutofit/>
          </a:bodyPr>
          <a:lstStyle/>
          <a:p>
            <a:r>
              <a:rPr lang="en-US" sz="2000" dirty="0" smtClean="0"/>
              <a:t>Clean your home with organic products. You can use distilled white vinegar by itself or mixed with mild, organic soap to clean and deodorize nearly anything, including stoves, refrigerators, garbage disposals, glassware, coffee makers, exhaust fan grids, walls and grout.</a:t>
            </a:r>
            <a:endParaRPr lang="ru-RU" sz="2000" dirty="0"/>
          </a:p>
        </p:txBody>
      </p:sp>
      <p:pic>
        <p:nvPicPr>
          <p:cNvPr id="6" name="Рисунок 5" descr="white-vinegar-windows-550x600.jpg"/>
          <p:cNvPicPr>
            <a:picLocks noChangeAspect="1"/>
          </p:cNvPicPr>
          <p:nvPr/>
        </p:nvPicPr>
        <p:blipFill>
          <a:blip r:embed="rId2"/>
          <a:stretch>
            <a:fillRect/>
          </a:stretch>
        </p:blipFill>
        <p:spPr>
          <a:xfrm>
            <a:off x="467544" y="166968"/>
            <a:ext cx="4176464" cy="4556142"/>
          </a:xfrm>
          <a:prstGeom prst="rect">
            <a:avLst/>
          </a:prstGeom>
          <a:ln>
            <a:noFill/>
          </a:ln>
          <a:effectLst>
            <a:softEdge rad="112500"/>
          </a:effectLst>
        </p:spPr>
      </p:pic>
      <p:pic>
        <p:nvPicPr>
          <p:cNvPr id="5" name="Рисунок 4" descr="heinz-distilled-white-vinegar1.jpg"/>
          <p:cNvPicPr>
            <a:picLocks noChangeAspect="1"/>
          </p:cNvPicPr>
          <p:nvPr/>
        </p:nvPicPr>
        <p:blipFill>
          <a:blip r:embed="rId3"/>
          <a:stretch>
            <a:fillRect/>
          </a:stretch>
        </p:blipFill>
        <p:spPr>
          <a:xfrm>
            <a:off x="5148064" y="166968"/>
            <a:ext cx="2592288" cy="4521692"/>
          </a:xfrm>
          <a:prstGeom prst="rect">
            <a:avLst/>
          </a:prstGeom>
          <a:ln>
            <a:noFill/>
          </a:ln>
          <a:effectLst>
            <a:softEdge rad="112500"/>
          </a:effectLst>
        </p:spPr>
      </p:pic>
      <p:pic>
        <p:nvPicPr>
          <p:cNvPr id="4" name="Рисунок 3" descr="516x290_ac.jpg"/>
          <p:cNvPicPr>
            <a:picLocks noChangeAspect="1"/>
          </p:cNvPicPr>
          <p:nvPr/>
        </p:nvPicPr>
        <p:blipFill>
          <a:blip r:embed="rId4"/>
          <a:stretch>
            <a:fillRect/>
          </a:stretch>
        </p:blipFill>
        <p:spPr>
          <a:xfrm>
            <a:off x="524490" y="166968"/>
            <a:ext cx="8239036" cy="463046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4844" y="116632"/>
            <a:ext cx="8229600" cy="2071702"/>
          </a:xfrm>
        </p:spPr>
        <p:style>
          <a:lnRef idx="0">
            <a:schemeClr val="accent1"/>
          </a:lnRef>
          <a:fillRef idx="3">
            <a:schemeClr val="accent1"/>
          </a:fillRef>
          <a:effectRef idx="3">
            <a:schemeClr val="accent1"/>
          </a:effectRef>
          <a:fontRef idx="minor">
            <a:schemeClr val="lt1"/>
          </a:fontRef>
        </p:style>
        <p:txBody>
          <a:bodyPr>
            <a:normAutofit/>
          </a:bodyPr>
          <a:lstStyle/>
          <a:p>
            <a:r>
              <a:rPr lang="en-US" sz="2400" dirty="0" smtClean="0"/>
              <a:t>Eliminate ants naturally. Spray white distilled vinegar or lemon juice around doorways and windowsills to deter ants from entering your home. You can also sprinkle mint, cinnamon, chili powder or black pepper in spots frequented by ants.</a:t>
            </a:r>
            <a:endParaRPr lang="ru-RU" sz="2400" dirty="0"/>
          </a:p>
        </p:txBody>
      </p:sp>
      <p:pic>
        <p:nvPicPr>
          <p:cNvPr id="7" name="Рисунок 6" descr="1342525531_cinnamonsticks400.jpg"/>
          <p:cNvPicPr>
            <a:picLocks noChangeAspect="1"/>
          </p:cNvPicPr>
          <p:nvPr/>
        </p:nvPicPr>
        <p:blipFill>
          <a:blip r:embed="rId2"/>
          <a:stretch>
            <a:fillRect/>
          </a:stretch>
        </p:blipFill>
        <p:spPr>
          <a:xfrm>
            <a:off x="365760" y="2593973"/>
            <a:ext cx="3894680" cy="4153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descr="RjODY1ODc.jpg"/>
          <p:cNvPicPr>
            <a:picLocks noChangeAspect="1"/>
          </p:cNvPicPr>
          <p:nvPr/>
        </p:nvPicPr>
        <p:blipFill>
          <a:blip r:embed="rId3"/>
          <a:stretch>
            <a:fillRect/>
          </a:stretch>
        </p:blipFill>
        <p:spPr>
          <a:xfrm>
            <a:off x="4788024" y="2536672"/>
            <a:ext cx="4032448" cy="4153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15_menta_doxo.jpg"/>
          <p:cNvPicPr>
            <a:picLocks noChangeAspect="1"/>
          </p:cNvPicPr>
          <p:nvPr/>
        </p:nvPicPr>
        <p:blipFill>
          <a:blip r:embed="rId4"/>
          <a:stretch>
            <a:fillRect/>
          </a:stretch>
        </p:blipFill>
        <p:spPr>
          <a:xfrm>
            <a:off x="4788024" y="2522547"/>
            <a:ext cx="4158208" cy="4153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96200915_2971058_.jpg"/>
          <p:cNvPicPr>
            <a:picLocks noChangeAspect="1"/>
          </p:cNvPicPr>
          <p:nvPr/>
        </p:nvPicPr>
        <p:blipFill>
          <a:blip r:embed="rId5"/>
          <a:stretch>
            <a:fillRect/>
          </a:stretch>
        </p:blipFill>
        <p:spPr>
          <a:xfrm>
            <a:off x="179512" y="2536672"/>
            <a:ext cx="4248472" cy="4153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07448"/>
            <a:ext cx="3640488" cy="6338703"/>
          </a:xfrm>
        </p:spPr>
        <p:style>
          <a:lnRef idx="0">
            <a:schemeClr val="accent1"/>
          </a:lnRef>
          <a:fillRef idx="3">
            <a:schemeClr val="accent1"/>
          </a:fillRef>
          <a:effectRef idx="3">
            <a:schemeClr val="accent1"/>
          </a:effectRef>
          <a:fontRef idx="minor">
            <a:schemeClr val="lt1"/>
          </a:fontRef>
        </p:style>
        <p:txBody>
          <a:bodyPr>
            <a:noAutofit/>
          </a:bodyPr>
          <a:lstStyle/>
          <a:p>
            <a:r>
              <a:rPr lang="en-US" sz="2800" dirty="0" smtClean="0"/>
              <a:t>Build fireplace fires with man-made, petroleum-free logs made with bio-waxes and wood fiber. Artificial logs burn longer than firewood and produce 75 percent less carbon monoxide, according to "Country Living" magazine.</a:t>
            </a:r>
            <a:endParaRPr lang="ru-RU" sz="2800" dirty="0"/>
          </a:p>
        </p:txBody>
      </p:sp>
      <p:pic>
        <p:nvPicPr>
          <p:cNvPr id="4" name="Рисунок 3" descr="kamin.jpg"/>
          <p:cNvPicPr>
            <a:picLocks noChangeAspect="1"/>
          </p:cNvPicPr>
          <p:nvPr/>
        </p:nvPicPr>
        <p:blipFill>
          <a:blip r:embed="rId2"/>
          <a:stretch>
            <a:fillRect/>
          </a:stretch>
        </p:blipFill>
        <p:spPr>
          <a:xfrm>
            <a:off x="4139952" y="260648"/>
            <a:ext cx="4824536"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Circular-Design-Ideas-Elegant-Outdoor-Fireplace.jpg"/>
          <p:cNvPicPr>
            <a:picLocks noChangeAspect="1"/>
          </p:cNvPicPr>
          <p:nvPr/>
        </p:nvPicPr>
        <p:blipFill>
          <a:blip r:embed="rId3"/>
          <a:stretch>
            <a:fillRect/>
          </a:stretch>
        </p:blipFill>
        <p:spPr>
          <a:xfrm>
            <a:off x="4139952" y="3573016"/>
            <a:ext cx="482453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arkiane-fireplace-yan-li-1_01.jpg"/>
          <p:cNvPicPr>
            <a:picLocks noChangeAspect="1"/>
          </p:cNvPicPr>
          <p:nvPr/>
        </p:nvPicPr>
        <p:blipFill>
          <a:blip r:embed="rId4"/>
          <a:stretch>
            <a:fillRect/>
          </a:stretch>
        </p:blipFill>
        <p:spPr>
          <a:xfrm>
            <a:off x="4139952" y="1004912"/>
            <a:ext cx="4824536" cy="5124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836712"/>
            <a:ext cx="7139136" cy="5390059"/>
          </a:xfrm>
          <a:prstGeom prst="snip2DiagRect">
            <a:avLst/>
          </a:prstGeom>
        </p:spPr>
        <p:style>
          <a:lnRef idx="0">
            <a:schemeClr val="accent1"/>
          </a:lnRef>
          <a:fillRef idx="3">
            <a:schemeClr val="accent1"/>
          </a:fillRef>
          <a:effectRef idx="3">
            <a:schemeClr val="accent1"/>
          </a:effectRef>
          <a:fontRef idx="minor">
            <a:schemeClr val="lt1"/>
          </a:fontRef>
        </p:style>
        <p:txBody>
          <a:bodyPr/>
          <a:lstStyle/>
          <a:p>
            <a:pPr algn="ctr"/>
            <a:r>
              <a:rPr lang="en-US" dirty="0" smtClean="0"/>
              <a:t>Buy used items whenever possible. The production of new products consumes energy and natural resources. Scour thrift stores, estate and yard sales, flea markets, online auctions and classified sites for clothing, appliances, electronics and furniture.</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7"/>
            <a:ext cx="5655002" cy="1343641"/>
          </a:xfrm>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en-US" sz="2800" dirty="0" smtClean="0"/>
              <a:t>Rent or borrow items you use infrequently such as chainsaws, ladders and party decorations.</a:t>
            </a:r>
            <a:endParaRPr lang="ru-RU" sz="2800" dirty="0"/>
          </a:p>
        </p:txBody>
      </p:sp>
      <p:pic>
        <p:nvPicPr>
          <p:cNvPr id="4" name="Рисунок 3" descr="benzopila-husqvarna-357-xp-0x0-23146.jpg"/>
          <p:cNvPicPr>
            <a:picLocks noChangeAspect="1"/>
          </p:cNvPicPr>
          <p:nvPr/>
        </p:nvPicPr>
        <p:blipFill>
          <a:blip r:embed="rId2"/>
          <a:stretch>
            <a:fillRect/>
          </a:stretch>
        </p:blipFill>
        <p:spPr>
          <a:xfrm>
            <a:off x="127493" y="1844824"/>
            <a:ext cx="5868144" cy="4630751"/>
          </a:xfrm>
          <a:prstGeom prst="rect">
            <a:avLst/>
          </a:prstGeom>
        </p:spPr>
      </p:pic>
      <p:pic>
        <p:nvPicPr>
          <p:cNvPr id="5" name="Рисунок 4" descr="700_folding-woodwooden-ladder.jpg"/>
          <p:cNvPicPr>
            <a:picLocks noChangeAspect="1"/>
          </p:cNvPicPr>
          <p:nvPr/>
        </p:nvPicPr>
        <p:blipFill>
          <a:blip r:embed="rId3"/>
          <a:stretch>
            <a:fillRect/>
          </a:stretch>
        </p:blipFill>
        <p:spPr>
          <a:xfrm>
            <a:off x="6156176" y="1164427"/>
            <a:ext cx="2758144" cy="5328592"/>
          </a:xfrm>
          <a:prstGeom prst="rect">
            <a:avLst/>
          </a:prstGeom>
        </p:spPr>
      </p:pic>
      <p:pic>
        <p:nvPicPr>
          <p:cNvPr id="6" name="Рисунок 5" descr="party4_634_309_169_5_875_348.jpg"/>
          <p:cNvPicPr>
            <a:picLocks noChangeAspect="1"/>
          </p:cNvPicPr>
          <p:nvPr/>
        </p:nvPicPr>
        <p:blipFill>
          <a:blip r:embed="rId4"/>
          <a:stretch>
            <a:fillRect/>
          </a:stretch>
        </p:blipFill>
        <p:spPr>
          <a:xfrm>
            <a:off x="0" y="2109634"/>
            <a:ext cx="8993741" cy="45597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2082" y="4293096"/>
            <a:ext cx="8229600" cy="2376264"/>
          </a:xfrm>
        </p:spPr>
        <p:style>
          <a:lnRef idx="0">
            <a:schemeClr val="accent1"/>
          </a:lnRef>
          <a:fillRef idx="3">
            <a:schemeClr val="accent1"/>
          </a:fillRef>
          <a:effectRef idx="3">
            <a:schemeClr val="accent1"/>
          </a:effectRef>
          <a:fontRef idx="minor">
            <a:schemeClr val="lt1"/>
          </a:fontRef>
        </p:style>
        <p:txBody>
          <a:bodyPr>
            <a:normAutofit/>
          </a:bodyPr>
          <a:lstStyle/>
          <a:p>
            <a:r>
              <a:rPr lang="en-US" sz="2400" dirty="0" smtClean="0"/>
              <a:t>Buy items with as little packaging as possible. For example, bring a jar or plastic container to the grocery story and buy oatmeal and other grains in bulk. Buy supplies such as scissors, pens and note pads that are free of plastic packaging. Purchase fresh produce rather than canned or frozen.</a:t>
            </a:r>
            <a:endParaRPr lang="ru-RU" sz="2400" dirty="0"/>
          </a:p>
        </p:txBody>
      </p:sp>
      <p:pic>
        <p:nvPicPr>
          <p:cNvPr id="6" name="Рисунок 5" descr="25_365e8c1575c16e3d93d7f99c73a20162.jpg"/>
          <p:cNvPicPr>
            <a:picLocks noChangeAspect="1"/>
          </p:cNvPicPr>
          <p:nvPr/>
        </p:nvPicPr>
        <p:blipFill>
          <a:blip r:embed="rId2"/>
          <a:stretch>
            <a:fillRect/>
          </a:stretch>
        </p:blipFill>
        <p:spPr>
          <a:xfrm>
            <a:off x="179512" y="332656"/>
            <a:ext cx="4680520" cy="3595947"/>
          </a:xfrm>
          <a:prstGeom prst="rect">
            <a:avLst/>
          </a:prstGeom>
        </p:spPr>
      </p:pic>
      <p:pic>
        <p:nvPicPr>
          <p:cNvPr id="5" name="Рисунок 4" descr="bic10.jpg"/>
          <p:cNvPicPr>
            <a:picLocks noChangeAspect="1"/>
          </p:cNvPicPr>
          <p:nvPr/>
        </p:nvPicPr>
        <p:blipFill>
          <a:blip r:embed="rId3"/>
          <a:stretch>
            <a:fillRect/>
          </a:stretch>
        </p:blipFill>
        <p:spPr>
          <a:xfrm>
            <a:off x="198734" y="249190"/>
            <a:ext cx="4680520" cy="6542399"/>
          </a:xfrm>
          <a:prstGeom prst="rect">
            <a:avLst/>
          </a:prstGeom>
        </p:spPr>
      </p:pic>
      <p:pic>
        <p:nvPicPr>
          <p:cNvPr id="7" name="Рисунок 6" descr="cutcaster-photo-801057109-fresh-fruits-and-vegetables-in-supe-market.jpg"/>
          <p:cNvPicPr>
            <a:picLocks noChangeAspect="1"/>
          </p:cNvPicPr>
          <p:nvPr/>
        </p:nvPicPr>
        <p:blipFill>
          <a:blip r:embed="rId4"/>
          <a:stretch>
            <a:fillRect/>
          </a:stretch>
        </p:blipFill>
        <p:spPr>
          <a:xfrm>
            <a:off x="5076056" y="332656"/>
            <a:ext cx="3865062" cy="3595947"/>
          </a:xfrm>
          <a:prstGeom prst="rect">
            <a:avLst/>
          </a:prstGeom>
        </p:spPr>
      </p:pic>
      <p:pic>
        <p:nvPicPr>
          <p:cNvPr id="4" name="Рисунок 3" descr="1340442_12468964.jpg"/>
          <p:cNvPicPr>
            <a:picLocks noChangeAspect="1"/>
          </p:cNvPicPr>
          <p:nvPr/>
        </p:nvPicPr>
        <p:blipFill>
          <a:blip r:embed="rId5"/>
          <a:stretch>
            <a:fillRect/>
          </a:stretch>
        </p:blipFill>
        <p:spPr>
          <a:xfrm>
            <a:off x="5220784" y="1844824"/>
            <a:ext cx="3575605" cy="38101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28604"/>
            <a:ext cx="2736304" cy="6024732"/>
          </a:xfrm>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en-US" sz="2800" dirty="0" smtClean="0"/>
              <a:t>Donate clothing, furniture, books, CDs and household goods you no longer need or give them to friends or family members instead of throwing them in the trash.</a:t>
            </a:r>
            <a:endParaRPr lang="ru-RU" sz="2800" dirty="0"/>
          </a:p>
        </p:txBody>
      </p:sp>
      <p:pic>
        <p:nvPicPr>
          <p:cNvPr id="4" name="Рисунок 3" descr="xUib4PjrJ6U.jpg"/>
          <p:cNvPicPr>
            <a:picLocks noChangeAspect="1"/>
          </p:cNvPicPr>
          <p:nvPr/>
        </p:nvPicPr>
        <p:blipFill>
          <a:blip r:embed="rId2"/>
          <a:stretch>
            <a:fillRect/>
          </a:stretch>
        </p:blipFill>
        <p:spPr>
          <a:xfrm>
            <a:off x="3059832" y="476671"/>
            <a:ext cx="5881036" cy="5806187"/>
          </a:xfrm>
          <a:prstGeom prst="rect">
            <a:avLst/>
          </a:prstGeom>
        </p:spPr>
      </p:pic>
      <p:pic>
        <p:nvPicPr>
          <p:cNvPr id="5" name="Рисунок 4" descr="14e5eee7580a24ba16a2d710cbf31a600568ffbc_667.jpg"/>
          <p:cNvPicPr>
            <a:picLocks noChangeAspect="1"/>
          </p:cNvPicPr>
          <p:nvPr/>
        </p:nvPicPr>
        <p:blipFill>
          <a:blip r:embed="rId3"/>
          <a:stretch>
            <a:fillRect/>
          </a:stretch>
        </p:blipFill>
        <p:spPr>
          <a:xfrm>
            <a:off x="3013792" y="295232"/>
            <a:ext cx="4114764" cy="3084532"/>
          </a:xfrm>
          <a:prstGeom prst="rect">
            <a:avLst/>
          </a:prstGeom>
        </p:spPr>
      </p:pic>
      <p:pic>
        <p:nvPicPr>
          <p:cNvPr id="6" name="Рисунок 5" descr="Screen+Shot+2012-10-04+at+7.08.06+PM.png"/>
          <p:cNvPicPr>
            <a:picLocks noChangeAspect="1"/>
          </p:cNvPicPr>
          <p:nvPr/>
        </p:nvPicPr>
        <p:blipFill>
          <a:blip r:embed="rId4"/>
          <a:stretch>
            <a:fillRect/>
          </a:stretch>
        </p:blipFill>
        <p:spPr>
          <a:xfrm>
            <a:off x="5436097" y="3166409"/>
            <a:ext cx="3683568" cy="3477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149080"/>
            <a:ext cx="8358246" cy="2436872"/>
          </a:xfrm>
        </p:spPr>
        <p:style>
          <a:lnRef idx="0">
            <a:schemeClr val="accent1"/>
          </a:lnRef>
          <a:fillRef idx="3">
            <a:schemeClr val="accent1"/>
          </a:fillRef>
          <a:effectRef idx="3">
            <a:schemeClr val="accent1"/>
          </a:effectRef>
          <a:fontRef idx="minor">
            <a:schemeClr val="lt1"/>
          </a:fontRef>
        </p:style>
        <p:txBody>
          <a:bodyPr>
            <a:noAutofit/>
          </a:bodyPr>
          <a:lstStyle/>
          <a:p>
            <a:r>
              <a:rPr lang="en-US" sz="2600" dirty="0" smtClean="0"/>
              <a:t>Turn off computers, lights and other appliances when </a:t>
            </a:r>
            <a:r>
              <a:rPr lang="en-US" sz="2600" dirty="0" smtClean="0"/>
              <a:t>they not </a:t>
            </a:r>
            <a:r>
              <a:rPr lang="en-US" sz="2600" dirty="0" smtClean="0"/>
              <a:t>in use. Unplug "energy vampires" - adapters for cell phones and other electronics as well as appliances with standby capabilities such as televisions and DVD players - which draw power when plugged into an outlet.</a:t>
            </a:r>
            <a:endParaRPr lang="ru-RU" sz="2600" dirty="0"/>
          </a:p>
        </p:txBody>
      </p:sp>
      <p:pic>
        <p:nvPicPr>
          <p:cNvPr id="4" name="Рисунок 3" descr="steckdosenleiste.jpg"/>
          <p:cNvPicPr>
            <a:picLocks noChangeAspect="1"/>
          </p:cNvPicPr>
          <p:nvPr/>
        </p:nvPicPr>
        <p:blipFill>
          <a:blip r:embed="rId2"/>
          <a:stretch>
            <a:fillRect/>
          </a:stretch>
        </p:blipFill>
        <p:spPr>
          <a:xfrm>
            <a:off x="251520" y="404664"/>
            <a:ext cx="4026024" cy="342207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3" y="404664"/>
            <a:ext cx="4464496" cy="342207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40623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1"/>
            <a:ext cx="8229600" cy="1714511"/>
          </a:xfrm>
        </p:spPr>
        <p:style>
          <a:lnRef idx="0">
            <a:schemeClr val="accent1"/>
          </a:lnRef>
          <a:fillRef idx="3">
            <a:schemeClr val="accent1"/>
          </a:fillRef>
          <a:effectRef idx="3">
            <a:schemeClr val="accent1"/>
          </a:effectRef>
          <a:fontRef idx="minor">
            <a:schemeClr val="lt1"/>
          </a:fontRef>
        </p:style>
        <p:txBody>
          <a:bodyPr>
            <a:normAutofit/>
          </a:bodyPr>
          <a:lstStyle/>
          <a:p>
            <a:r>
              <a:rPr lang="en-US" sz="2400" dirty="0" smtClean="0"/>
              <a:t>Use ceramic coffee mugs instead of disposable cups. Use a refillable aluminum water bottle rather than buying water in plastic bottles, which clog landfills and can leach a chemical called BPA.</a:t>
            </a:r>
            <a:endParaRPr lang="ru-RU" sz="2400" dirty="0"/>
          </a:p>
        </p:txBody>
      </p:sp>
      <p:pic>
        <p:nvPicPr>
          <p:cNvPr id="4" name="Рисунок 3" descr="799_KC6446_04_1.jpg"/>
          <p:cNvPicPr>
            <a:picLocks noChangeAspect="1"/>
          </p:cNvPicPr>
          <p:nvPr/>
        </p:nvPicPr>
        <p:blipFill>
          <a:blip r:embed="rId2"/>
          <a:stretch>
            <a:fillRect/>
          </a:stretch>
        </p:blipFill>
        <p:spPr>
          <a:xfrm>
            <a:off x="395536" y="2132856"/>
            <a:ext cx="4318008" cy="4318008"/>
          </a:xfrm>
          <a:prstGeom prst="rect">
            <a:avLst/>
          </a:prstGeom>
          <a:ln>
            <a:noFill/>
          </a:ln>
          <a:effectLst>
            <a:outerShdw blurRad="292100" dist="139700" dir="2700000" algn="tl" rotWithShape="0">
              <a:srgbClr val="333333">
                <a:alpha val="65000"/>
              </a:srgbClr>
            </a:outerShdw>
          </a:effectLst>
        </p:spPr>
      </p:pic>
      <p:pic>
        <p:nvPicPr>
          <p:cNvPr id="5" name="Рисунок 4" descr="5033974_5.jpg"/>
          <p:cNvPicPr>
            <a:picLocks noChangeAspect="1"/>
          </p:cNvPicPr>
          <p:nvPr/>
        </p:nvPicPr>
        <p:blipFill>
          <a:blip r:embed="rId3"/>
          <a:stretch>
            <a:fillRect/>
          </a:stretch>
        </p:blipFill>
        <p:spPr>
          <a:xfrm>
            <a:off x="5004048" y="2132856"/>
            <a:ext cx="4086400" cy="431800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0057" y="146607"/>
            <a:ext cx="4680520" cy="6575208"/>
          </a:xfrm>
        </p:spPr>
        <p:style>
          <a:lnRef idx="3">
            <a:schemeClr val="lt1"/>
          </a:lnRef>
          <a:fillRef idx="1">
            <a:schemeClr val="accent1"/>
          </a:fillRef>
          <a:effectRef idx="1">
            <a:schemeClr val="accent1"/>
          </a:effectRef>
          <a:fontRef idx="minor">
            <a:schemeClr val="lt1"/>
          </a:fontRef>
        </p:style>
        <p:txBody>
          <a:bodyPr>
            <a:noAutofit/>
          </a:bodyPr>
          <a:lstStyle/>
          <a:p>
            <a:r>
              <a:rPr lang="en-US" sz="3000" dirty="0" smtClean="0"/>
              <a:t>Grow an organic garden. Commercial food transportation and storage is energy-intensive. When you grow your own produce, you eliminate the middleman and ensure your food is free of harsh pesticides. Can your fruits and vegetables so you will be able to eat them year round.</a:t>
            </a:r>
            <a:endParaRPr lang="ru-RU" sz="3000" dirty="0"/>
          </a:p>
        </p:txBody>
      </p:sp>
      <p:pic>
        <p:nvPicPr>
          <p:cNvPr id="4" name="Рисунок 3" descr="11738193-organic-garden.jpg"/>
          <p:cNvPicPr>
            <a:picLocks noChangeAspect="1"/>
          </p:cNvPicPr>
          <p:nvPr/>
        </p:nvPicPr>
        <p:blipFill>
          <a:blip r:embed="rId2"/>
          <a:stretch>
            <a:fillRect/>
          </a:stretch>
        </p:blipFill>
        <p:spPr>
          <a:xfrm>
            <a:off x="5004048" y="3645024"/>
            <a:ext cx="3904111" cy="2826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organic-gardening-page2001.jpg"/>
          <p:cNvPicPr>
            <a:picLocks noChangeAspect="1"/>
          </p:cNvPicPr>
          <p:nvPr/>
        </p:nvPicPr>
        <p:blipFill>
          <a:blip r:embed="rId3"/>
          <a:stretch>
            <a:fillRect/>
          </a:stretch>
        </p:blipFill>
        <p:spPr>
          <a:xfrm>
            <a:off x="5004047" y="248401"/>
            <a:ext cx="3904111" cy="3051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cibo-sostenibile-2.jpg"/>
          <p:cNvPicPr>
            <a:picLocks noChangeAspect="1"/>
          </p:cNvPicPr>
          <p:nvPr/>
        </p:nvPicPr>
        <p:blipFill>
          <a:blip r:embed="rId4"/>
          <a:stretch>
            <a:fillRect/>
          </a:stretch>
        </p:blipFill>
        <p:spPr>
          <a:xfrm>
            <a:off x="1475656" y="86063"/>
            <a:ext cx="6208366" cy="4616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0452" y="4869160"/>
            <a:ext cx="4238774" cy="1760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gtEl>
                                        <p:attrNameLst>
                                          <p:attrName>ppt_x</p:attrName>
                                          <p:attrName>ppt_y</p:attrName>
                                        </p:attrNameLst>
                                      </p:cBhvr>
                                    </p:animMotion>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1"/>
            <a:ext cx="6663684" cy="1702541"/>
          </a:xfrm>
        </p:spPr>
        <p:style>
          <a:lnRef idx="0">
            <a:schemeClr val="accent1"/>
          </a:lnRef>
          <a:fillRef idx="3">
            <a:schemeClr val="accent1"/>
          </a:fillRef>
          <a:effectRef idx="3">
            <a:schemeClr val="accent1"/>
          </a:effectRef>
          <a:fontRef idx="minor">
            <a:schemeClr val="lt1"/>
          </a:fontRef>
        </p:style>
        <p:txBody>
          <a:bodyPr>
            <a:noAutofit/>
          </a:bodyPr>
          <a:lstStyle/>
          <a:p>
            <a:r>
              <a:rPr lang="en-US" dirty="0" smtClean="0"/>
              <a:t>Conserve energy by cleaning the filters on your home's air conditioning unit once a month.</a:t>
            </a:r>
            <a:endParaRPr lang="ru-RU" dirty="0"/>
          </a:p>
        </p:txBody>
      </p:sp>
      <p:pic>
        <p:nvPicPr>
          <p:cNvPr id="4" name="Рисунок 3" descr="956ce7049f284c0bb2b745bb39873c790adb6a81_667.jpg"/>
          <p:cNvPicPr>
            <a:picLocks noChangeAspect="1"/>
          </p:cNvPicPr>
          <p:nvPr/>
        </p:nvPicPr>
        <p:blipFill>
          <a:blip r:embed="rId2"/>
          <a:stretch>
            <a:fillRect/>
          </a:stretch>
        </p:blipFill>
        <p:spPr>
          <a:xfrm>
            <a:off x="1691680" y="2186727"/>
            <a:ext cx="5993133" cy="4492603"/>
          </a:xfrm>
          <a:prstGeom prst="rect">
            <a:avLst/>
          </a:prstGeom>
          <a:ln>
            <a:noFill/>
          </a:ln>
          <a:effectLst>
            <a:outerShdw blurRad="292100" dist="139700" dir="2700000" algn="tl" rotWithShape="0">
              <a:srgbClr val="333333">
                <a:alpha val="65000"/>
              </a:srgbClr>
            </a:outerShdw>
          </a:effec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51" y="260648"/>
            <a:ext cx="8784976" cy="6433157"/>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222"/>
            <a:ext cx="9144000" cy="6962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en_earth">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TS010336793</Template>
  <TotalTime>137</TotalTime>
  <Words>462</Words>
  <Application>Microsoft Office PowerPoint</Application>
  <PresentationFormat>Экран (4:3)</PresentationFormat>
  <Paragraphs>14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green_earth</vt:lpstr>
      <vt:lpstr>Nature and environment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Protection</dc:title>
  <dc:creator>NASTIA</dc:creator>
  <cp:lastModifiedBy>NASTIA</cp:lastModifiedBy>
  <cp:revision>12</cp:revision>
  <dcterms:modified xsi:type="dcterms:W3CDTF">2014-03-11T19:59:27Z</dcterms:modified>
</cp:coreProperties>
</file>