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57166"/>
            <a:ext cx="8458200" cy="4857784"/>
          </a:xfrm>
        </p:spPr>
        <p:txBody>
          <a:bodyPr>
            <a:noAutofit/>
          </a:bodyPr>
          <a:lstStyle/>
          <a:p>
            <a:r>
              <a:rPr lang="uk-UA" sz="8000" dirty="0" smtClean="0"/>
              <a:t>ЖИРИ. БІОЛОГІЧНЕ ЗНАЧЕННЯ ЖИРІВ.</a:t>
            </a:r>
            <a:endParaRPr lang="uk-UA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5357826"/>
            <a:ext cx="2528846" cy="91440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Виконала учениця 21 групи</a:t>
            </a:r>
          </a:p>
          <a:p>
            <a:r>
              <a:rPr lang="uk-UA" dirty="0" err="1" smtClean="0"/>
              <a:t>Рибченко</a:t>
            </a:r>
            <a:r>
              <a:rPr lang="uk-UA" dirty="0" smtClean="0"/>
              <a:t> Ніна</a:t>
            </a:r>
            <a:endParaRPr lang="uk-U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Рослинні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(масла)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зерен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масляних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соняшника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хлопка,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льону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очистки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рослинного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масла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розділяють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на: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сирі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рафіновані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нерафіновані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phot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63975" y="642919"/>
            <a:ext cx="4762500" cy="428628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висококалорійні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вітаміни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A, D (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риб'ячий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жир, особливо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трісковий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жир), Е (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бавовняна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кукурудзяна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олія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гарною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засвоюваністю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сорту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консистенції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жиру.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засвоюються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рідкі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низькою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температурою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плавлення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ed427e1-3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57620" y="642918"/>
            <a:ext cx="5000660" cy="478634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86446" y="857232"/>
            <a:ext cx="3008313" cy="4800600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велике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народному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парфумерії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шкіряній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лакофарбовій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мила, маргарину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т.п.</a:t>
            </a:r>
            <a:endParaRPr lang="uk-UA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magnitne-mul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785794"/>
            <a:ext cx="4643470" cy="485778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 - біологічно активні речовини, що входять до складу  клітин рослинних і тваринних організмів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утворюватися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їжею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синтезу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вуглеводів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білків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окисненні 1 г жиру виділяється  37,7 кДж енергії .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sho-take-lipid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57620" y="642918"/>
            <a:ext cx="4786346" cy="507209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58200" cy="5072098"/>
          </a:xfrm>
        </p:spPr>
        <p:txBody>
          <a:bodyPr>
            <a:normAutofit/>
          </a:bodyPr>
          <a:lstStyle/>
          <a:p>
            <a:r>
              <a:rPr lang="uk-UA" sz="4400" dirty="0" smtClean="0"/>
              <a:t>             </a:t>
            </a:r>
            <a:r>
              <a:rPr lang="uk-UA" sz="7200" dirty="0" smtClean="0"/>
              <a:t>ДЯКУЮ ЗА        </a:t>
            </a:r>
            <a:br>
              <a:rPr lang="uk-UA" sz="7200" dirty="0" smtClean="0"/>
            </a:br>
            <a:r>
              <a:rPr lang="uk-UA" sz="7200" dirty="0" smtClean="0"/>
              <a:t/>
            </a:r>
            <a:br>
              <a:rPr lang="uk-UA" sz="7200" dirty="0" smtClean="0"/>
            </a:br>
            <a:r>
              <a:rPr lang="uk-UA" sz="7200" dirty="0" smtClean="0"/>
              <a:t>           УВАГУ!</a:t>
            </a:r>
            <a:endParaRPr lang="uk-UA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686800" cy="1785950"/>
          </a:xfrm>
        </p:spPr>
        <p:txBody>
          <a:bodyPr>
            <a:normAutofit fontScale="90000"/>
          </a:bodyPr>
          <a:lstStyle/>
          <a:p>
            <a:r>
              <a:rPr lang="uk-UA" sz="4000" dirty="0" smtClean="0"/>
              <a:t>Жири – це складні ефіри гліцерину і вищих одноатомних карбонових кислот.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image00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214554"/>
            <a:ext cx="7572427" cy="421484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357166"/>
            <a:ext cx="3008313" cy="5357850"/>
          </a:xfrm>
        </p:spPr>
        <p:txBody>
          <a:bodyPr>
            <a:normAutofit/>
          </a:bodyPr>
          <a:lstStyle/>
          <a:p>
            <a:endParaRPr lang="uk-UA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Головним критерієм, за яким ці речовини об’єднали в одну групу, є те, що вони не розчиняються у воді, але добре розчиняються у неполярних органічних розчинниках: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естері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бензині, хлороформі.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calories-in-fat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14744" y="714356"/>
            <a:ext cx="5143536" cy="492922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714744" y="785794"/>
            <a:ext cx="5080015" cy="5072098"/>
          </a:xfrm>
        </p:spPr>
        <p:txBody>
          <a:bodyPr>
            <a:normAutofit lnSpcReduction="10000"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хімічною структурою жири                           </a:t>
            </a:r>
          </a:p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 складними </a:t>
            </a:r>
            <a:r>
              <a:rPr lang="uk-UA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естерами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триатомного спирту </a:t>
            </a:r>
            <a:r>
              <a:rPr lang="uk-UA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гліцеролу</a:t>
            </a:r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                   високомолекулярних жирних кислот.</a:t>
            </a:r>
          </a:p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uk-UA" sz="2400" b="1" dirty="0" smtClean="0">
              <a:solidFill>
                <a:srgbClr val="002060"/>
              </a:solidFill>
            </a:endParaRPr>
          </a:p>
          <a:p>
            <a:endParaRPr lang="uk-UA" sz="2400" b="1" dirty="0" smtClean="0">
              <a:solidFill>
                <a:srgbClr val="002060"/>
              </a:solidFill>
            </a:endParaRPr>
          </a:p>
          <a:p>
            <a:endParaRPr lang="uk-UA" sz="2400" b="1" dirty="0" smtClean="0">
              <a:solidFill>
                <a:srgbClr val="002060"/>
              </a:solidFill>
            </a:endParaRPr>
          </a:p>
          <a:p>
            <a:endParaRPr lang="uk-UA" sz="2400" b="1" dirty="0" smtClean="0">
              <a:solidFill>
                <a:srgbClr val="002060"/>
              </a:solidFill>
            </a:endParaRPr>
          </a:p>
          <a:p>
            <a:endParaRPr lang="uk-UA" sz="1600" b="1" dirty="0" smtClean="0">
              <a:solidFill>
                <a:srgbClr val="002060"/>
              </a:solidFill>
            </a:endParaRPr>
          </a:p>
          <a:p>
            <a:r>
              <a:rPr lang="uk-UA" sz="1600" b="1" dirty="0" smtClean="0">
                <a:solidFill>
                  <a:srgbClr val="CC3300"/>
                </a:solidFill>
              </a:rPr>
              <a:t>                    </a:t>
            </a:r>
          </a:p>
          <a:p>
            <a:endParaRPr lang="uk-UA" sz="1600" b="1" dirty="0" smtClean="0">
              <a:solidFill>
                <a:srgbClr val="CC3300"/>
              </a:solidFill>
            </a:endParaRPr>
          </a:p>
          <a:p>
            <a:endParaRPr lang="uk-UA" sz="1600" b="1" dirty="0" smtClean="0">
              <a:solidFill>
                <a:srgbClr val="CC3300"/>
              </a:solidFill>
            </a:endParaRPr>
          </a:p>
          <a:p>
            <a:endParaRPr lang="uk-UA" sz="1600" b="1" dirty="0" smtClean="0">
              <a:solidFill>
                <a:srgbClr val="CC3300"/>
              </a:solidFill>
            </a:endParaRPr>
          </a:p>
          <a:p>
            <a:endParaRPr lang="uk-UA" sz="1600" b="1" i="1" u="sng" dirty="0" smtClean="0">
              <a:solidFill>
                <a:srgbClr val="FF6600"/>
              </a:solidFill>
            </a:endParaRPr>
          </a:p>
          <a:p>
            <a:endParaRPr lang="uk-UA" sz="1600" b="1" i="1" u="sng" dirty="0" smtClean="0">
              <a:solidFill>
                <a:srgbClr val="FF6600"/>
              </a:solidFill>
            </a:endParaRPr>
          </a:p>
          <a:p>
            <a:endParaRPr lang="uk-UA" sz="1600" b="1" i="1" u="sng" dirty="0" smtClean="0">
              <a:solidFill>
                <a:srgbClr val="FF6600"/>
              </a:solidFill>
            </a:endParaRPr>
          </a:p>
          <a:p>
            <a:endParaRPr lang="uk-UA" sz="1600" b="1" i="1" u="sng" dirty="0" smtClean="0">
              <a:solidFill>
                <a:srgbClr val="FF6600"/>
              </a:solidFill>
            </a:endParaRPr>
          </a:p>
          <a:p>
            <a:endParaRPr lang="uk-UA" sz="1600" b="1" i="1" u="sng" dirty="0" smtClean="0">
              <a:solidFill>
                <a:srgbClr val="FF6600"/>
              </a:solidFill>
            </a:endParaRPr>
          </a:p>
          <a:p>
            <a:endParaRPr lang="uk-UA" sz="1600" b="1" i="1" u="sng" dirty="0" smtClean="0">
              <a:solidFill>
                <a:srgbClr val="FF6600"/>
              </a:solidFill>
            </a:endParaRPr>
          </a:p>
          <a:p>
            <a:endParaRPr lang="ru-RU" sz="1600" b="1" i="1" dirty="0" smtClean="0"/>
          </a:p>
          <a:p>
            <a:endParaRPr lang="uk-UA" sz="1600" dirty="0">
              <a:solidFill>
                <a:srgbClr val="002060"/>
              </a:solidFill>
            </a:endParaRPr>
          </a:p>
        </p:txBody>
      </p:sp>
      <p:pic>
        <p:nvPicPr>
          <p:cNvPr id="5" name="Picture 5" descr="форм естер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928670"/>
            <a:ext cx="3571900" cy="3500462"/>
          </a:xfrm>
          <a:noFill/>
          <a:ln/>
        </p:spPr>
      </p:pic>
      <p:sp>
        <p:nvSpPr>
          <p:cNvPr id="4" name="Прямоугольник 3"/>
          <p:cNvSpPr/>
          <p:nvPr/>
        </p:nvSpPr>
        <p:spPr>
          <a:xfrm>
            <a:off x="357158" y="4500570"/>
            <a:ext cx="228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uk-UA" sz="1600" b="1" dirty="0" smtClean="0">
                <a:solidFill>
                  <a:srgbClr val="002060"/>
                </a:solidFill>
              </a:rPr>
              <a:t>Загальна формула </a:t>
            </a:r>
            <a:r>
              <a:rPr lang="uk-UA" sz="1600" b="1" dirty="0" err="1" smtClean="0">
                <a:solidFill>
                  <a:srgbClr val="002060"/>
                </a:solidFill>
              </a:rPr>
              <a:t>естерів</a:t>
            </a:r>
            <a:endParaRPr lang="uk-UA" sz="16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2971792" cy="3033714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Жирні кислоти – це органічні сполуки, до складу яких входить </a:t>
            </a:r>
            <a:r>
              <a:rPr lang="uk-UA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карбоксильна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група та довгий вуглеводневий ланцюг.</a:t>
            </a:r>
            <a:endParaRPr lang="uk-UA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genetic_oil_big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28992" y="500042"/>
            <a:ext cx="5357850" cy="564360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58200" cy="5207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     </a:t>
            </a:r>
            <a:r>
              <a:rPr lang="uk-UA" sz="3200" dirty="0" smtClean="0"/>
              <a:t>Утворення молекули жиру </a:t>
            </a:r>
            <a:endParaRPr lang="uk-UA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14282" y="857232"/>
            <a:ext cx="3008313" cy="4000528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Хімічну природу жирів почали вивчати в першій половині ІХ ст.                                         Синтез жиру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тристеарину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здійснив французький хімік М.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Бертло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1166fa3c3234d2952fb089523e67b1c4bf23a90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14810" y="857250"/>
            <a:ext cx="3929090" cy="471489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58200" cy="520700"/>
          </a:xfrm>
        </p:spPr>
        <p:txBody>
          <a:bodyPr>
            <a:normAutofit fontScale="90000"/>
          </a:bodyPr>
          <a:lstStyle/>
          <a:p>
            <a:r>
              <a:rPr lang="uk-UA" u="sng" dirty="0" smtClean="0">
                <a:solidFill>
                  <a:srgbClr val="800000"/>
                </a:solidFill>
              </a:rPr>
              <a:t>                                         </a:t>
            </a:r>
            <a:r>
              <a:rPr lang="uk-UA" sz="4400" u="sng" dirty="0" smtClean="0">
                <a:solidFill>
                  <a:srgbClr val="002060"/>
                </a:solidFill>
              </a:rPr>
              <a:t>Реакція  </a:t>
            </a:r>
            <a:r>
              <a:rPr lang="uk-UA" sz="4400" u="sng" dirty="0" err="1" smtClean="0">
                <a:solidFill>
                  <a:srgbClr val="002060"/>
                </a:solidFill>
              </a:rPr>
              <a:t>естерифікації</a:t>
            </a:r>
            <a:r>
              <a:rPr lang="uk-UA" sz="4400" u="sng" dirty="0" smtClean="0">
                <a:solidFill>
                  <a:srgbClr val="002060"/>
                </a:solidFill>
              </a:rPr>
              <a:t>:</a:t>
            </a:r>
            <a:r>
              <a:rPr lang="ru-RU" u="sng" dirty="0" smtClean="0">
                <a:solidFill>
                  <a:srgbClr val="800000"/>
                </a:solidFill>
              </a:rPr>
              <a:t/>
            </a:r>
            <a:br>
              <a:rPr lang="ru-RU" u="sng" dirty="0" smtClean="0">
                <a:solidFill>
                  <a:srgbClr val="800000"/>
                </a:solidFill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714620"/>
            <a:ext cx="8186766" cy="2695580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200" b="1" dirty="0" smtClean="0">
                <a:solidFill>
                  <a:srgbClr val="0000FF"/>
                </a:solidFill>
              </a:rPr>
              <a:t>C</a:t>
            </a:r>
            <a:r>
              <a:rPr lang="en-US" sz="3200" b="1" dirty="0" smtClean="0"/>
              <a:t>-OH  +  H</a:t>
            </a:r>
            <a:r>
              <a:rPr lang="en-US" sz="3200" b="1" dirty="0" smtClean="0">
                <a:solidFill>
                  <a:srgbClr val="0000FF"/>
                </a:solidFill>
              </a:rPr>
              <a:t>O-CO-R  </a:t>
            </a:r>
            <a:r>
              <a:rPr lang="en-US" sz="3200" b="1" dirty="0" smtClean="0"/>
              <a:t>       </a:t>
            </a:r>
            <a:r>
              <a:rPr lang="uk-UA" sz="3200" b="1" dirty="0" smtClean="0"/>
              <a:t> </a:t>
            </a:r>
            <a:r>
              <a:rPr lang="en-US" sz="3200" b="1" dirty="0" smtClean="0"/>
              <a:t>  </a:t>
            </a:r>
            <a:r>
              <a:rPr lang="uk-UA" sz="3200" b="1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200" b="1" dirty="0" smtClean="0">
                <a:solidFill>
                  <a:srgbClr val="0000FF"/>
                </a:solidFill>
              </a:rPr>
              <a:t>C-O-CO-R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</a:rPr>
              <a:t> </a:t>
            </a:r>
            <a:r>
              <a:rPr lang="uk-UA" sz="3200" b="1" dirty="0" smtClean="0">
                <a:solidFill>
                  <a:srgbClr val="800000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HC</a:t>
            </a:r>
            <a:r>
              <a:rPr lang="en-US" sz="3200" b="1" dirty="0" smtClean="0">
                <a:solidFill>
                  <a:srgbClr val="800000"/>
                </a:solidFill>
              </a:rPr>
              <a:t> </a:t>
            </a:r>
            <a:r>
              <a:rPr lang="uk-UA" sz="3200" b="1" dirty="0" smtClean="0"/>
              <a:t>-</a:t>
            </a:r>
            <a:r>
              <a:rPr lang="en-US" sz="3200" b="1" dirty="0" smtClean="0"/>
              <a:t>OH  + H</a:t>
            </a:r>
            <a:r>
              <a:rPr lang="en-US" sz="3200" b="1" dirty="0" smtClean="0">
                <a:solidFill>
                  <a:srgbClr val="0000FF"/>
                </a:solidFill>
              </a:rPr>
              <a:t>O-CO</a:t>
            </a:r>
            <a:r>
              <a:rPr lang="uk-UA" sz="3200" b="1" dirty="0" smtClean="0">
                <a:solidFill>
                  <a:srgbClr val="0000FF"/>
                </a:solidFill>
              </a:rPr>
              <a:t> -</a:t>
            </a:r>
            <a:r>
              <a:rPr lang="en-US" sz="3200" b="1" dirty="0" smtClean="0">
                <a:solidFill>
                  <a:srgbClr val="0000FF"/>
                </a:solidFill>
              </a:rPr>
              <a:t>R</a:t>
            </a:r>
            <a:r>
              <a:rPr lang="en-US" sz="3200" b="1" dirty="0" smtClean="0"/>
              <a:t>        </a:t>
            </a:r>
            <a:r>
              <a:rPr lang="uk-UA" sz="3200" b="1" dirty="0" smtClean="0"/>
              <a:t>   </a:t>
            </a:r>
            <a:r>
              <a:rPr lang="en-US" sz="3200" b="1" dirty="0" smtClean="0"/>
              <a:t> </a:t>
            </a:r>
            <a:r>
              <a:rPr lang="uk-UA" sz="3200" b="1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HC</a:t>
            </a:r>
            <a:r>
              <a:rPr lang="uk-UA" sz="3200" b="1" dirty="0" smtClean="0">
                <a:solidFill>
                  <a:srgbClr val="0000FF"/>
                </a:solidFill>
              </a:rPr>
              <a:t>-</a:t>
            </a:r>
            <a:r>
              <a:rPr lang="en-US" sz="3200" b="1" dirty="0" smtClean="0">
                <a:solidFill>
                  <a:srgbClr val="0000FF"/>
                </a:solidFill>
              </a:rPr>
              <a:t>O-CO -R</a:t>
            </a:r>
            <a:r>
              <a:rPr lang="en-US" sz="3200" b="1" dirty="0" smtClean="0"/>
              <a:t> </a:t>
            </a:r>
            <a:r>
              <a:rPr lang="uk-UA" sz="3200" b="1" dirty="0" smtClean="0"/>
              <a:t>+ </a:t>
            </a:r>
            <a:r>
              <a:rPr lang="en-US" sz="3200" b="1" dirty="0" smtClean="0"/>
              <a:t>3</a:t>
            </a:r>
            <a:r>
              <a:rPr lang="uk-UA" sz="3200" b="1" dirty="0" smtClean="0"/>
              <a:t>Н</a:t>
            </a:r>
            <a:r>
              <a:rPr lang="uk-UA" sz="3200" b="1" baseline="-25000" dirty="0" smtClean="0"/>
              <a:t>2</a:t>
            </a:r>
            <a:r>
              <a:rPr lang="uk-UA" sz="3200" b="1" dirty="0" smtClean="0"/>
              <a:t>О</a:t>
            </a:r>
            <a:r>
              <a:rPr lang="en-US" sz="3200" b="1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200" b="1" dirty="0" smtClean="0">
                <a:solidFill>
                  <a:srgbClr val="0000FF"/>
                </a:solidFill>
              </a:rPr>
              <a:t>C</a:t>
            </a:r>
            <a:r>
              <a:rPr lang="en-US" sz="3200" b="1" dirty="0" smtClean="0"/>
              <a:t>-OH +  H</a:t>
            </a:r>
            <a:r>
              <a:rPr lang="en-US" sz="3200" b="1" dirty="0" smtClean="0">
                <a:solidFill>
                  <a:srgbClr val="0000FF"/>
                </a:solidFill>
              </a:rPr>
              <a:t>O</a:t>
            </a:r>
            <a:r>
              <a:rPr lang="en-US" sz="3200" b="1" dirty="0" smtClean="0"/>
              <a:t> </a:t>
            </a:r>
            <a:r>
              <a:rPr lang="uk-UA" sz="3200" b="1" dirty="0" smtClean="0">
                <a:solidFill>
                  <a:srgbClr val="0000FF"/>
                </a:solidFill>
              </a:rPr>
              <a:t>-</a:t>
            </a:r>
            <a:r>
              <a:rPr lang="en-US" sz="3200" b="1" dirty="0" smtClean="0">
                <a:solidFill>
                  <a:srgbClr val="0000FF"/>
                </a:solidFill>
              </a:rPr>
              <a:t>CO</a:t>
            </a:r>
            <a:r>
              <a:rPr lang="uk-UA" sz="3200" b="1" dirty="0" smtClean="0">
                <a:solidFill>
                  <a:srgbClr val="0000FF"/>
                </a:solidFill>
              </a:rPr>
              <a:t>-</a:t>
            </a:r>
            <a:r>
              <a:rPr lang="en-US" sz="3200" b="1" dirty="0" smtClean="0">
                <a:solidFill>
                  <a:srgbClr val="0000FF"/>
                </a:solidFill>
              </a:rPr>
              <a:t>R</a:t>
            </a:r>
            <a:r>
              <a:rPr lang="en-US" sz="3200" b="1" dirty="0" smtClean="0"/>
              <a:t>     </a:t>
            </a:r>
            <a:r>
              <a:rPr lang="uk-UA" sz="3200" b="1" dirty="0" smtClean="0"/>
              <a:t>     </a:t>
            </a:r>
            <a:r>
              <a:rPr lang="en-US" sz="3200" b="1" dirty="0" smtClean="0"/>
              <a:t> </a:t>
            </a:r>
            <a:r>
              <a:rPr lang="uk-UA" sz="3200" b="1" dirty="0" smtClean="0"/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H</a:t>
            </a:r>
            <a:r>
              <a:rPr lang="en-US" sz="32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3200" b="1" dirty="0" smtClean="0">
                <a:solidFill>
                  <a:srgbClr val="0000FF"/>
                </a:solidFill>
              </a:rPr>
              <a:t>C-O-CO </a:t>
            </a:r>
            <a:r>
              <a:rPr lang="uk-UA" sz="3200" b="1" dirty="0" smtClean="0">
                <a:solidFill>
                  <a:srgbClr val="0000FF"/>
                </a:solidFill>
              </a:rPr>
              <a:t>-</a:t>
            </a:r>
            <a:r>
              <a:rPr lang="en-US" sz="3200" b="1" dirty="0" smtClean="0">
                <a:solidFill>
                  <a:srgbClr val="0000FF"/>
                </a:solidFill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uk-UA" sz="3200" b="1" i="1" dirty="0" smtClean="0">
                <a:solidFill>
                  <a:srgbClr val="800000"/>
                </a:solidFill>
              </a:rPr>
              <a:t>гліцерин   карбонова кислота         жир</a:t>
            </a:r>
            <a:r>
              <a:rPr lang="uk-UA" sz="3200" i="1" dirty="0" smtClean="0"/>
              <a:t>                             </a:t>
            </a:r>
            <a:endParaRPr lang="ru-RU" sz="3200" i="1" dirty="0" smtClean="0"/>
          </a:p>
          <a:p>
            <a:endParaRPr lang="uk-UA" dirty="0"/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4143372" y="3714752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Гідроліз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хімічна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реакція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1779 р.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шведський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хімік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Карл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Вільгельм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Шеєле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виявив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один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гідролізу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розкладання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дією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води)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гліцерин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pic>
        <p:nvPicPr>
          <p:cNvPr id="5" name="Содержимое 4" descr="0004-005-Blagodarja-rabotam-vydajuschegosja-shvedskogo-khimika-Karla-Vilgelma-SHeele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3306" y="609600"/>
            <a:ext cx="5000660" cy="531973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643570" y="714356"/>
            <a:ext cx="3008313" cy="4800600"/>
          </a:xfrm>
        </p:spPr>
        <p:txBody>
          <a:bodyPr>
            <a:normAutofit/>
          </a:bodyPr>
          <a:lstStyle/>
          <a:p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Тваринні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жири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баранячий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свинячий,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яловичий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т.п.), як правило,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твердими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речовинами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невисокою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температурою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плавлення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виключення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риб'ячий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жир).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Тваринні жири містять переважно насичені жирні кислоти.</a:t>
            </a:r>
            <a:endParaRPr lang="uk-UA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salo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714356"/>
            <a:ext cx="5000660" cy="5072098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</TotalTime>
  <Words>395</Words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ЖИРИ. БІОЛОГІЧНЕ ЗНАЧЕННЯ ЖИРІВ.</vt:lpstr>
      <vt:lpstr>Жири – це складні ефіри гліцерину і вищих одноатомних карбонових кислот. </vt:lpstr>
      <vt:lpstr>Слайд 3</vt:lpstr>
      <vt:lpstr>Слайд 4</vt:lpstr>
      <vt:lpstr>Слайд 5</vt:lpstr>
      <vt:lpstr>                           Утворення молекули жиру </vt:lpstr>
      <vt:lpstr>                                         Реакція  естерифікації: </vt:lpstr>
      <vt:lpstr>Слайд 8</vt:lpstr>
      <vt:lpstr>Слайд 9</vt:lpstr>
      <vt:lpstr>Слайд 10</vt:lpstr>
      <vt:lpstr>Слайд 11</vt:lpstr>
      <vt:lpstr>Слайд 12</vt:lpstr>
      <vt:lpstr>Слайд 13</vt:lpstr>
      <vt:lpstr>             ДЯКУЮ ЗА                    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ЖИРИ. БІОЛОГІЧНЕ ЗНАЧЕННЯ ЖИРІВ.</dc:title>
  <dc:creator>Андрій</dc:creator>
  <cp:lastModifiedBy>Андрій</cp:lastModifiedBy>
  <cp:revision>13</cp:revision>
  <dcterms:created xsi:type="dcterms:W3CDTF">2013-03-31T08:50:32Z</dcterms:created>
  <dcterms:modified xsi:type="dcterms:W3CDTF">2013-04-16T16:49:49Z</dcterms:modified>
</cp:coreProperties>
</file>