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4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1BBF7-A240-4837-95B3-A50445A0D60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6A499-4BD3-4987-9546-A7C85B0D8E1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5597F-7EDD-4CD0-8125-3646D0B398C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92B46-52BC-46F7-A736-83AF8593DC4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381E8-811E-4889-8FAB-C6C81813613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F46DE-F199-4FD8-A362-42EA70AFCEF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F9B40-6A56-4325-AAD9-D2E7AB3309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C8FF1-C6B7-43D8-86E4-BF25C747482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F3BD2-6487-4421-8908-26916D8A3A7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F716A-EBE5-4C16-BB99-C0572B0730B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74585-0BF8-4EEB-A515-10365492BA3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931E1C-9D55-44DE-9142-924DC50A6230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8136904" cy="3096343"/>
          </a:xfrm>
        </p:spPr>
        <p:txBody>
          <a:bodyPr/>
          <a:lstStyle/>
          <a:p>
            <a:r>
              <a:rPr lang="uk-UA" sz="6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Перетворення в організмі жирів</a:t>
            </a:r>
            <a:endParaRPr lang="ru-RU" sz="6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638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0"/>
            <a:ext cx="4355976" cy="3356992"/>
          </a:xfrm>
        </p:spPr>
        <p:txBody>
          <a:bodyPr/>
          <a:lstStyle/>
          <a:p>
            <a:r>
              <a:rPr lang="ru-RU" dirty="0" err="1">
                <a:latin typeface="Book Antiqua" panose="02040602050305030304" pitchFamily="18" charset="0"/>
              </a:rPr>
              <a:t>Усі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жири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легші</a:t>
            </a:r>
            <a:r>
              <a:rPr lang="ru-RU" dirty="0">
                <a:latin typeface="Book Antiqua" panose="02040602050305030304" pitchFamily="18" charset="0"/>
              </a:rPr>
              <a:t> за воду й не </a:t>
            </a:r>
            <a:r>
              <a:rPr lang="ru-RU" dirty="0" err="1" smtClean="0">
                <a:latin typeface="Book Antiqua" panose="02040602050305030304" pitchFamily="18" charset="0"/>
              </a:rPr>
              <a:t>розчиняються</a:t>
            </a:r>
            <a:r>
              <a:rPr lang="ru-RU" dirty="0" smtClean="0">
                <a:latin typeface="Book Antiqua" panose="02040602050305030304" pitchFamily="18" charset="0"/>
              </a:rPr>
              <a:t> </a:t>
            </a:r>
            <a:r>
              <a:rPr lang="ru-RU" dirty="0">
                <a:latin typeface="Book Antiqua" panose="02040602050305030304" pitchFamily="18" charset="0"/>
              </a:rPr>
              <a:t>в </a:t>
            </a:r>
            <a:r>
              <a:rPr lang="ru-RU" dirty="0" err="1">
                <a:latin typeface="Book Antiqua" panose="02040602050305030304" pitchFamily="18" charset="0"/>
              </a:rPr>
              <a:t>ній</a:t>
            </a:r>
            <a:r>
              <a:rPr lang="ru-RU" dirty="0">
                <a:latin typeface="Book Antiqua" panose="02040602050305030304" pitchFamily="18" charset="0"/>
              </a:rPr>
              <a:t> - вони </a:t>
            </a:r>
            <a:r>
              <a:rPr lang="ru-RU" dirty="0" err="1">
                <a:latin typeface="Book Antiqua" panose="02040602050305030304" pitchFamily="18" charset="0"/>
              </a:rPr>
              <a:t>гідрофобні</a:t>
            </a:r>
            <a:r>
              <a:rPr lang="ru-RU" dirty="0" smtClean="0">
                <a:latin typeface="Book Antiqua" panose="02040602050305030304" pitchFamily="18" charset="0"/>
              </a:rPr>
              <a:t>. </a:t>
            </a:r>
            <a:r>
              <a:rPr lang="ru-RU" dirty="0" err="1">
                <a:latin typeface="Book Antiqua" panose="02040602050305030304" pitchFamily="18" charset="0"/>
              </a:rPr>
              <a:t>Теплопровідність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жирів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низька</a:t>
            </a:r>
            <a:r>
              <a:rPr lang="ru-RU" dirty="0">
                <a:latin typeface="Book Antiqua" panose="0204060205030503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2"/>
          <a:stretch/>
        </p:blipFill>
        <p:spPr bwMode="auto">
          <a:xfrm>
            <a:off x="4405745" y="3140968"/>
            <a:ext cx="4727670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4397912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27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16632"/>
            <a:ext cx="4815234" cy="1008112"/>
          </a:xfrm>
        </p:spPr>
        <p:txBody>
          <a:bodyPr/>
          <a:lstStyle/>
          <a:p>
            <a:r>
              <a:rPr lang="ru-RU" b="1" i="1" dirty="0" err="1">
                <a:solidFill>
                  <a:srgbClr val="0070C0"/>
                </a:solidFill>
              </a:rPr>
              <a:t>Пізнавально</a:t>
            </a:r>
            <a:r>
              <a:rPr lang="ru-RU" b="1" i="1" dirty="0">
                <a:solidFill>
                  <a:srgbClr val="0070C0"/>
                </a:solidFill>
              </a:rPr>
              <a:t>!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7426" y="1268760"/>
            <a:ext cx="5338936" cy="4525963"/>
          </a:xfrm>
        </p:spPr>
        <p:txBody>
          <a:bodyPr/>
          <a:lstStyle/>
          <a:p>
            <a:r>
              <a:rPr lang="ru-RU" sz="3000" dirty="0" err="1">
                <a:latin typeface="Book Antiqua" panose="02040602050305030304" pitchFamily="18" charset="0"/>
              </a:rPr>
              <a:t>Жири</a:t>
            </a:r>
            <a:r>
              <a:rPr lang="ru-RU" sz="3000" dirty="0">
                <a:latin typeface="Book Antiqua" panose="02040602050305030304" pitchFamily="18" charset="0"/>
              </a:rPr>
              <a:t> - </a:t>
            </a:r>
            <a:r>
              <a:rPr lang="ru-RU" sz="3000" dirty="0" err="1">
                <a:latin typeface="Book Antiqua" panose="02040602050305030304" pitchFamily="18" charset="0"/>
              </a:rPr>
              <a:t>харчові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продукти</a:t>
            </a:r>
            <a:r>
              <a:rPr lang="ru-RU" sz="3000" dirty="0">
                <a:latin typeface="Book Antiqua" panose="02040602050305030304" pitchFamily="18" charset="0"/>
              </a:rPr>
              <a:t>, без </a:t>
            </a:r>
            <a:r>
              <a:rPr lang="ru-RU" sz="3000" dirty="0" err="1">
                <a:latin typeface="Book Antiqua" panose="02040602050305030304" pitchFamily="18" charset="0"/>
              </a:rPr>
              <a:t>яких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неможливо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уявити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життя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людини</a:t>
            </a:r>
            <a:r>
              <a:rPr lang="ru-RU" sz="3000" dirty="0" smtClean="0">
                <a:latin typeface="Book Antiqua" panose="02040602050305030304" pitchFamily="18" charset="0"/>
              </a:rPr>
              <a:t>.</a:t>
            </a:r>
          </a:p>
          <a:p>
            <a:r>
              <a:rPr lang="ru-RU" sz="3000" dirty="0" err="1">
                <a:latin typeface="Book Antiqua" panose="02040602050305030304" pitchFamily="18" charset="0"/>
              </a:rPr>
              <a:t>Засоби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масової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інформації</a:t>
            </a:r>
            <a:r>
              <a:rPr lang="ru-RU" sz="3000" dirty="0">
                <a:latin typeface="Book Antiqua" panose="02040602050305030304" pitchFamily="18" charset="0"/>
              </a:rPr>
              <a:t> час </a:t>
            </a:r>
            <a:r>
              <a:rPr lang="ru-RU" sz="3000" dirty="0" err="1">
                <a:latin typeface="Book Antiqua" panose="02040602050305030304" pitchFamily="18" charset="0"/>
              </a:rPr>
              <a:t>від</a:t>
            </a:r>
            <a:r>
              <a:rPr lang="ru-RU" sz="3000" dirty="0">
                <a:latin typeface="Book Antiqua" panose="02040602050305030304" pitchFamily="18" charset="0"/>
              </a:rPr>
              <a:t> часу </a:t>
            </a:r>
            <a:r>
              <a:rPr lang="ru-RU" sz="3000" dirty="0" err="1">
                <a:latin typeface="Book Antiqua" panose="02040602050305030304" pitchFamily="18" charset="0"/>
              </a:rPr>
              <a:t>повідомляють</a:t>
            </a:r>
            <a:r>
              <a:rPr lang="ru-RU" sz="3000" dirty="0">
                <a:latin typeface="Book Antiqua" panose="02040602050305030304" pitchFamily="18" charset="0"/>
              </a:rPr>
              <a:t> про </a:t>
            </a:r>
            <a:r>
              <a:rPr lang="ru-RU" sz="3000" dirty="0" err="1">
                <a:latin typeface="Book Antiqua" panose="02040602050305030304" pitchFamily="18" charset="0"/>
              </a:rPr>
              <a:t>всюдисущі</a:t>
            </a:r>
            <a:r>
              <a:rPr lang="ru-RU" sz="3000" dirty="0">
                <a:latin typeface="Book Antiqua" panose="02040602050305030304" pitchFamily="18" charset="0"/>
              </a:rPr>
              <a:t> й </a:t>
            </a:r>
            <a:r>
              <a:rPr lang="ru-RU" sz="3000" dirty="0" err="1">
                <a:latin typeface="Book Antiqua" panose="02040602050305030304" pitchFamily="18" charset="0"/>
              </a:rPr>
              <a:t>небезпечні</a:t>
            </a:r>
            <a:r>
              <a:rPr lang="ru-RU" sz="3000" dirty="0">
                <a:latin typeface="Book Antiqua" panose="02040602050305030304" pitchFamily="18" charset="0"/>
              </a:rPr>
              <a:t> для </a:t>
            </a:r>
            <a:r>
              <a:rPr lang="ru-RU" sz="3000" dirty="0" err="1">
                <a:latin typeface="Book Antiqua" panose="02040602050305030304" pitchFamily="18" charset="0"/>
              </a:rPr>
              <a:t>здоров'я</a:t>
            </a:r>
            <a:r>
              <a:rPr lang="ru-RU" sz="3000" dirty="0">
                <a:latin typeface="Book Antiqua" panose="02040602050305030304" pitchFamily="18" charset="0"/>
              </a:rPr>
              <a:t> транс-</a:t>
            </a:r>
            <a:r>
              <a:rPr lang="ru-RU" sz="3000" dirty="0" err="1">
                <a:latin typeface="Book Antiqua" panose="02040602050305030304" pitchFamily="18" charset="0"/>
              </a:rPr>
              <a:t>жири</a:t>
            </a:r>
            <a:r>
              <a:rPr lang="ru-RU" sz="3000" dirty="0">
                <a:latin typeface="Book Antiqua" panose="02040602050305030304" pitchFamily="18" charset="0"/>
              </a:rPr>
              <a:t> та панацею </a:t>
            </a:r>
            <a:r>
              <a:rPr lang="ru-RU" sz="3000" dirty="0" err="1">
                <a:latin typeface="Book Antiqua" panose="02040602050305030304" pitchFamily="18" charset="0"/>
              </a:rPr>
              <a:t>від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усіх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негараздів</a:t>
            </a:r>
            <a:r>
              <a:rPr lang="ru-RU" sz="3000" dirty="0">
                <a:latin typeface="Book Antiqua" panose="02040602050305030304" pitchFamily="18" charset="0"/>
              </a:rPr>
              <a:t> - </a:t>
            </a:r>
            <a:r>
              <a:rPr lang="ru-RU" sz="3000" i="1" dirty="0">
                <a:latin typeface="Book Antiqua" panose="02040602050305030304" pitchFamily="18" charset="0"/>
              </a:rPr>
              <a:t>w</a:t>
            </a:r>
            <a:r>
              <a:rPr lang="ru-RU" sz="3000" dirty="0">
                <a:latin typeface="Book Antiqua" panose="02040602050305030304" pitchFamily="18" charset="0"/>
              </a:rPr>
              <a:t>-</a:t>
            </a:r>
            <a:r>
              <a:rPr lang="ru-RU" sz="3000" dirty="0" err="1">
                <a:latin typeface="Book Antiqua" panose="02040602050305030304" pitchFamily="18" charset="0"/>
              </a:rPr>
              <a:t>кислоти</a:t>
            </a:r>
            <a:r>
              <a:rPr lang="ru-RU" dirty="0">
                <a:latin typeface="Book Antiqua" panose="02040602050305030304" pitchFamily="18" charset="0"/>
              </a:rPr>
              <a:t>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32383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65632"/>
            <a:ext cx="2843809" cy="379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16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0"/>
            <a:ext cx="3961723" cy="3284984"/>
          </a:xfrm>
        </p:spPr>
        <p:txBody>
          <a:bodyPr/>
          <a:lstStyle/>
          <a:p>
            <a:r>
              <a:rPr lang="ru-RU" sz="3000" dirty="0" err="1" smtClean="0">
                <a:latin typeface="Book Antiqua" panose="02040602050305030304" pitchFamily="18" charset="0"/>
              </a:rPr>
              <a:t>Це</a:t>
            </a:r>
            <a:r>
              <a:rPr lang="ru-RU" sz="3000" dirty="0" smtClean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призводить</a:t>
            </a:r>
            <a:r>
              <a:rPr lang="ru-RU" sz="3000" dirty="0">
                <a:latin typeface="Book Antiqua" panose="02040602050305030304" pitchFamily="18" charset="0"/>
              </a:rPr>
              <a:t> до </a:t>
            </a:r>
            <a:r>
              <a:rPr lang="ru-RU" sz="3000" dirty="0" err="1">
                <a:latin typeface="Book Antiqua" panose="02040602050305030304" pitchFamily="18" charset="0"/>
              </a:rPr>
              <a:t>зростання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кількості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серцево-судинних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захворювань</a:t>
            </a:r>
            <a:r>
              <a:rPr lang="ru-RU" dirty="0">
                <a:latin typeface="Book Antiqua" panose="02040602050305030304" pitchFamily="18" charset="0"/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9" y="3138752"/>
            <a:ext cx="3851920" cy="379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9" y="0"/>
            <a:ext cx="5004048" cy="381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023" y="2947652"/>
            <a:ext cx="5070977" cy="398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43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"/>
            <a:ext cx="8148985" cy="1268759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dirty="0" err="1" smtClean="0">
                <a:latin typeface="Book Antiqua" panose="02040602050305030304" pitchFamily="18" charset="0"/>
              </a:rPr>
              <a:t>Джерела</a:t>
            </a:r>
            <a:r>
              <a:rPr lang="ru-RU" sz="3000" dirty="0" smtClean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надходження</a:t>
            </a:r>
            <a:r>
              <a:rPr lang="ru-RU" sz="3000" dirty="0">
                <a:latin typeface="Book Antiqua" panose="02040602050305030304" pitchFamily="18" charset="0"/>
              </a:rPr>
              <a:t> </a:t>
            </a:r>
            <a:r>
              <a:rPr lang="ru-RU" sz="3000" i="1" dirty="0">
                <a:latin typeface="Book Antiqua" panose="02040602050305030304" pitchFamily="18" charset="0"/>
              </a:rPr>
              <a:t>w</a:t>
            </a:r>
            <a:r>
              <a:rPr lang="ru-RU" sz="3000" dirty="0">
                <a:latin typeface="Book Antiqua" panose="02040602050305030304" pitchFamily="18" charset="0"/>
              </a:rPr>
              <a:t>-кислот до </a:t>
            </a:r>
            <a:r>
              <a:rPr lang="ru-RU" sz="3000" dirty="0" err="1">
                <a:latin typeface="Book Antiqua" panose="02040602050305030304" pitchFamily="18" charset="0"/>
              </a:rPr>
              <a:t>організму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людини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68" y="1089537"/>
            <a:ext cx="7268264" cy="57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29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0976" y="1"/>
            <a:ext cx="4913023" cy="3429000"/>
          </a:xfrm>
        </p:spPr>
        <p:txBody>
          <a:bodyPr/>
          <a:lstStyle/>
          <a:p>
            <a:pPr marL="0" indent="365125">
              <a:buNone/>
            </a:pPr>
            <a:r>
              <a:rPr lang="ru-RU" sz="3000" dirty="0" err="1">
                <a:latin typeface="+mj-lt"/>
              </a:rPr>
              <a:t>Жири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роблять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шкіру</a:t>
            </a:r>
            <a:r>
              <a:rPr lang="ru-RU" sz="3000" dirty="0">
                <a:latin typeface="+mj-lt"/>
              </a:rPr>
              <a:t> гладенькою й </a:t>
            </a:r>
            <a:r>
              <a:rPr lang="ru-RU" sz="3000" dirty="0" err="1">
                <a:latin typeface="+mj-lt"/>
              </a:rPr>
              <a:t>еластичною</a:t>
            </a:r>
            <a:r>
              <a:rPr lang="ru-RU" sz="3000" dirty="0">
                <a:latin typeface="+mj-lt"/>
              </a:rPr>
              <a:t>, </a:t>
            </a:r>
            <a:r>
              <a:rPr lang="ru-RU" sz="3000" dirty="0" err="1">
                <a:latin typeface="+mj-lt"/>
              </a:rPr>
              <a:t>волосся</a:t>
            </a:r>
            <a:r>
              <a:rPr lang="ru-RU" sz="3000" dirty="0">
                <a:latin typeface="+mj-lt"/>
              </a:rPr>
              <a:t> - </a:t>
            </a:r>
            <a:r>
              <a:rPr lang="ru-RU" sz="3000" dirty="0" err="1">
                <a:latin typeface="+mj-lt"/>
              </a:rPr>
              <a:t>здоровішим</a:t>
            </a:r>
            <a:r>
              <a:rPr lang="ru-RU" sz="3000" dirty="0">
                <a:latin typeface="+mj-lt"/>
              </a:rPr>
              <a:t> і </a:t>
            </a:r>
            <a:r>
              <a:rPr lang="ru-RU" sz="3000" dirty="0" err="1">
                <a:latin typeface="+mj-lt"/>
              </a:rPr>
              <a:t>блискучим</a:t>
            </a:r>
            <a:r>
              <a:rPr lang="ru-RU" sz="3000" dirty="0">
                <a:latin typeface="+mj-lt"/>
              </a:rPr>
              <a:t>. Вони - </a:t>
            </a:r>
            <a:r>
              <a:rPr lang="ru-RU" sz="3000" dirty="0" err="1">
                <a:latin typeface="+mj-lt"/>
              </a:rPr>
              <a:t>головний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будівельний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матеріал</a:t>
            </a:r>
            <a:r>
              <a:rPr lang="ru-RU" sz="3000" dirty="0">
                <a:latin typeface="+mj-lt"/>
              </a:rPr>
              <a:t> для </a:t>
            </a:r>
            <a:r>
              <a:rPr lang="ru-RU" sz="3000" dirty="0" err="1">
                <a:latin typeface="+mj-lt"/>
              </a:rPr>
              <a:t>дитячого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мозку</a:t>
            </a:r>
            <a:r>
              <a:rPr lang="ru-RU" sz="3000" dirty="0">
                <a:latin typeface="+mj-lt"/>
              </a:rPr>
              <a:t>, </a:t>
            </a:r>
            <a:r>
              <a:rPr lang="ru-RU" sz="3000" dirty="0" err="1">
                <a:latin typeface="+mj-lt"/>
              </a:rPr>
              <a:t>що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розвивається</a:t>
            </a:r>
            <a:r>
              <a:rPr lang="ru-RU" sz="3000" dirty="0">
                <a:latin typeface="+mj-lt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05" y="3140968"/>
            <a:ext cx="4241882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977" y="3726448"/>
            <a:ext cx="4940661" cy="313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230977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6" descr="data:image/jpeg;base64,/9j/4AAQSkZJRgABAQAAAQABAAD/2wCEAAkGBxQSEhQUEhQVFBUXFBQUFRUVFBQVFxUVFBQWFxQUFRUYHCggGBolHBQUITEhJSkrLi4uFx8zODMsNygtLisBCgoKDg0OGhAQFywkHRwsLCwsLCwsLCwsLCwsLCwsLCwsLCwsLCwsLCwsLCwsLCw3LDcsLCwsNzcsLCwsLCssLP/AABEIALEBHAMBIgACEQEDEQH/xAAcAAACAgMBAQAAAAAAAAAAAAAEBQMGAAIHAQj/xAA/EAABAwIEBAMFBQUHBQAAAAABAAIDBBEFITFBBhJRYSJxgRMykbHBB0JSodEUYoLh8BUWIzNTcpJDc6Kywv/EABkBAAMBAQEAAAAAAAAAAAAAAAABAgMEBf/EACIRAAICAgIDAAMBAAAAAAAAAAABAhEDMRIhE0FRBCIyUv/aAAwDAQACEQMRAD8A47deXWt16Csjc9WzFHdbsKBkMxzUS2e5alWjJ7PV7daLLoFZsVqsusTEYsWLeOIuNmguPQAn5IA1UsTlG5tjY5Hocj8FsxJlR6Y2pXplDHdJqd6dUbslzzR2Qdk7acr32SkElluyTqsyyNjFIWrfIrC1IDVZZe8q2a1AGgC95VvyrLIA0cxROan9Fw/LIAcmjuc/gjv7CgA5XOdzbnv5IGotlRDiFNE6+QzKaN4ekc8tGYH3tiOqtODcNtjzIu7qVMppAosr+D8NPkIdJcDpurrh2FMjFg31R8FNbZFCMLFtsvpGkcFtFK262DVq+RNIVkNdA17S1wuuf41C6B1jm06H6K+zSJDjsLZGFpQ1ZUXRQ56lBumQ9aTG8sdtoeoQxnVqBo2ivALblWlluu48tHhC0e5ayPW9PDzbXT0K70Qhq3FO47I8RW3AXvsh+JLmNYwNtCdyApW0I3cim04P3kRR4RJM4Miu9x+6ASfyUuZSxr4Ato2dyj8MwMzu5YY3PP7oJ+J2XQ+FPstyEla7yiYf/d30C6RR00MDQyJjWNGzRb49VnLL8NY418OZ8O/ZO11nVR5Rr7NpuT2LtvRdIw7B6amaGQxMYB0aBfuTuVDiGKhoNknhxR0tgwXJ/LuSsHkb6No4fY5r8KppQRJDE8fvMafmFVcQ+zrDpDcRvj/7byB8DcK2U8BDfF4judvRAVk3LdHOS9i8cWyqN+zGj+7NOOxLD/8AK2H2bxt9yod6taflZMxiQDvVFRYk07peRv2V460VOu4GlaLxvbJ290/oq9UUUkRs9pae66t/aDTog6x8cgs8BwOxsmpio5i0FSWKtNdw2DnC7+En5FI58PkabFpB8lVioEBPRSAKWLDpXHJpTfDuFpHe94R31SckFCyjw6Sa/s2l1vh8SnuG0kMOcwJf0Ox7BSueaR/JewAuO990FUVDJ3lzyWtAtcWzclyNoYjyvrSHWDjy/dz+aW1+LeIWOdrH6ILFpuU8lwRqCOn6pYx5k80G6ilsv/BmIl5IducvMK6sXKMJnMRBuukUleHsDhuFDRjlVMa81lgegP2hRvqO6DEYvlshX1HVAPqe6GmqUwDZapKq2daSVCXVlQgCq8VQ83iGoVVbUK24u+4KqFRH4it8fa7Jk36PainLUGbuNgLlHU5fL2b1/REnljFmjPcra6OfjetAcOHhuchHl+qJkcC3wW9ENKPaNtfPUIEOcw7gp05CtR0j2Qm+axshRkNeD74B8wm2CYB+2yCOBp5jrbRo/E7oE3KtoSjemL8HopqiQRwsL3HpoBuXHYLvvCeAsooWtaAXkAyP3c7f07KLhnhiKgiETPE82dLJbNx2HYDomOIVIa3Irky5L0dWLG/ZpieLBgvskFXxBlkUl4lxXlY65VObjBeQ1oLndBmsUpS0dsYxiuzpWGYe+ps5zuVh2Gp/RWKGijp28tgGjQD59/VUDCsbmp42+1bybC5By2vbRGzcVMObvEe7jb4IUlH0J43LT6Lm6tu3Ww2uqljWIZmxSHEOLOb7wA6BIanGw42v803ctIFjUdsZy4gea1+qnp603VYnlz5muut6bErHO6PG6KuJcDXm2qjdWHqksdaCiYnE/wA1FMfBFmw+tOVynEVSDqqjDUhg79f0UrcT2VJnPKHZcoZgpJ5SRZuSqLMTsRmmAxsWRaI4sQcaxyEBwcckioarmjaNxe+e902x3EDJlsquXFjjbQ5q12jeDcdhs1OHuueiJis0WCUHFDe1vzRcLydVTTWy7UtBfMXOVswSvt4ewAVRY62iMoqnlIUBKNovwqMlBNV2SOTEbDuhJMQ7pHLQ9lq0HNWJLLiXdL58T7ppNhQ8mru6XT1990inxHugZK3utFBkOSGldU3SCaTNeT1V0E566IQMJ5B7LUtAsMrJVVVV7qKomJJQ5KuMDKeT0ieOayMNQ14s8eo1S0LdjbqmkTGTD6TBXzSMjh8Ze4NG1r7u7DqvoHhPA48OpuVvifa8j93v/TPIKufZfww2ngFTIP8AEkGV/us2AHU2urLLWB8jWDrc+QXJlyN9HZixJdhbprDmdqc1VeIcQ5dDkm+LVgFwqTXwmpkbE0m1+Z5GzRt6rnavo7YKlYsmoZK94a24iafE7qegVxwLhyKAWa0X6nU+qOw6jbEzkaAA0JnTBW31RnJ27AKnh+OX323XsPCVK3/pN9RdO41krlIuTEcuA0/+kwfwhLa3himLSSxqd1k+yXV89w0bIstKxG3guAi9iB5/qgv7nwk2Y8/EJpjuJlrA1mpsNbXJNgLrXg2N/tJXSm/s/Bl7tzmQMrHbMKv2asltJ17AXcHSs9xzXDvkfiEHPhs8fvMcR1HiHxC6hB423+CwwqGUps5IXrxr10fFMJilFntB7jIj1CouNYM6A8zTzM67t8+3dFF87IGuWzpLDVLn1gA1Qj8QLjZoJPQJqDYnQXUSJbM65TGnwSplGTbeZsif7nVP7g/iP6LRJIhyKtWNtmERRT5BWKPgOV/+ZI1o/dBcfonuFcFQRe9eQ/vHL4BW5xoiLalfoqMciIicr+MJi/02/wDELZtGwaNaPQLE18hTK1rnMa5gJIysAcwUH+w1DtI3fL5q/uYFHyhNOjN9nPZcJqv9M/Efqvafheof75bGO5ufgFf3hQEKubI42V2l4SiaPG5zz6BSycL034T/AMinTgoy5Lm/ocEV+XhGmOzx5P8A1QbuCodnyf8AiforQ9QOcqWWS9k+KL2jkrgteVMI6e6nFKBquzmjh8bYthiJKufBfDYmeHyf5bSOa/3rZ8g+qRRMtonWGYo6JnINLk/GyxyzddHT+Pijy7OpYpjItysyGgA2CVUVXyXkcfEbgDsERwRQCWIzzC978gPQG17eaScXRBryWENH4dB5hcbs9KKjfFHmK4wMzdGcLU/hMjtXm/8AD93+u6pNPG6aVrT7l/F3sugUstrAbWFlSjRGSXpDjnRMLrJZ7S/zRUcilsyoZCe6FqZ7bqMOS+rkN7IspI8cS4qKqjNlNC/l1UsUocc0i0JKzCP2gcud8jlqLFM8HwF0bGQg2a3N7vxEnPRWKniY0A5XW4qBY5gfNXypUZVcrRMxgaABkAoaiYJJX4y8TRxsF+e+eZta2pTQi4z13UXZXBx2BzzpfV2IN8wR8RupcSrYo8nOsemqUtqDLmz3dj1SK4s57xFhjop+W/8Ahu8TPLceiecMYeLgkI/iWiLmA2zaQR5HIovh+lsBdaudpEVRZKVoAUhWrGWW7QpEatCyy35VqQgDwlRuUnItSExEDwhn5Ip5QsgzQNEbio3FSvC0LUCIXqJymcFC5IdETyobqZygJQFFJggyW74+qII2Wvsuv5rps5qIoGDzTDDaX2kgZbW6FAA7pxwmOepb2aT8h9VMtFR2dTw2BsUDWN0a0Aei5/x4zInzK6H7JxZ4Rt1XOuO4XtY4uGVlhfaOuLqxdw7BkDnzEbZ3yVqhgkAuY32/2n9FpwYGxwsebFzmg+Q2AVyppOazm5dRsQqfZL1ZV4p+uynZUKz4jg8cwvbldb3hr69VTsRpXwOs/TZ2xWck0ODUgx9Whfa8xzQJnutmSWB6qUzXiFSzi2XkgXVRBUbr8pd0CWU2LPLwGxl/ia2wGQLtA52gVRVsUmootUOJO5FEMRBYTe1sz6KapobO8PQXA2Ns0vq8PfEeZreYHUJSTCDRnDmKCcuc0lrRlc6n0VmlqQG35r2F9LaKtUYecy3kaNABa572WlTWEXCSY9yKhWYqZKvlzPi+O5V3pZeU8tuXK9unb81UMIwtrakyucOUZgHXmJzH9dU6jl9pNcHJazquinbi+Q4rGczbHNSUcdgFDVSBrdVlJNcDyWdmLQ6jN1IhqdyIJVIg9Xlll1hTsRqWqNykuoZXIERvKgJUryh3lA0auKge9bOcoHlIdGFyikWpcoyUDo8JUD9VI4qMlAyss6qGpefRTSSjqoiQuk4wN8qsf2enmqrW+475hVuZitf2YtAnkcdmAD1Jv8gnKuLFH+jrkbfCqrxc9pje1wu0tIKtcYLm2BACr/EvDr5Y3COQcxBsCPCexOoXPR1JlAwDESYmhpJ5QARvYaFdGwaq8AJyXG4KepoJQJWFhByOrXeThkV0HBsYDog7vn5q5x4voSlyijpNI8EBRYphrJmFpGvbTuFXaPFmuOTtNfoE9psRB1UXZDTTtFBxXAJ6a5t7Rn4m7f7ht5peyouNV15szXBAVOB08hu6NpJ3AsfiFPD4axz/AOkc5rP8h9vwn5JNwdHL7QXLmxtJe5t/A9zvdJG5C6XV8JxEEMLm3y15h+aDwzhP2I5faXzJzFvIaqotxTQTcJtO9G1HGXEuKYAhZLRva2zQD6pRUSvZ77SO+3xUNs0SUg+ojZ0CrGNUg1b6pj+291oZ2nWymyuNFGfSO5zbt8E5wuDl1+KYVdOx2gCUVEhZkk2U25dMLxCfa91Jhk9/TJV2rrbeeyZYKSAFVeyZaot8CI5kHSuyR3siG8xyBsPNUjFmBbsYXDJeztDWX1K9hqAGq1H6BpDHdxHRC1mTrdlFR1wF76lxUddNexQ0qHRo+RQc6jfMoTJnmsx0SuconnJRveo3yJjo1kchy9bPeoHPQOiW6jc5a+0XhKBUU2d+ikgOX81G8XKmibZdvo882e4FMeF8TEEhB0fbPTMbJXIDZCOfY+t0uNqh8qdne8FxEPaM9k7Y4ELkeA4wGODb+E5tz26LoeH4hcDNc2jp2BcX4d7SNzQ3nuLctrrmdNRVFJdsluU7XJI76LtPPdVrHsMDwTbZNPqg99lHosQt88irLh+K6Wdf1VFrsPe15LMhdbUlc5rrOy7pcfho1Z1qgxTqU7hru65xhlaJBYm3Qo99bJDnq1TZm42X41YOhWzJQVSaXF+fMZJzS1107DiWK4ICEnhBJGo6KCOqW4lTshJpiHE+HgbmM8h6at+GyrNaJITyyAjodj5FdFkddCV9K17S17Q4HYqHFM2hla2c4fWIHEqoBpcdgmWPYOYCXNuY/wA29j27qlYxX85DGnIHPuUQxts2nkSjZNSPL3cx9FbcKi0VXweO5CvOF0+QTnuifQ1hlDOW+l0Ri1cLMtooKyjL4yG+8Mx5jZIzK6VpacnNOm9wnEgc11STFcbZoSiqufJaUdSGjldmhhWsY4kKrGjWSqMZI7lSsnMmpyQOKVzH6IeHERawSeyvQ0qIHgX1trb52QZmRNJVnlJJQOJM5TcaO/I9FLiCfol9sopZUIJVq+W6kdEhlXt1EFl80wN7rwlaErWyBMq7FOENzaealYV3UecSlAVLbFHgaKOeMH4d0J0DVoCo60tIa45fdPRX3hnHz7jznseq53PCt6OuLCAfQ9Ep4+StBjy8XTO8UdcUTLMHarnfD/EVmgOP81YP7aYRkVytUdWxhU4ax40CUzcMtd5oqnxtt8yjmYg0nVIdtFVrMFlgPMwEs3G48kRQV5IscwraKlp3BS6roor8wFj23SYX9AGwi925dkZFIQhuYBe+13UgOIKxHxVg6qsioUzKhUKi1RzhRzz3SKKvsimVQO6LFRtOwPBa4XBBBB0IOq49xDgZpqlzBfkPijJ/Cdr9jkuwOJOiUcT4J7eMEZvZ4m9+rfVXCfEONtFSwGj0KutEywCQ4M2wsciMiDqD0VhgNlnds3Yb7awVfxx4J5x4X9dOYdPNNpHIKpe0jMA+eaYkypzVTroSSclPaikid+53B+iUz4cRflId+R+CZpYCZCvGvstnREarUhUIYUtUcgrBSlrxyuAcN1VaZuetgnlNOA2wUg0A4jTGN2WbTofoUM11k9cA9pDswf6ukFdA6M2Omx6oCyX2i2a9BNkXokRQMN51qXIUTLPaIokrDX3KNiKX0/vWTKMWC7ZHmQ7JHn67KNzl5K9QPl/r+gpRbZ7Jml88KLMqjfmrXRnLsioa8x5HNvyTeOsJ9135qvztsV7BLy+Scsal2GPM4/q9FkbWPCNpsacN0ghqrbosEOXPKH061O9FopuICNUUMd5t1S+Vw0K2ZUkKHjK5FzFcCpGS3VSirCjIMRIWbgyk0WtjkZCFW6XFxumcGKtU0A6ZFdEQQi6WQVwKZwP3QIawQ5KYkW0yUdNopXN+iBCOtwoOcXM8LvyPmgTM5h5Xix+fkrNNHYIWaNrxZzQfNBanQkdUhA1EqMxHCXNzizG7b/Iqv1FQQfECD0KZoqeiaVyE9rYqGSpQssyZVBVYQ/PcaoNzFDJIVJBJceSdDN2IuByFspo3JAMo5FJK0PbZ2YQTXqZkqCWIq+ExOttseqHEqc4qz2jCNxmPNVX260irIlKhiZl57ZLzOvP2hVwI8iBqT3vII7myQ1Oyw8/opJHdAt5ds4Y9IjmkJ6qEogUjjtbzRLKNrfeN/JFpDpsXhhKkEBRjiwaBDS1ttLIuwcUtgdZFayHLEQHl7s1NJArujJxvtC8EjRbsqXBbvhUTmKumT+yC2YgdyphUg6pWQsa4hS8aKWaS2OGydCtxLZKBIVK2pIUPGarMN2ToynnSFtQiYalZygaxyot+H1Nt1asNqbgLnVHW2Vhw/EbbrmlGje7OiU0mSOjd1VWwzFRuncdYHbqQDpHaX8kLKQCtxJfIrVwSAjCBxHDmSgghFSMsclK1iYaOcYtgEsRJZ4m9N/5pA6exsRY9Dkuw1EAcFXcX4fjl1bnsd/QqlL6WpMot7hQxvs8d0yxHApIs23cPzSJ8lni4tY7rRU9Dcx4CvWlQRPupCoaNthTZF6ZEKHLVz0qJJ5JlTcRcRI4Drf4qxySKtYpnIT5LpwLs4/y3+vQMZHLzmK8zWcxXTR51v6N49kZS7rxYsWdSJzqoJd1ixR7LYG/3UBIvVi1iZTJKJGv+qxYlLYQ/kgk0QkixYqRMyB61WLFojnJAtivFiRZ41TRr1YpkVAPptk6pNf66LFi5ch349FhotlZMN/RYsXMWN49lO/RYsQBA9TbBYsQJmg+v1Q9Xr6/osWIGhTiHulc74n94f10WLFpi2E9GtLsinLFictnTHR41aP0WLEgYNIkVd75WLF04tnF+V/IM5RlerF0Hn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89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0"/>
            <a:ext cx="8172400" cy="6858000"/>
          </a:xfrm>
        </p:spPr>
        <p:txBody>
          <a:bodyPr/>
          <a:lstStyle/>
          <a:p>
            <a:pPr marL="0" indent="365125">
              <a:buNone/>
            </a:pPr>
            <a:r>
              <a:rPr lang="ru-RU" sz="3000" dirty="0" err="1" smtClean="0">
                <a:latin typeface="+mj-lt"/>
              </a:rPr>
              <a:t>Жировий</a:t>
            </a:r>
            <a:r>
              <a:rPr lang="ru-RU" sz="3000" dirty="0" smtClean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обмін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можна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розділити</a:t>
            </a:r>
            <a:r>
              <a:rPr lang="ru-RU" sz="3000" dirty="0">
                <a:latin typeface="+mj-lt"/>
              </a:rPr>
              <a:t> на </a:t>
            </a:r>
            <a:r>
              <a:rPr lang="ru-RU" sz="3000" dirty="0" err="1">
                <a:latin typeface="+mj-lt"/>
              </a:rPr>
              <a:t>наступні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етапи</a:t>
            </a:r>
            <a:r>
              <a:rPr lang="ru-RU" sz="3000" dirty="0">
                <a:latin typeface="+mj-lt"/>
              </a:rPr>
              <a:t>: </a:t>
            </a:r>
            <a:endParaRPr lang="ru-RU" sz="3000" dirty="0" smtClean="0">
              <a:latin typeface="+mj-lt"/>
            </a:endParaRPr>
          </a:p>
          <a:p>
            <a:r>
              <a:rPr lang="ru-RU" sz="3000" dirty="0" err="1" smtClean="0">
                <a:latin typeface="+mj-lt"/>
              </a:rPr>
              <a:t>розщеплювання</a:t>
            </a:r>
            <a:r>
              <a:rPr lang="ru-RU" sz="3000" dirty="0" smtClean="0">
                <a:latin typeface="+mj-lt"/>
              </a:rPr>
              <a:t> </a:t>
            </a:r>
            <a:r>
              <a:rPr lang="ru-RU" sz="3000" dirty="0">
                <a:latin typeface="+mj-lt"/>
              </a:rPr>
              <a:t>тих, </a:t>
            </a:r>
            <a:r>
              <a:rPr lang="ru-RU" sz="3000" dirty="0" err="1">
                <a:latin typeface="+mj-lt"/>
              </a:rPr>
              <a:t>що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smtClean="0">
                <a:latin typeface="+mj-lt"/>
              </a:rPr>
              <a:t>над</a:t>
            </a:r>
            <a:r>
              <a:rPr lang="uk-UA" sz="3000" dirty="0" err="1" smtClean="0">
                <a:latin typeface="+mj-lt"/>
              </a:rPr>
              <a:t>ійшли</a:t>
            </a:r>
            <a:r>
              <a:rPr lang="ru-RU" sz="3000" dirty="0" smtClean="0">
                <a:latin typeface="+mj-lt"/>
              </a:rPr>
              <a:t> до </a:t>
            </a:r>
            <a:r>
              <a:rPr lang="ru-RU" sz="3000" dirty="0" err="1" smtClean="0">
                <a:latin typeface="+mj-lt"/>
              </a:rPr>
              <a:t>організму</a:t>
            </a:r>
            <a:r>
              <a:rPr lang="ru-RU" sz="3000" dirty="0" smtClean="0">
                <a:latin typeface="+mj-lt"/>
              </a:rPr>
              <a:t> </a:t>
            </a:r>
            <a:r>
              <a:rPr lang="ru-RU" sz="3000" dirty="0">
                <a:latin typeface="+mj-lt"/>
              </a:rPr>
              <a:t>з </a:t>
            </a:r>
            <a:r>
              <a:rPr lang="ru-RU" sz="3000" dirty="0" err="1">
                <a:latin typeface="+mj-lt"/>
              </a:rPr>
              <a:t>їжею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smtClean="0">
                <a:latin typeface="+mj-lt"/>
              </a:rPr>
              <a:t>і </a:t>
            </a:r>
            <a:r>
              <a:rPr lang="ru-RU" sz="3000" dirty="0" err="1">
                <a:latin typeface="+mj-lt"/>
              </a:rPr>
              <a:t>їх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всмоктування</a:t>
            </a:r>
            <a:r>
              <a:rPr lang="ru-RU" sz="3000" dirty="0">
                <a:latin typeface="+mj-lt"/>
              </a:rPr>
              <a:t> в </a:t>
            </a:r>
            <a:r>
              <a:rPr lang="ru-RU" sz="3000" dirty="0" err="1">
                <a:latin typeface="+mj-lt"/>
              </a:rPr>
              <a:t>шлунково-кишковому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 smtClean="0">
                <a:latin typeface="+mj-lt"/>
              </a:rPr>
              <a:t>тракті</a:t>
            </a:r>
            <a:r>
              <a:rPr lang="ru-RU" sz="3000" dirty="0" smtClean="0">
                <a:latin typeface="+mj-lt"/>
              </a:rPr>
              <a:t>;</a:t>
            </a:r>
          </a:p>
          <a:p>
            <a:r>
              <a:rPr lang="ru-RU" sz="3000" dirty="0" err="1" smtClean="0">
                <a:latin typeface="+mj-lt"/>
              </a:rPr>
              <a:t>перетворення</a:t>
            </a:r>
            <a:r>
              <a:rPr lang="ru-RU" sz="3000" dirty="0" smtClean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продуктів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розпаду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жирів</a:t>
            </a:r>
            <a:r>
              <a:rPr lang="ru-RU" sz="3000" dirty="0">
                <a:latin typeface="+mj-lt"/>
              </a:rPr>
              <a:t>, </a:t>
            </a:r>
            <a:r>
              <a:rPr lang="ru-RU" sz="3000" dirty="0" err="1">
                <a:latin typeface="+mj-lt"/>
              </a:rPr>
              <a:t>що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всмокталися</a:t>
            </a:r>
            <a:r>
              <a:rPr lang="ru-RU" sz="3000" dirty="0">
                <a:latin typeface="+mj-lt"/>
              </a:rPr>
              <a:t>, в тканинах, </a:t>
            </a:r>
            <a:r>
              <a:rPr lang="ru-RU" sz="3000" dirty="0" err="1">
                <a:latin typeface="+mj-lt"/>
              </a:rPr>
              <a:t>що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ведуть</a:t>
            </a:r>
            <a:r>
              <a:rPr lang="ru-RU" sz="3000" dirty="0">
                <a:latin typeface="+mj-lt"/>
              </a:rPr>
              <a:t> до синтезу </a:t>
            </a:r>
            <a:r>
              <a:rPr lang="ru-RU" sz="3000" dirty="0" err="1">
                <a:latin typeface="+mj-lt"/>
              </a:rPr>
              <a:t>жирів</a:t>
            </a:r>
            <a:r>
              <a:rPr lang="ru-RU" sz="3000" dirty="0">
                <a:latin typeface="+mj-lt"/>
              </a:rPr>
              <a:t>, </a:t>
            </a:r>
            <a:r>
              <a:rPr lang="ru-RU" sz="3000" dirty="0" err="1">
                <a:latin typeface="+mj-lt"/>
              </a:rPr>
              <a:t>специфічних</a:t>
            </a:r>
            <a:r>
              <a:rPr lang="ru-RU" sz="3000" dirty="0">
                <a:latin typeface="+mj-lt"/>
              </a:rPr>
              <a:t> для </a:t>
            </a:r>
            <a:r>
              <a:rPr lang="ru-RU" sz="3000" dirty="0" err="1">
                <a:latin typeface="+mj-lt"/>
              </a:rPr>
              <a:t>даного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організму</a:t>
            </a:r>
            <a:r>
              <a:rPr lang="ru-RU" sz="3000" dirty="0">
                <a:latin typeface="+mj-lt"/>
              </a:rPr>
              <a:t>; </a:t>
            </a:r>
            <a:endParaRPr lang="ru-RU" sz="3000" dirty="0" smtClean="0">
              <a:latin typeface="+mj-lt"/>
            </a:endParaRPr>
          </a:p>
          <a:p>
            <a:r>
              <a:rPr lang="ru-RU" sz="3000" dirty="0" err="1" smtClean="0">
                <a:latin typeface="+mj-lt"/>
              </a:rPr>
              <a:t>процеси</a:t>
            </a:r>
            <a:r>
              <a:rPr lang="ru-RU" sz="3000" dirty="0" smtClean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окислення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жирних</a:t>
            </a:r>
            <a:r>
              <a:rPr lang="ru-RU" sz="3000" dirty="0">
                <a:latin typeface="+mj-lt"/>
              </a:rPr>
              <a:t> кислот, </a:t>
            </a:r>
            <a:r>
              <a:rPr lang="ru-RU" sz="3000" dirty="0" err="1">
                <a:latin typeface="+mj-lt"/>
              </a:rPr>
              <a:t>що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 smtClean="0">
                <a:latin typeface="+mj-lt"/>
              </a:rPr>
              <a:t>супроводжуються</a:t>
            </a:r>
            <a:r>
              <a:rPr lang="ru-RU" sz="3000" dirty="0" smtClean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звільненням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біологічно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корисної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енергії</a:t>
            </a:r>
            <a:r>
              <a:rPr lang="ru-RU" sz="3000" dirty="0" smtClean="0">
                <a:latin typeface="+mj-lt"/>
              </a:rPr>
              <a:t>;</a:t>
            </a:r>
          </a:p>
          <a:p>
            <a:r>
              <a:rPr lang="ru-RU" sz="3000" dirty="0" smtClean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виділення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продуктів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smtClean="0">
                <a:latin typeface="+mj-lt"/>
              </a:rPr>
              <a:t>жирового </a:t>
            </a:r>
            <a:r>
              <a:rPr lang="ru-RU" sz="3000" dirty="0" err="1" smtClean="0">
                <a:latin typeface="+mj-lt"/>
              </a:rPr>
              <a:t>обміну</a:t>
            </a:r>
            <a:r>
              <a:rPr lang="ru-RU" sz="3000" dirty="0" smtClean="0">
                <a:latin typeface="+mj-lt"/>
              </a:rPr>
              <a:t> </a:t>
            </a:r>
            <a:r>
              <a:rPr lang="ru-RU" sz="3000" dirty="0">
                <a:latin typeface="+mj-lt"/>
              </a:rPr>
              <a:t>з </a:t>
            </a:r>
            <a:r>
              <a:rPr lang="ru-RU" sz="3000" dirty="0" err="1">
                <a:latin typeface="+mj-lt"/>
              </a:rPr>
              <a:t>організму</a:t>
            </a:r>
            <a:r>
              <a:rPr lang="ru-RU" sz="3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018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0"/>
            <a:ext cx="4860032" cy="6857999"/>
          </a:xfrm>
        </p:spPr>
        <p:txBody>
          <a:bodyPr/>
          <a:lstStyle/>
          <a:p>
            <a:r>
              <a:rPr lang="ru-RU" sz="3000" dirty="0" err="1">
                <a:latin typeface="+mj-lt"/>
              </a:rPr>
              <a:t>Розщеплювання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жирів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починається</a:t>
            </a:r>
            <a:r>
              <a:rPr lang="ru-RU" sz="3000" dirty="0">
                <a:latin typeface="+mj-lt"/>
              </a:rPr>
              <a:t> в </a:t>
            </a:r>
            <a:r>
              <a:rPr lang="ru-RU" sz="3000" dirty="0" err="1">
                <a:latin typeface="+mj-lt"/>
              </a:rPr>
              <a:t>шлунку</a:t>
            </a:r>
            <a:r>
              <a:rPr lang="ru-RU" sz="3000" dirty="0">
                <a:latin typeface="+mj-lt"/>
              </a:rPr>
              <a:t>, </a:t>
            </a:r>
            <a:r>
              <a:rPr lang="ru-RU" sz="3000" dirty="0" err="1">
                <a:latin typeface="+mj-lt"/>
              </a:rPr>
              <a:t>проте</a:t>
            </a:r>
            <a:r>
              <a:rPr lang="ru-RU" sz="3000" dirty="0">
                <a:latin typeface="+mj-lt"/>
              </a:rPr>
              <a:t> тут </a:t>
            </a:r>
            <a:r>
              <a:rPr lang="ru-RU" sz="3000" dirty="0" err="1">
                <a:latin typeface="+mj-lt"/>
              </a:rPr>
              <a:t>воно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протікає</a:t>
            </a:r>
            <a:r>
              <a:rPr lang="ru-RU" sz="3000" dirty="0">
                <a:latin typeface="+mj-lt"/>
              </a:rPr>
              <a:t> з невеликою </a:t>
            </a:r>
            <a:r>
              <a:rPr lang="ru-RU" sz="3000" dirty="0" err="1">
                <a:latin typeface="+mj-lt"/>
              </a:rPr>
              <a:t>швидкістю</a:t>
            </a:r>
            <a:r>
              <a:rPr lang="ru-RU" sz="3000" dirty="0">
                <a:latin typeface="+mj-lt"/>
              </a:rPr>
              <a:t>, </a:t>
            </a:r>
            <a:r>
              <a:rPr lang="ru-RU" sz="3000" dirty="0" err="1">
                <a:latin typeface="+mj-lt"/>
              </a:rPr>
              <a:t>оскільки</a:t>
            </a:r>
            <a:r>
              <a:rPr lang="ru-RU" sz="3000" dirty="0">
                <a:latin typeface="+mj-lt"/>
              </a:rPr>
              <a:t> </a:t>
            </a:r>
            <a:r>
              <a:rPr lang="ru-RU" sz="3000" dirty="0" err="1">
                <a:latin typeface="+mj-lt"/>
              </a:rPr>
              <a:t>ліпаза</a:t>
            </a:r>
            <a:r>
              <a:rPr lang="ru-RU" sz="3000" dirty="0">
                <a:latin typeface="+mj-lt"/>
              </a:rPr>
              <a:t> </a:t>
            </a:r>
            <a:r>
              <a:rPr lang="ru-RU" sz="3000" dirty="0" err="1" smtClean="0">
                <a:latin typeface="+mj-lt"/>
              </a:rPr>
              <a:t>шлункового</a:t>
            </a:r>
            <a:r>
              <a:rPr lang="ru-RU" sz="3000" dirty="0" smtClean="0">
                <a:latin typeface="+mj-lt"/>
              </a:rPr>
              <a:t> </a:t>
            </a:r>
            <a:r>
              <a:rPr lang="ru-RU" sz="3000" dirty="0">
                <a:latin typeface="+mj-lt"/>
              </a:rPr>
              <a:t>соку </a:t>
            </a:r>
            <a:r>
              <a:rPr lang="ru-RU" sz="3000" dirty="0" err="1">
                <a:latin typeface="+mj-lt"/>
              </a:rPr>
              <a:t>може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діяти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лише</a:t>
            </a:r>
            <a:r>
              <a:rPr lang="ru-RU" sz="3000" dirty="0">
                <a:latin typeface="+mj-lt"/>
              </a:rPr>
              <a:t> на </a:t>
            </a:r>
            <a:r>
              <a:rPr lang="ru-RU" sz="3000" dirty="0" err="1">
                <a:latin typeface="+mj-lt"/>
              </a:rPr>
              <a:t>заздалегідь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емульговані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жири</a:t>
            </a:r>
            <a:r>
              <a:rPr lang="ru-RU" sz="3000" dirty="0">
                <a:latin typeface="+mj-lt"/>
              </a:rPr>
              <a:t>, в </a:t>
            </a:r>
            <a:r>
              <a:rPr lang="ru-RU" sz="3000" dirty="0" err="1">
                <a:latin typeface="+mj-lt"/>
              </a:rPr>
              <a:t>шлунку</a:t>
            </a:r>
            <a:r>
              <a:rPr lang="ru-RU" sz="3000" dirty="0">
                <a:latin typeface="+mj-lt"/>
              </a:rPr>
              <a:t> ж </a:t>
            </a:r>
            <a:r>
              <a:rPr lang="ru-RU" sz="3000" dirty="0" err="1">
                <a:latin typeface="+mj-lt"/>
              </a:rPr>
              <a:t>відсутні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умови</a:t>
            </a:r>
            <a:r>
              <a:rPr lang="ru-RU" sz="3000" dirty="0">
                <a:latin typeface="+mj-lt"/>
              </a:rPr>
              <a:t>, </a:t>
            </a:r>
            <a:r>
              <a:rPr lang="ru-RU" sz="3000" dirty="0" err="1">
                <a:latin typeface="+mj-lt"/>
              </a:rPr>
              <a:t>необхідні</a:t>
            </a:r>
            <a:r>
              <a:rPr lang="ru-RU" sz="3000" dirty="0">
                <a:latin typeface="+mj-lt"/>
              </a:rPr>
              <a:t> для </a:t>
            </a:r>
            <a:r>
              <a:rPr lang="ru-RU" sz="3000" dirty="0" err="1">
                <a:latin typeface="+mj-lt"/>
              </a:rPr>
              <a:t>утворення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жирової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емульсії</a:t>
            </a:r>
            <a:r>
              <a:rPr lang="ru-RU" sz="3000" dirty="0">
                <a:latin typeface="+mj-lt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5054"/>
            <a:ext cx="3923928" cy="294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3928" cy="392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64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" y="2935655"/>
            <a:ext cx="4922699" cy="387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913" y="0"/>
            <a:ext cx="4221088" cy="42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96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6521" y="5760"/>
            <a:ext cx="8013576" cy="4176464"/>
          </a:xfrm>
        </p:spPr>
        <p:txBody>
          <a:bodyPr/>
          <a:lstStyle/>
          <a:p>
            <a:r>
              <a:rPr lang="ru-RU" sz="3000" dirty="0">
                <a:latin typeface="+mj-lt"/>
              </a:rPr>
              <a:t>Транс-</a:t>
            </a:r>
            <a:r>
              <a:rPr lang="ru-RU" sz="3000" dirty="0" err="1">
                <a:latin typeface="+mj-lt"/>
              </a:rPr>
              <a:t>ізомери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жирних</a:t>
            </a:r>
            <a:r>
              <a:rPr lang="ru-RU" sz="3000" dirty="0">
                <a:latin typeface="+mj-lt"/>
              </a:rPr>
              <a:t> кислот </a:t>
            </a:r>
            <a:r>
              <a:rPr lang="ru-RU" sz="3000" dirty="0" err="1">
                <a:latin typeface="+mj-lt"/>
              </a:rPr>
              <a:t>змінюють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клітинні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оболонки</a:t>
            </a:r>
            <a:r>
              <a:rPr lang="ru-RU" sz="3000" dirty="0">
                <a:latin typeface="+mj-lt"/>
              </a:rPr>
              <a:t>, </a:t>
            </a:r>
            <a:r>
              <a:rPr lang="ru-RU" sz="3000" dirty="0" err="1">
                <a:latin typeface="+mj-lt"/>
              </a:rPr>
              <a:t>порушуючи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їхні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функції</a:t>
            </a:r>
            <a:r>
              <a:rPr lang="ru-RU" sz="3000" dirty="0">
                <a:latin typeface="+mj-lt"/>
              </a:rPr>
              <a:t>. </a:t>
            </a:r>
            <a:r>
              <a:rPr lang="ru-RU" sz="3000" dirty="0" err="1">
                <a:latin typeface="+mj-lt"/>
              </a:rPr>
              <a:t>Якщо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замість</a:t>
            </a:r>
            <a:r>
              <a:rPr lang="ru-RU" sz="3000" dirty="0">
                <a:latin typeface="+mj-lt"/>
              </a:rPr>
              <a:t> нормального </a:t>
            </a:r>
            <a:r>
              <a:rPr lang="ru-RU" sz="3000" dirty="0" err="1">
                <a:latin typeface="+mj-lt"/>
              </a:rPr>
              <a:t>будівельного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матеріалу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ви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пропонуєте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своєму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організму</a:t>
            </a:r>
            <a:r>
              <a:rPr lang="ru-RU" sz="3000" dirty="0">
                <a:latin typeface="+mj-lt"/>
              </a:rPr>
              <a:t> «</a:t>
            </a:r>
            <a:r>
              <a:rPr lang="ru-RU" sz="3000" dirty="0" err="1">
                <a:latin typeface="+mj-lt"/>
              </a:rPr>
              <a:t>браковані</a:t>
            </a:r>
            <a:r>
              <a:rPr lang="ru-RU" sz="3000" dirty="0">
                <a:latin typeface="+mj-lt"/>
              </a:rPr>
              <a:t>» транс-</a:t>
            </a:r>
            <a:r>
              <a:rPr lang="ru-RU" sz="3000" dirty="0" err="1">
                <a:latin typeface="+mj-lt"/>
              </a:rPr>
              <a:t>ізомери</a:t>
            </a:r>
            <a:r>
              <a:rPr lang="ru-RU" sz="3000" dirty="0">
                <a:latin typeface="+mj-lt"/>
              </a:rPr>
              <a:t>, </a:t>
            </a:r>
            <a:r>
              <a:rPr lang="ru-RU" sz="3000" dirty="0" err="1">
                <a:latin typeface="+mj-lt"/>
              </a:rPr>
              <a:t>утворюються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дефектні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біологічні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структури</a:t>
            </a:r>
            <a:r>
              <a:rPr lang="ru-RU" sz="3000" dirty="0">
                <a:latin typeface="+mj-lt"/>
              </a:rPr>
              <a:t>, </a:t>
            </a:r>
            <a:r>
              <a:rPr lang="ru-RU" sz="3000" dirty="0" err="1">
                <a:latin typeface="+mj-lt"/>
              </a:rPr>
              <a:t>які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починають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давати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збій</a:t>
            </a:r>
            <a:r>
              <a:rPr lang="ru-RU" sz="3000" dirty="0">
                <a:latin typeface="+mj-lt"/>
              </a:rPr>
              <a:t> у </a:t>
            </a:r>
            <a:r>
              <a:rPr lang="ru-RU" sz="3000" dirty="0" err="1">
                <a:latin typeface="+mj-lt"/>
              </a:rPr>
              <a:t>найрізноманітніших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ситуаціях</a:t>
            </a:r>
            <a:r>
              <a:rPr lang="ru-RU" sz="3000" dirty="0">
                <a:latin typeface="+mj-lt"/>
              </a:rPr>
              <a:t>. Про </a:t>
            </a:r>
            <a:r>
              <a:rPr lang="ru-RU" sz="3000" dirty="0" err="1">
                <a:latin typeface="+mj-lt"/>
              </a:rPr>
              <a:t>це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варто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пам'ятати</a:t>
            </a:r>
            <a:r>
              <a:rPr lang="ru-RU" sz="3000" dirty="0">
                <a:latin typeface="+mj-lt"/>
              </a:rPr>
              <a:t> не </a:t>
            </a:r>
            <a:r>
              <a:rPr lang="ru-RU" sz="3000" dirty="0" err="1">
                <a:latin typeface="+mj-lt"/>
              </a:rPr>
              <a:t>лише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завсідникам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закладів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швидкого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харчування</a:t>
            </a:r>
            <a:r>
              <a:rPr lang="ru-RU" sz="3000" dirty="0">
                <a:latin typeface="+mj-lt"/>
              </a:rPr>
              <a:t>, любителям </a:t>
            </a:r>
            <a:r>
              <a:rPr lang="ru-RU" sz="3000" dirty="0" err="1">
                <a:latin typeface="+mj-lt"/>
              </a:rPr>
              <a:t>чіпсів</a:t>
            </a:r>
            <a:r>
              <a:rPr lang="ru-RU" sz="3000" dirty="0">
                <a:latin typeface="+mj-lt"/>
              </a:rPr>
              <a:t>, маргарину, майонезу, а й </a:t>
            </a:r>
            <a:r>
              <a:rPr lang="ru-RU" sz="3000" dirty="0" err="1">
                <a:latin typeface="+mj-lt"/>
              </a:rPr>
              <a:t>кожній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людині</a:t>
            </a:r>
            <a:r>
              <a:rPr lang="ru-RU" sz="3000" dirty="0">
                <a:latin typeface="+mj-lt"/>
              </a:rPr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594247"/>
            <a:ext cx="410445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3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3288443"/>
            <a:ext cx="3786134" cy="35695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" y="0"/>
            <a:ext cx="4498219" cy="337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88443"/>
            <a:ext cx="5364090" cy="356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47" y="9061"/>
            <a:ext cx="4627553" cy="327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44670">
            <a:off x="181560" y="1369618"/>
            <a:ext cx="8362986" cy="400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55" y="1295422"/>
            <a:ext cx="8316982" cy="398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8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8215" y="0"/>
            <a:ext cx="4164024" cy="6858000"/>
          </a:xfrm>
        </p:spPr>
        <p:txBody>
          <a:bodyPr/>
          <a:lstStyle/>
          <a:p>
            <a:endParaRPr lang="ru-RU" sz="3000" b="1" i="1" dirty="0" smtClean="0"/>
          </a:p>
          <a:p>
            <a:endParaRPr lang="ru-RU" sz="3000" b="1" i="1" dirty="0"/>
          </a:p>
          <a:p>
            <a:r>
              <a:rPr lang="ru-RU" sz="3000" b="1" i="1" dirty="0" err="1" smtClean="0">
                <a:latin typeface="Book Antiqua" panose="02040602050305030304" pitchFamily="18" charset="0"/>
              </a:rPr>
              <a:t>Жири</a:t>
            </a:r>
            <a:r>
              <a:rPr lang="ru-RU" sz="3000" dirty="0">
                <a:latin typeface="Book Antiqua" panose="02040602050305030304" pitchFamily="18" charset="0"/>
              </a:rPr>
              <a:t> - </a:t>
            </a:r>
            <a:r>
              <a:rPr lang="ru-RU" sz="3000" dirty="0" err="1">
                <a:latin typeface="Book Antiqua" panose="02040602050305030304" pitchFamily="18" charset="0"/>
              </a:rPr>
              <a:t>природна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сировина</a:t>
            </a:r>
            <a:r>
              <a:rPr lang="ru-RU" sz="3000" dirty="0">
                <a:latin typeface="Book Antiqua" panose="02040602050305030304" pitchFamily="18" charset="0"/>
              </a:rPr>
              <a:t>, з </a:t>
            </a:r>
            <a:r>
              <a:rPr lang="ru-RU" sz="3000" dirty="0" err="1">
                <a:latin typeface="Book Antiqua" panose="02040602050305030304" pitchFamily="18" charset="0"/>
              </a:rPr>
              <a:t>якої</a:t>
            </a:r>
            <a:r>
              <a:rPr lang="ru-RU" sz="3000" dirty="0">
                <a:latin typeface="Book Antiqua" panose="02040602050305030304" pitchFamily="18" charset="0"/>
              </a:rPr>
              <a:t> за </a:t>
            </a:r>
            <a:r>
              <a:rPr lang="ru-RU" sz="3000" dirty="0" err="1">
                <a:latin typeface="Book Antiqua" panose="02040602050305030304" pitchFamily="18" charset="0"/>
              </a:rPr>
              <a:t>допомогою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хімічних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перетворень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уперше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добули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вищі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карбонові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кислоти</a:t>
            </a:r>
            <a:r>
              <a:rPr lang="ru-RU" sz="3000" dirty="0">
                <a:latin typeface="Book Antiqua" panose="02040602050305030304" pitchFamily="18" charset="0"/>
              </a:rPr>
              <a:t> - </a:t>
            </a:r>
            <a:r>
              <a:rPr lang="ru-RU" sz="3000" dirty="0" err="1">
                <a:latin typeface="Book Antiqua" panose="02040602050305030304" pitchFamily="18" charset="0"/>
              </a:rPr>
              <a:t>насичені</a:t>
            </a:r>
            <a:r>
              <a:rPr lang="ru-RU" sz="3000" dirty="0">
                <a:latin typeface="Book Antiqua" panose="02040602050305030304" pitchFamily="18" charset="0"/>
              </a:rPr>
              <a:t> й </a:t>
            </a:r>
            <a:r>
              <a:rPr lang="ru-RU" sz="3000" dirty="0" err="1">
                <a:latin typeface="Book Antiqua" panose="02040602050305030304" pitchFamily="18" charset="0"/>
              </a:rPr>
              <a:t>ненасичені</a:t>
            </a:r>
            <a:r>
              <a:rPr lang="ru-RU" sz="3000" dirty="0">
                <a:latin typeface="Book Antiqua" panose="02040602050305030304" pitchFamily="18" charset="0"/>
              </a:rPr>
              <a:t>.</a:t>
            </a:r>
          </a:p>
          <a:p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4968215" cy="547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877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1604"/>
            <a:ext cx="4407434" cy="358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1" y="0"/>
            <a:ext cx="438562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435" y="-33639"/>
            <a:ext cx="4736566" cy="353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434" y="3496662"/>
            <a:ext cx="4758485" cy="336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36264" y="2060848"/>
            <a:ext cx="3024336" cy="3868050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3334">
            <a:off x="4696296" y="962848"/>
            <a:ext cx="4088651" cy="515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27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uk-UA" b="1" i="1" dirty="0" smtClean="0">
                <a:solidFill>
                  <a:srgbClr val="0070C0"/>
                </a:solidFill>
              </a:rPr>
              <a:t>Висновок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/>
          <a:lstStyle/>
          <a:p>
            <a:r>
              <a:rPr lang="ru-RU" sz="3000" dirty="0" err="1" smtClean="0"/>
              <a:t>Жири</a:t>
            </a:r>
            <a:r>
              <a:rPr lang="ru-RU" sz="3000" dirty="0" smtClean="0"/>
              <a:t> - </a:t>
            </a:r>
            <a:r>
              <a:rPr lang="ru-RU" sz="3000" dirty="0" err="1" smtClean="0"/>
              <a:t>природна</a:t>
            </a:r>
            <a:r>
              <a:rPr lang="ru-RU" sz="3000" dirty="0" smtClean="0"/>
              <a:t> </a:t>
            </a:r>
            <a:r>
              <a:rPr lang="ru-RU" sz="3000" dirty="0" err="1" smtClean="0"/>
              <a:t>сировина</a:t>
            </a:r>
            <a:r>
              <a:rPr lang="ru-RU" sz="3000" dirty="0" smtClean="0"/>
              <a:t>, з </a:t>
            </a:r>
            <a:r>
              <a:rPr lang="ru-RU" sz="3000" dirty="0" err="1" smtClean="0"/>
              <a:t>якої</a:t>
            </a:r>
            <a:r>
              <a:rPr lang="ru-RU" sz="3000" dirty="0" smtClean="0"/>
              <a:t> шляхом </a:t>
            </a:r>
            <a:r>
              <a:rPr lang="ru-RU" sz="3000" dirty="0" err="1" smtClean="0"/>
              <a:t>хімічних</a:t>
            </a:r>
            <a:r>
              <a:rPr lang="ru-RU" sz="3000" dirty="0" smtClean="0"/>
              <a:t> </a:t>
            </a:r>
            <a:r>
              <a:rPr lang="ru-RU" sz="3000" dirty="0" err="1" smtClean="0"/>
              <a:t>перетворень</a:t>
            </a:r>
            <a:r>
              <a:rPr lang="ru-RU" sz="3000" dirty="0" smtClean="0"/>
              <a:t> перше </a:t>
            </a:r>
            <a:r>
              <a:rPr lang="ru-RU" sz="3000" dirty="0" err="1" smtClean="0"/>
              <a:t>добули</a:t>
            </a:r>
            <a:r>
              <a:rPr lang="ru-RU" sz="3000" dirty="0" smtClean="0"/>
              <a:t> </a:t>
            </a:r>
            <a:r>
              <a:rPr lang="ru-RU" sz="3000" dirty="0" err="1" smtClean="0"/>
              <a:t>вищі</a:t>
            </a:r>
            <a:r>
              <a:rPr lang="ru-RU" sz="3000" dirty="0" smtClean="0"/>
              <a:t> </a:t>
            </a:r>
            <a:r>
              <a:rPr lang="ru-RU" sz="3000" dirty="0" err="1" smtClean="0"/>
              <a:t>карбонові</a:t>
            </a:r>
            <a:r>
              <a:rPr lang="ru-RU" sz="3000" dirty="0" smtClean="0"/>
              <a:t> </a:t>
            </a:r>
            <a:r>
              <a:rPr lang="ru-RU" sz="3000" dirty="0" err="1" smtClean="0"/>
              <a:t>кислоти</a:t>
            </a:r>
            <a:r>
              <a:rPr lang="ru-RU" sz="3000" dirty="0" smtClean="0"/>
              <a:t>. </a:t>
            </a:r>
            <a:r>
              <a:rPr lang="ru-RU" sz="3000" dirty="0" err="1" smtClean="0"/>
              <a:t>Найвідоміші</a:t>
            </a:r>
            <a:r>
              <a:rPr lang="ru-RU" sz="3000" dirty="0" smtClean="0"/>
              <a:t> </a:t>
            </a:r>
            <a:r>
              <a:rPr lang="ru-RU" sz="3000" dirty="0" err="1" smtClean="0"/>
              <a:t>поміж</a:t>
            </a:r>
            <a:r>
              <a:rPr lang="ru-RU" sz="3000" dirty="0" smtClean="0"/>
              <a:t> них - </a:t>
            </a:r>
            <a:r>
              <a:rPr lang="ru-RU" sz="3000" dirty="0" err="1" smtClean="0"/>
              <a:t>насичені</a:t>
            </a:r>
            <a:r>
              <a:rPr lang="ru-RU" sz="3000" dirty="0" smtClean="0"/>
              <a:t> </a:t>
            </a:r>
            <a:r>
              <a:rPr lang="ru-RU" sz="3000" dirty="0" err="1" smtClean="0"/>
              <a:t>пальмітинова</a:t>
            </a:r>
            <a:r>
              <a:rPr lang="ru-RU" sz="3000" dirty="0" smtClean="0"/>
              <a:t> та </a:t>
            </a:r>
            <a:r>
              <a:rPr lang="ru-RU" sz="3000" dirty="0" err="1" smtClean="0"/>
              <a:t>стеаринова</a:t>
            </a:r>
            <a:r>
              <a:rPr lang="ru-RU" sz="3000" dirty="0" smtClean="0"/>
              <a:t> </a:t>
            </a:r>
            <a:r>
              <a:rPr lang="ru-RU" sz="3000" dirty="0" err="1" smtClean="0"/>
              <a:t>кислоти</a:t>
            </a:r>
            <a:r>
              <a:rPr lang="ru-RU" sz="3000" dirty="0" smtClean="0"/>
              <a:t> й </a:t>
            </a:r>
            <a:r>
              <a:rPr lang="ru-RU" sz="3000" dirty="0" err="1" smtClean="0"/>
              <a:t>ненасичена</a:t>
            </a:r>
            <a:r>
              <a:rPr lang="ru-RU" sz="3000" dirty="0" smtClean="0"/>
              <a:t> </a:t>
            </a:r>
            <a:r>
              <a:rPr lang="ru-RU" sz="3000" dirty="0" err="1" smtClean="0"/>
              <a:t>олеїнова</a:t>
            </a:r>
            <a:r>
              <a:rPr lang="ru-RU" sz="3000" dirty="0" smtClean="0"/>
              <a:t> кислота. Вони </a:t>
            </a:r>
            <a:r>
              <a:rPr lang="ru-RU" sz="3000" dirty="0" err="1" smtClean="0"/>
              <a:t>входять</a:t>
            </a:r>
            <a:r>
              <a:rPr lang="ru-RU" sz="3000" dirty="0" smtClean="0"/>
              <a:t> до складу стеарину, </a:t>
            </a:r>
            <a:r>
              <a:rPr lang="ru-RU" sz="3000" dirty="0" err="1" smtClean="0"/>
              <a:t>косметичних</a:t>
            </a:r>
            <a:r>
              <a:rPr lang="ru-RU" sz="3000" dirty="0" smtClean="0"/>
              <a:t> </a:t>
            </a:r>
            <a:r>
              <a:rPr lang="ru-RU" sz="3000" dirty="0" err="1" smtClean="0"/>
              <a:t>засобів</a:t>
            </a:r>
            <a:r>
              <a:rPr lang="ru-RU" sz="3000" dirty="0" smtClean="0"/>
              <a:t>. </a:t>
            </a:r>
          </a:p>
          <a:p>
            <a:r>
              <a:rPr lang="ru-RU" sz="3000" dirty="0" err="1" smtClean="0"/>
              <a:t>Добова</a:t>
            </a:r>
            <a:r>
              <a:rPr lang="ru-RU" sz="3000" dirty="0" smtClean="0"/>
              <a:t> </a:t>
            </a:r>
            <a:r>
              <a:rPr lang="ru-RU" sz="3000" dirty="0"/>
              <a:t>потреба </a:t>
            </a:r>
            <a:r>
              <a:rPr lang="ru-RU" sz="3000" dirty="0" err="1"/>
              <a:t>дорослої</a:t>
            </a:r>
            <a:r>
              <a:rPr lang="ru-RU" sz="3000" dirty="0"/>
              <a:t> </a:t>
            </a:r>
            <a:r>
              <a:rPr lang="ru-RU" sz="3000" dirty="0" err="1"/>
              <a:t>людини</a:t>
            </a:r>
            <a:r>
              <a:rPr lang="ru-RU" sz="3000" dirty="0"/>
              <a:t> в нейтральному </a:t>
            </a:r>
            <a:r>
              <a:rPr lang="ru-RU" sz="3000" dirty="0" err="1"/>
              <a:t>жирі</a:t>
            </a:r>
            <a:r>
              <a:rPr lang="ru-RU" sz="3000" dirty="0"/>
              <a:t> становить 70-80г, для </a:t>
            </a:r>
            <a:r>
              <a:rPr lang="ru-RU" sz="3000" dirty="0" err="1"/>
              <a:t>дітей</a:t>
            </a:r>
            <a:r>
              <a:rPr lang="ru-RU" sz="3000" dirty="0"/>
              <a:t> 3-10 </a:t>
            </a:r>
            <a:r>
              <a:rPr lang="ru-RU" sz="3000" dirty="0" err="1"/>
              <a:t>років</a:t>
            </a:r>
            <a:r>
              <a:rPr lang="ru-RU" sz="3000" dirty="0"/>
              <a:t> – 26-30г</a:t>
            </a:r>
            <a:r>
              <a:rPr lang="ru-RU" sz="30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14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3" y="16624"/>
            <a:ext cx="4693991" cy="6841375"/>
          </a:xfrm>
        </p:spPr>
        <p:txBody>
          <a:bodyPr/>
          <a:lstStyle/>
          <a:p>
            <a:r>
              <a:rPr lang="ru-RU" sz="3000" dirty="0" smtClean="0">
                <a:latin typeface="Book Antiqua" panose="02040602050305030304" pitchFamily="18" charset="0"/>
              </a:rPr>
              <a:t>1741 </a:t>
            </a:r>
            <a:r>
              <a:rPr lang="ru-RU" sz="3000" dirty="0">
                <a:latin typeface="Book Antiqua" panose="02040602050305030304" pitchFamily="18" charset="0"/>
              </a:rPr>
              <a:t>р. </a:t>
            </a:r>
            <a:r>
              <a:rPr lang="ru-RU" sz="3000" dirty="0" err="1">
                <a:latin typeface="Book Antiqua" panose="02040602050305030304" pitchFamily="18" charset="0"/>
              </a:rPr>
              <a:t>французький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хімік</a:t>
            </a:r>
            <a:r>
              <a:rPr lang="ru-RU" sz="3000" dirty="0">
                <a:latin typeface="Book Antiqua" panose="02040602050305030304" pitchFamily="18" charset="0"/>
              </a:rPr>
              <a:t> Клод Жозеф </a:t>
            </a:r>
            <a:r>
              <a:rPr lang="ru-RU" sz="3000" dirty="0" err="1">
                <a:latin typeface="Book Antiqua" panose="02040602050305030304" pitchFamily="18" charset="0"/>
              </a:rPr>
              <a:t>Жоффруа</a:t>
            </a:r>
            <a:r>
              <a:rPr lang="ru-RU" sz="3000" dirty="0">
                <a:latin typeface="Book Antiqua" panose="02040602050305030304" pitchFamily="18" charset="0"/>
              </a:rPr>
              <a:t> (1685-1752) </a:t>
            </a:r>
            <a:r>
              <a:rPr lang="ru-RU" sz="3000" dirty="0" err="1">
                <a:latin typeface="Book Antiqua" panose="02040602050305030304" pitchFamily="18" charset="0"/>
              </a:rPr>
              <a:t>дією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сильної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неорганічної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кислоти</a:t>
            </a:r>
            <a:r>
              <a:rPr lang="ru-RU" sz="3000" dirty="0">
                <a:latin typeface="Book Antiqua" panose="02040602050305030304" pitchFamily="18" charset="0"/>
              </a:rPr>
              <a:t> на мило </a:t>
            </a:r>
            <a:r>
              <a:rPr lang="ru-RU" sz="3000" dirty="0" err="1">
                <a:latin typeface="Book Antiqua" panose="02040602050305030304" pitchFamily="18" charset="0"/>
              </a:rPr>
              <a:t>добув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масну</a:t>
            </a:r>
            <a:r>
              <a:rPr lang="ru-RU" sz="3000" dirty="0">
                <a:latin typeface="Book Antiqua" panose="02040602050305030304" pitchFamily="18" charset="0"/>
              </a:rPr>
              <a:t> на </a:t>
            </a:r>
            <a:r>
              <a:rPr lang="ru-RU" sz="3000" dirty="0" err="1">
                <a:latin typeface="Book Antiqua" panose="02040602050305030304" pitchFamily="18" charset="0"/>
              </a:rPr>
              <a:t>дотик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суміш</a:t>
            </a:r>
            <a:r>
              <a:rPr lang="ru-RU" sz="3000" dirty="0">
                <a:latin typeface="Book Antiqua" panose="02040602050305030304" pitchFamily="18" charset="0"/>
              </a:rPr>
              <a:t>. </a:t>
            </a:r>
            <a:r>
              <a:rPr lang="ru-RU" sz="3000" dirty="0" err="1">
                <a:latin typeface="Book Antiqua" panose="02040602050305030304" pitchFamily="18" charset="0"/>
              </a:rPr>
              <a:t>Він</a:t>
            </a:r>
            <a:r>
              <a:rPr lang="ru-RU" sz="3000" dirty="0">
                <a:latin typeface="Book Antiqua" panose="02040602050305030304" pitchFamily="18" charset="0"/>
              </a:rPr>
              <a:t> припустив, </a:t>
            </a:r>
            <a:r>
              <a:rPr lang="ru-RU" sz="3000" dirty="0" err="1">
                <a:latin typeface="Book Antiqua" panose="02040602050305030304" pitchFamily="18" charset="0"/>
              </a:rPr>
              <a:t>що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добута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маса</a:t>
            </a:r>
            <a:r>
              <a:rPr lang="ru-RU" sz="3000" dirty="0">
                <a:latin typeface="Book Antiqua" panose="02040602050305030304" pitchFamily="18" charset="0"/>
              </a:rPr>
              <a:t> є жиром. </a:t>
            </a:r>
            <a:r>
              <a:rPr lang="ru-RU" sz="3000" dirty="0" err="1">
                <a:latin typeface="Book Antiqua" panose="02040602050305030304" pitchFamily="18" charset="0"/>
              </a:rPr>
              <a:t>Досліджуючи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її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властивості</a:t>
            </a:r>
            <a:r>
              <a:rPr lang="ru-RU" sz="3000" dirty="0">
                <a:latin typeface="Book Antiqua" panose="02040602050305030304" pitchFamily="18" charset="0"/>
              </a:rPr>
              <a:t>, </a:t>
            </a:r>
            <a:r>
              <a:rPr lang="ru-RU" sz="3000" dirty="0" err="1">
                <a:latin typeface="Book Antiqua" panose="02040602050305030304" pitchFamily="18" charset="0"/>
              </a:rPr>
              <a:t>науковець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виявив</a:t>
            </a:r>
            <a:r>
              <a:rPr lang="ru-RU" sz="3000" dirty="0">
                <a:latin typeface="Book Antiqua" panose="02040602050305030304" pitchFamily="18" charset="0"/>
              </a:rPr>
              <a:t>,  </a:t>
            </a:r>
            <a:r>
              <a:rPr lang="ru-RU" sz="3000" dirty="0" err="1">
                <a:latin typeface="Book Antiqua" panose="02040602050305030304" pitchFamily="18" charset="0"/>
              </a:rPr>
              <a:t>що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це</a:t>
            </a:r>
            <a:r>
              <a:rPr lang="ru-RU" sz="3000" dirty="0">
                <a:latin typeface="Book Antiqua" panose="02040602050305030304" pitchFamily="18" charset="0"/>
              </a:rPr>
              <a:t> не так.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8" y="314573"/>
            <a:ext cx="4491760" cy="62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37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0"/>
            <a:ext cx="3563888" cy="6858000"/>
          </a:xfrm>
        </p:spPr>
        <p:txBody>
          <a:bodyPr/>
          <a:lstStyle/>
          <a:p>
            <a:r>
              <a:rPr lang="ru-RU" sz="3000" dirty="0">
                <a:latin typeface="Book Antiqua" panose="02040602050305030304" pitchFamily="18" charset="0"/>
              </a:rPr>
              <a:t>1817 </a:t>
            </a:r>
            <a:r>
              <a:rPr lang="ru-RU" sz="3000" dirty="0" smtClean="0">
                <a:latin typeface="Book Antiqua" panose="02040602050305030304" pitchFamily="18" charset="0"/>
              </a:rPr>
              <a:t>р.</a:t>
            </a:r>
            <a:r>
              <a:rPr lang="ru-RU" sz="2800" b="1" i="1" dirty="0" smtClean="0">
                <a:latin typeface="Book Antiqua" panose="02040602050305030304" pitchFamily="18" charset="0"/>
              </a:rPr>
              <a:t> </a:t>
            </a:r>
            <a:r>
              <a:rPr lang="ru-RU" sz="2800" dirty="0" err="1" smtClean="0">
                <a:latin typeface="Book Antiqua" panose="02040602050305030304" pitchFamily="18" charset="0"/>
              </a:rPr>
              <a:t>Шеврель</a:t>
            </a:r>
            <a:r>
              <a:rPr lang="ru-RU" sz="2800" dirty="0" smtClean="0">
                <a:latin typeface="Book Antiqua" panose="02040602050305030304" pitchFamily="18" charset="0"/>
              </a:rPr>
              <a:t> </a:t>
            </a:r>
            <a:r>
              <a:rPr lang="ru-RU" sz="3000" dirty="0" smtClean="0">
                <a:latin typeface="Book Antiqua" panose="02040602050305030304" pitchFamily="18" charset="0"/>
              </a:rPr>
              <a:t>не </a:t>
            </a:r>
            <a:r>
              <a:rPr lang="ru-RU" sz="3000" dirty="0" err="1">
                <a:latin typeface="Book Antiqua" panose="02040602050305030304" pitchFamily="18" charset="0"/>
              </a:rPr>
              <a:t>лише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добув</a:t>
            </a:r>
            <a:r>
              <a:rPr lang="ru-RU" sz="3000" dirty="0">
                <a:latin typeface="Book Antiqua" panose="02040602050305030304" pitchFamily="18" charset="0"/>
              </a:rPr>
              <a:t> з </a:t>
            </a:r>
            <a:r>
              <a:rPr lang="ru-RU" sz="3000" dirty="0" err="1">
                <a:latin typeface="Book Antiqua" panose="02040602050305030304" pitchFamily="18" charset="0"/>
              </a:rPr>
              <a:t>жирів</a:t>
            </a:r>
            <a:r>
              <a:rPr lang="ru-RU" sz="3000" dirty="0">
                <a:latin typeface="Book Antiqua" panose="02040602050305030304" pitchFamily="18" charset="0"/>
              </a:rPr>
              <a:t> уже </a:t>
            </a:r>
            <a:r>
              <a:rPr lang="ru-RU" sz="3000" dirty="0" err="1">
                <a:latin typeface="Book Antiqua" panose="02040602050305030304" pitchFamily="18" charset="0"/>
              </a:rPr>
              <a:t>відому</a:t>
            </a:r>
            <a:r>
              <a:rPr lang="ru-RU" sz="3000" dirty="0">
                <a:latin typeface="Book Antiqua" panose="02040602050305030304" pitchFamily="18" charset="0"/>
              </a:rPr>
              <a:t> «солодку </a:t>
            </a:r>
            <a:r>
              <a:rPr lang="ru-RU" sz="3000" dirty="0" err="1">
                <a:latin typeface="Book Antiqua" panose="02040602050305030304" pitchFamily="18" charset="0"/>
              </a:rPr>
              <a:t>олію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Шеєле</a:t>
            </a:r>
            <a:r>
              <a:rPr lang="ru-RU" sz="3000" dirty="0">
                <a:latin typeface="Book Antiqua" panose="02040602050305030304" pitchFamily="18" charset="0"/>
              </a:rPr>
              <a:t>», яку назвав </a:t>
            </a:r>
            <a:r>
              <a:rPr lang="ru-RU" sz="3000" dirty="0" err="1">
                <a:latin typeface="Book Antiqua" panose="02040602050305030304" pitchFamily="18" charset="0"/>
              </a:rPr>
              <a:t>гліцерином</a:t>
            </a:r>
            <a:r>
              <a:rPr lang="ru-RU" sz="3000" dirty="0">
                <a:latin typeface="Book Antiqua" panose="02040602050305030304" pitchFamily="18" charset="0"/>
              </a:rPr>
              <a:t>. А </a:t>
            </a:r>
            <a:r>
              <a:rPr lang="ru-RU" sz="3000" dirty="0" err="1">
                <a:latin typeface="Book Antiqua" panose="02040602050305030304" pitchFamily="18" charset="0"/>
              </a:rPr>
              <a:t>також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карбонові</a:t>
            </a:r>
            <a:r>
              <a:rPr lang="ru-RU" sz="3000" dirty="0">
                <a:latin typeface="Book Antiqua" panose="0204060205030503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</a:rPr>
              <a:t>кислоти</a:t>
            </a:r>
            <a:r>
              <a:rPr lang="ru-RU" sz="3000" dirty="0">
                <a:latin typeface="Book Antiqua" panose="02040602050305030304" pitchFamily="18" charset="0"/>
              </a:rPr>
              <a:t> - </a:t>
            </a:r>
            <a:r>
              <a:rPr lang="ru-RU" sz="3000" dirty="0" err="1">
                <a:latin typeface="Book Antiqua" panose="02040602050305030304" pitchFamily="18" charset="0"/>
              </a:rPr>
              <a:t>стеаринова</a:t>
            </a:r>
            <a:r>
              <a:rPr lang="ru-RU" sz="3000" dirty="0">
                <a:latin typeface="Book Antiqua" panose="02040602050305030304" pitchFamily="18" charset="0"/>
              </a:rPr>
              <a:t>, </a:t>
            </a:r>
            <a:r>
              <a:rPr lang="ru-RU" sz="3000" dirty="0" err="1">
                <a:latin typeface="Book Antiqua" panose="02040602050305030304" pitchFamily="18" charset="0"/>
              </a:rPr>
              <a:t>пальмітинова</a:t>
            </a:r>
            <a:r>
              <a:rPr lang="ru-RU" sz="3000" dirty="0">
                <a:latin typeface="Book Antiqua" panose="02040602050305030304" pitchFamily="18" charset="0"/>
              </a:rPr>
              <a:t>, </a:t>
            </a:r>
            <a:r>
              <a:rPr lang="ru-RU" sz="3000" dirty="0" err="1">
                <a:latin typeface="Book Antiqua" panose="02040602050305030304" pitchFamily="18" charset="0"/>
              </a:rPr>
              <a:t>олеїнова</a:t>
            </a:r>
            <a:r>
              <a:rPr lang="ru-RU" sz="3000" dirty="0">
                <a:latin typeface="Book Antiqua" panose="0204060205030503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08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02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81603"/>
            <a:ext cx="4572001" cy="42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0"/>
            <a:ext cx="4572000" cy="309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72001" cy="284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98242"/>
            <a:ext cx="4572001" cy="375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98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0"/>
            <a:ext cx="4772680" cy="3068959"/>
          </a:xfrm>
        </p:spPr>
        <p:txBody>
          <a:bodyPr/>
          <a:lstStyle/>
          <a:p>
            <a:pPr marL="0" indent="0">
              <a:buNone/>
            </a:pPr>
            <a:endParaRPr lang="ru-RU" i="1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i="1" dirty="0" err="1" smtClean="0">
                <a:latin typeface="Book Antiqua" panose="02040602050305030304" pitchFamily="18" charset="0"/>
              </a:rPr>
              <a:t>Пальмітинова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r>
              <a:rPr lang="ru-RU" i="1" dirty="0">
                <a:latin typeface="Book Antiqua" panose="02040602050305030304" pitchFamily="18" charset="0"/>
              </a:rPr>
              <a:t>кислота, </a:t>
            </a:r>
            <a:r>
              <a:rPr lang="ru-RU" i="1" dirty="0" err="1">
                <a:latin typeface="Book Antiqua" panose="02040602050305030304" pitchFamily="18" charset="0"/>
              </a:rPr>
              <a:t>стеаринова</a:t>
            </a:r>
            <a:r>
              <a:rPr lang="ru-RU" i="1" dirty="0">
                <a:latin typeface="Book Antiqua" panose="02040602050305030304" pitchFamily="18" charset="0"/>
              </a:rPr>
              <a:t> кислота, </a:t>
            </a:r>
            <a:r>
              <a:rPr lang="ru-RU" i="1" dirty="0" err="1">
                <a:latin typeface="Book Antiqua" panose="02040602050305030304" pitchFamily="18" charset="0"/>
              </a:rPr>
              <a:t>олеїнова</a:t>
            </a:r>
            <a:r>
              <a:rPr lang="ru-RU" i="1" dirty="0">
                <a:latin typeface="Book Antiqua" panose="02040602050305030304" pitchFamily="18" charset="0"/>
              </a:rPr>
              <a:t> </a:t>
            </a:r>
            <a:r>
              <a:rPr lang="ru-RU" i="1" dirty="0" smtClean="0">
                <a:latin typeface="Book Antiqua" panose="02040602050305030304" pitchFamily="18" charset="0"/>
              </a:rPr>
              <a:t>кислота.</a:t>
            </a:r>
            <a:endParaRPr lang="ru-RU" i="1" dirty="0">
              <a:latin typeface="Book Antiqua" panose="0204060205030503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4476618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r="6768" b="9241"/>
          <a:stretch/>
        </p:blipFill>
        <p:spPr bwMode="auto">
          <a:xfrm>
            <a:off x="4476618" y="3022722"/>
            <a:ext cx="4655621" cy="385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21088" cy="42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88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932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5" y="0"/>
            <a:ext cx="403987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latin typeface="Book Antiqua" panose="02040602050305030304" pitchFamily="18" charset="0"/>
              </a:rPr>
              <a:t>Перетворення</a:t>
            </a:r>
            <a:r>
              <a:rPr lang="ru-RU" sz="3600" dirty="0">
                <a:latin typeface="Book Antiqua" panose="02040602050305030304" pitchFamily="18" charset="0"/>
              </a:rPr>
              <a:t> </a:t>
            </a:r>
            <a:r>
              <a:rPr lang="ru-RU" sz="3600" dirty="0" err="1">
                <a:latin typeface="Book Antiqua" panose="02040602050305030304" pitchFamily="18" charset="0"/>
              </a:rPr>
              <a:t>жирів</a:t>
            </a:r>
            <a:r>
              <a:rPr lang="ru-RU" sz="3600" dirty="0">
                <a:latin typeface="Book Antiqua" panose="02040602050305030304" pitchFamily="18" charset="0"/>
              </a:rPr>
              <a:t> у </a:t>
            </a:r>
            <a:r>
              <a:rPr lang="ru-RU" sz="3600" dirty="0" err="1">
                <a:latin typeface="Book Antiqua" panose="02040602050305030304" pitchFamily="18" charset="0"/>
              </a:rPr>
              <a:t>рослинних</a:t>
            </a:r>
            <a:r>
              <a:rPr lang="ru-RU" sz="3600" dirty="0">
                <a:latin typeface="Book Antiqua" panose="02040602050305030304" pitchFamily="18" charset="0"/>
              </a:rPr>
              <a:t> і </a:t>
            </a:r>
            <a:r>
              <a:rPr lang="ru-RU" sz="3600" dirty="0" err="1">
                <a:latin typeface="Book Antiqua" panose="02040602050305030304" pitchFamily="18" charset="0"/>
              </a:rPr>
              <a:t>тваринних</a:t>
            </a:r>
            <a:r>
              <a:rPr lang="ru-RU" sz="3600" dirty="0">
                <a:latin typeface="Book Antiqua" panose="02040602050305030304" pitchFamily="18" charset="0"/>
              </a:rPr>
              <a:t> </a:t>
            </a:r>
            <a:r>
              <a:rPr lang="ru-RU" sz="3600" dirty="0" err="1">
                <a:latin typeface="Book Antiqua" panose="02040602050305030304" pitchFamily="18" charset="0"/>
              </a:rPr>
              <a:t>організмах</a:t>
            </a:r>
            <a:r>
              <a:rPr lang="ru-RU" sz="3600" dirty="0">
                <a:latin typeface="Book Antiqua" panose="02040602050305030304" pitchFamily="18" charset="0"/>
              </a:rPr>
              <a:t> </a:t>
            </a:r>
            <a:r>
              <a:rPr lang="ru-RU" sz="3600" dirty="0" err="1">
                <a:latin typeface="Book Antiqua" panose="02040602050305030304" pitchFamily="18" charset="0"/>
              </a:rPr>
              <a:t>також</a:t>
            </a:r>
            <a:r>
              <a:rPr lang="ru-RU" sz="3600" dirty="0">
                <a:latin typeface="Book Antiqua" panose="02040602050305030304" pitchFamily="18" charset="0"/>
              </a:rPr>
              <a:t> </a:t>
            </a:r>
            <a:r>
              <a:rPr lang="ru-RU" sz="3600" dirty="0" err="1">
                <a:latin typeface="Book Antiqua" panose="02040602050305030304" pitchFamily="18" charset="0"/>
              </a:rPr>
              <a:t>відбувається</a:t>
            </a:r>
            <a:r>
              <a:rPr lang="ru-RU" sz="3600" dirty="0">
                <a:latin typeface="Book Antiqua" panose="02040602050305030304" pitchFamily="18" charset="0"/>
              </a:rPr>
              <a:t> за </a:t>
            </a:r>
            <a:r>
              <a:rPr lang="ru-RU" sz="3600" dirty="0" err="1">
                <a:latin typeface="Book Antiqua" panose="02040602050305030304" pitchFamily="18" charset="0"/>
              </a:rPr>
              <a:t>участю</a:t>
            </a:r>
            <a:r>
              <a:rPr lang="ru-RU" sz="3600" dirty="0">
                <a:latin typeface="Book Antiqua" panose="02040602050305030304" pitchFamily="18" charset="0"/>
              </a:rPr>
              <a:t> </a:t>
            </a:r>
            <a:r>
              <a:rPr lang="ru-RU" sz="3600" dirty="0" err="1">
                <a:latin typeface="Book Antiqua" panose="02040602050305030304" pitchFamily="18" charset="0"/>
              </a:rPr>
              <a:t>гліцерину</a:t>
            </a:r>
            <a:r>
              <a:rPr lang="ru-RU" sz="3600" dirty="0">
                <a:latin typeface="Book Antiqua" panose="02040602050305030304" pitchFamily="18" charset="0"/>
              </a:rPr>
              <a:t> й </a:t>
            </a:r>
            <a:r>
              <a:rPr lang="ru-RU" sz="3600" dirty="0" err="1">
                <a:latin typeface="Book Antiqua" panose="02040602050305030304" pitchFamily="18" charset="0"/>
              </a:rPr>
              <a:t>вищих</a:t>
            </a:r>
            <a:r>
              <a:rPr lang="ru-RU" sz="3600" dirty="0">
                <a:latin typeface="Book Antiqua" panose="02040602050305030304" pitchFamily="18" charset="0"/>
              </a:rPr>
              <a:t> </a:t>
            </a:r>
            <a:r>
              <a:rPr lang="ru-RU" sz="3600" dirty="0" err="1">
                <a:latin typeface="Book Antiqua" panose="02040602050305030304" pitchFamily="18" charset="0"/>
              </a:rPr>
              <a:t>карбонових</a:t>
            </a:r>
            <a:r>
              <a:rPr lang="ru-RU" sz="3600" dirty="0">
                <a:latin typeface="Book Antiqua" panose="02040602050305030304" pitchFamily="18" charset="0"/>
              </a:rPr>
              <a:t> кислот. </a:t>
            </a:r>
          </a:p>
        </p:txBody>
      </p:sp>
    </p:spTree>
    <p:extLst>
      <p:ext uri="{BB962C8B-B14F-4D97-AF65-F5344CB8AC3E}">
        <p14:creationId xmlns:p14="http://schemas.microsoft.com/office/powerpoint/2010/main" val="76734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920880" cy="4525963"/>
          </a:xfrm>
        </p:spPr>
        <p:txBody>
          <a:bodyPr/>
          <a:lstStyle/>
          <a:p>
            <a:r>
              <a:rPr lang="ru-RU" dirty="0">
                <a:latin typeface="Book Antiqua" panose="02040602050305030304" pitchFamily="18" charset="0"/>
              </a:rPr>
              <a:t>У </a:t>
            </a:r>
            <a:r>
              <a:rPr lang="ru-RU" dirty="0" err="1">
                <a:latin typeface="Book Antiqua" panose="02040602050305030304" pitchFamily="18" charset="0"/>
              </a:rPr>
              <a:t>шлунково-кишковому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тракті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тваринних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організмів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відбувається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гідроліз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спожитих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жирів</a:t>
            </a:r>
            <a:r>
              <a:rPr lang="ru-RU" dirty="0">
                <a:latin typeface="Book Antiqua" panose="02040602050305030304" pitchFamily="18" charset="0"/>
              </a:rPr>
              <a:t>. З </a:t>
            </a:r>
            <a:r>
              <a:rPr lang="ru-RU" dirty="0" err="1">
                <a:latin typeface="Book Antiqua" panose="02040602050305030304" pitchFamily="18" charset="0"/>
              </a:rPr>
              <a:t>утвореного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гліцерину</a:t>
            </a:r>
            <a:r>
              <a:rPr lang="ru-RU" dirty="0">
                <a:latin typeface="Book Antiqua" panose="02040602050305030304" pitchFamily="18" charset="0"/>
              </a:rPr>
              <a:t> й </a:t>
            </a:r>
            <a:r>
              <a:rPr lang="ru-RU" dirty="0" err="1">
                <a:latin typeface="Book Antiqua" panose="02040602050305030304" pitchFamily="18" charset="0"/>
              </a:rPr>
              <a:t>вищих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карбонових</a:t>
            </a:r>
            <a:r>
              <a:rPr lang="ru-RU" dirty="0">
                <a:latin typeface="Book Antiqua" panose="02040602050305030304" pitchFamily="18" charset="0"/>
              </a:rPr>
              <a:t> кислот </a:t>
            </a:r>
            <a:r>
              <a:rPr lang="ru-RU" dirty="0" err="1">
                <a:latin typeface="Book Antiqua" panose="02040602050305030304" pitchFamily="18" charset="0"/>
              </a:rPr>
              <a:t>організм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синтезує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специфічні</a:t>
            </a:r>
            <a:r>
              <a:rPr lang="ru-RU" dirty="0">
                <a:latin typeface="Book Antiqua" panose="02040602050305030304" pitchFamily="18" charset="0"/>
              </a:rPr>
              <a:t> для </a:t>
            </a:r>
            <a:r>
              <a:rPr lang="ru-RU" dirty="0" err="1">
                <a:latin typeface="Book Antiqua" panose="02040602050305030304" pitchFamily="18" charset="0"/>
              </a:rPr>
              <a:t>нього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жири</a:t>
            </a:r>
            <a:r>
              <a:rPr lang="ru-RU" dirty="0">
                <a:latin typeface="Book Antiqua" panose="0204060205030503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178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128" y="-22626"/>
            <a:ext cx="3441041" cy="6880626"/>
          </a:xfrm>
        </p:spPr>
        <p:txBody>
          <a:bodyPr/>
          <a:lstStyle/>
          <a:p>
            <a:r>
              <a:rPr lang="ru-RU" b="1" dirty="0" err="1" smtClean="0">
                <a:latin typeface="+mj-lt"/>
              </a:rPr>
              <a:t>Фізичні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 smtClean="0">
                <a:latin typeface="+mj-lt"/>
              </a:rPr>
              <a:t>властивості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 smtClean="0">
                <a:latin typeface="+mj-lt"/>
              </a:rPr>
              <a:t>жирів</a:t>
            </a:r>
            <a:r>
              <a:rPr lang="ru-RU" i="1" dirty="0">
                <a:latin typeface="+mj-lt"/>
              </a:rPr>
              <a:t> </a:t>
            </a:r>
            <a:r>
              <a:rPr lang="ru-RU" dirty="0" err="1">
                <a:latin typeface="+mj-lt"/>
              </a:rPr>
              <a:t>значною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мірою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залежать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від</a:t>
            </a:r>
            <a:r>
              <a:rPr lang="ru-RU" dirty="0">
                <a:latin typeface="+mj-lt"/>
              </a:rPr>
              <a:t> того, </a:t>
            </a:r>
            <a:r>
              <a:rPr lang="ru-RU" dirty="0" err="1">
                <a:latin typeface="+mj-lt"/>
              </a:rPr>
              <a:t>похідними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яких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саме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вищих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карбонових</a:t>
            </a:r>
            <a:r>
              <a:rPr lang="ru-RU" dirty="0">
                <a:latin typeface="+mj-lt"/>
              </a:rPr>
              <a:t> кислот вони є - </a:t>
            </a:r>
            <a:r>
              <a:rPr lang="ru-RU" dirty="0" err="1">
                <a:latin typeface="+mj-lt"/>
              </a:rPr>
              <a:t>насичених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чи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ненасичених</a:t>
            </a:r>
            <a:r>
              <a:rPr lang="ru-RU" dirty="0">
                <a:latin typeface="+mj-lt"/>
              </a:rPr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9"/>
            <a:ext cx="4932040" cy="320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7"/>
          <a:stretch/>
        </p:blipFill>
        <p:spPr bwMode="auto">
          <a:xfrm>
            <a:off x="0" y="2726575"/>
            <a:ext cx="4932040" cy="413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41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vetnye-karandashi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Cvetnye-karandashi</Template>
  <TotalTime>143</TotalTime>
  <Words>420</Words>
  <Application>Microsoft Office PowerPoint</Application>
  <PresentationFormat>Экран (4:3)</PresentationFormat>
  <Paragraphs>28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Cvetnye-karandashi</vt:lpstr>
      <vt:lpstr>Перетворення в організмі жирів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Пізнавально!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Перетворення в організмі жирів</dc:title>
  <dc:creator>Пользователь Windows</dc:creator>
  <cp:lastModifiedBy>Пользователь Windows</cp:lastModifiedBy>
  <cp:revision>12</cp:revision>
  <dcterms:created xsi:type="dcterms:W3CDTF">2013-12-15T12:54:02Z</dcterms:created>
  <dcterms:modified xsi:type="dcterms:W3CDTF">2013-12-17T16:14:35Z</dcterms:modified>
</cp:coreProperties>
</file>