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C748AF-761E-4A38-BB75-825692475316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E6970A-FD3B-42D9-B3FB-EAC03AD13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EK6hKr0qbng/UIRHBrWL4rI/AAAAAAAAVYc/e4T0HrmTWL0/s1600/50832b5c-55a1-456c-55a1-456363ebd5b8.photo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" y="0"/>
            <a:ext cx="91399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Група </a:t>
            </a:r>
            <a:r>
              <a:rPr lang="uk-UA" sz="7200" dirty="0" smtClean="0">
                <a:solidFill>
                  <a:schemeClr val="bg1"/>
                </a:solidFill>
              </a:rPr>
              <a:t>№2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268760"/>
            <a:ext cx="6400800" cy="3384376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Кущенко</a:t>
            </a:r>
            <a:r>
              <a:rPr lang="uk-UA" sz="3600" b="1" dirty="0" smtClean="0">
                <a:solidFill>
                  <a:schemeClr val="bg1"/>
                </a:solidFill>
              </a:rPr>
              <a:t> К.</a:t>
            </a:r>
          </a:p>
          <a:p>
            <a:r>
              <a:rPr lang="uk-UA" sz="3600" b="1" dirty="0" err="1" smtClean="0">
                <a:solidFill>
                  <a:schemeClr val="bg1"/>
                </a:solidFill>
              </a:rPr>
              <a:t>Беспала</a:t>
            </a:r>
            <a:r>
              <a:rPr lang="uk-UA" sz="3600" b="1" dirty="0" smtClean="0">
                <a:solidFill>
                  <a:schemeClr val="bg1"/>
                </a:solidFill>
              </a:rPr>
              <a:t> С.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Дмитренко А.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Бандура А.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Часник Є.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43200" y="4437112"/>
            <a:ext cx="6400800" cy="1752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ГІГІЄНІСТИ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astol.com.ua/download.php?img=201105/1024x1024/nastol.com.ua-2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29600" cy="8515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r>
              <a:rPr lang="uk-UA" dirty="0" err="1" smtClean="0">
                <a:solidFill>
                  <a:schemeClr val="bg1"/>
                </a:solidFill>
              </a:rPr>
              <a:t>СНОВА</a:t>
            </a:r>
            <a:r>
              <a:rPr lang="uk-UA" dirty="0" smtClean="0">
                <a:solidFill>
                  <a:schemeClr val="bg1"/>
                </a:solidFill>
              </a:rPr>
              <a:t> ПОРОКІВ СЕРЦЯ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964488" cy="3657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/>
              <a:t>П</a:t>
            </a:r>
            <a:r>
              <a:rPr lang="ru-RU" dirty="0" err="1" smtClean="0">
                <a:solidFill>
                  <a:schemeClr val="tx1"/>
                </a:solidFill>
              </a:rPr>
              <a:t>атологічні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сполучення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між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шлуночками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передсердями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магістральними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судинами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/>
              <a:t>А</a:t>
            </a:r>
            <a:r>
              <a:rPr lang="ru-RU" dirty="0" err="1" smtClean="0">
                <a:solidFill>
                  <a:schemeClr val="tx1"/>
                </a:solidFill>
              </a:rPr>
              <a:t>номалії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клапанів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err="1" smtClean="0"/>
              <a:t>З</a:t>
            </a:r>
            <a:r>
              <a:rPr lang="ru-RU" dirty="0" err="1" smtClean="0">
                <a:solidFill>
                  <a:schemeClr val="tx1"/>
                </a:solidFill>
              </a:rPr>
              <a:t>вуження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зарощення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магістральних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судин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err="1" smtClean="0"/>
              <a:t>Н</a:t>
            </a:r>
            <a:r>
              <a:rPr lang="ru-RU" dirty="0" err="1" smtClean="0">
                <a:solidFill>
                  <a:schemeClr val="tx1"/>
                </a:solidFill>
              </a:rPr>
              <a:t>енормальне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відходження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впадіння</a:t>
            </a:r>
            <a:r>
              <a:rPr lang="ru-RU" dirty="0" smtClean="0">
                <a:solidFill>
                  <a:schemeClr val="tx1"/>
                </a:solidFill>
              </a:rPr>
              <a:t> великих </a:t>
            </a:r>
            <a:r>
              <a:rPr lang="ru-RU" dirty="0" err="1" smtClean="0">
                <a:solidFill>
                  <a:schemeClr val="tx1"/>
                </a:solidFill>
              </a:rPr>
              <a:t>судин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/>
              <a:t>А</a:t>
            </a:r>
            <a:r>
              <a:rPr lang="ru-RU" dirty="0" err="1" smtClean="0">
                <a:solidFill>
                  <a:schemeClr val="tx1"/>
                </a:solidFill>
              </a:rPr>
              <a:t>номалії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розташування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камер, </a:t>
            </a:r>
            <a:r>
              <a:rPr lang="ru-RU" dirty="0" err="1" smtClean="0">
                <a:solidFill>
                  <a:schemeClr val="tx1"/>
                </a:solidFill>
              </a:rPr>
              <a:t>аномалії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кровопостачання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серця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267" name="Picture 3" descr="C:\Users\Юзер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203263" cy="2016224"/>
          </a:xfrm>
          <a:prstGeom prst="rect">
            <a:avLst/>
          </a:prstGeom>
          <a:noFill/>
        </p:spPr>
      </p:pic>
      <p:pic>
        <p:nvPicPr>
          <p:cNvPr id="11268" name="Picture 4" descr="C:\Users\Юзер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628800"/>
            <a:ext cx="2579225" cy="1623839"/>
          </a:xfrm>
          <a:prstGeom prst="rect">
            <a:avLst/>
          </a:prstGeom>
          <a:noFill/>
        </p:spPr>
      </p:pic>
      <p:pic>
        <p:nvPicPr>
          <p:cNvPr id="11270" name="Picture 6" descr="http://www.kumc.edu/instruction/medicine/pedcard/cardiology/pedcardio/tricuspidatresisdiagra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80728"/>
            <a:ext cx="3168352" cy="22364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Юзер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07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51216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ВРОДЖЕНІ ПОРОКИ СЕРЦЯ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3200400"/>
            <a:ext cx="8208912" cy="32529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 </a:t>
            </a:r>
            <a:r>
              <a:rPr lang="ru-RU" sz="3200" b="1" dirty="0" err="1" smtClean="0">
                <a:solidFill>
                  <a:schemeClr val="bg1"/>
                </a:solidFill>
              </a:rPr>
              <a:t>Характерні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задишка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відставання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фізичному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розвитку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обмеження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рухової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активності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схильність</a:t>
            </a:r>
            <a:r>
              <a:rPr lang="ru-RU" sz="3200" b="1" dirty="0" smtClean="0">
                <a:solidFill>
                  <a:schemeClr val="bg1"/>
                </a:solidFill>
              </a:rPr>
              <a:t> до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запалення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легень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ендокардиту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Діагноз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ставлять</a:t>
            </a:r>
            <a:r>
              <a:rPr lang="ru-RU" sz="3200" b="1" dirty="0" smtClean="0">
                <a:solidFill>
                  <a:schemeClr val="bg1"/>
                </a:solidFill>
              </a:rPr>
              <a:t> при </a:t>
            </a:r>
            <a:r>
              <a:rPr lang="ru-RU" sz="3200" b="1" dirty="0" err="1" smtClean="0">
                <a:solidFill>
                  <a:schemeClr val="bg1"/>
                </a:solidFill>
              </a:rPr>
              <a:t>наявності</a:t>
            </a:r>
            <a:r>
              <a:rPr lang="ru-RU" sz="3200" b="1" dirty="0" smtClean="0">
                <a:solidFill>
                  <a:schemeClr val="bg1"/>
                </a:solidFill>
              </a:rPr>
              <a:t> шуму, </a:t>
            </a:r>
            <a:r>
              <a:rPr lang="ru-RU" sz="3200" b="1" dirty="0" err="1" smtClean="0">
                <a:solidFill>
                  <a:schemeClr val="bg1"/>
                </a:solidFill>
              </a:rPr>
              <a:t>збільшенні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розмірів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серця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зміни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конфігурації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серця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відсутності</a:t>
            </a:r>
            <a:r>
              <a:rPr lang="ru-RU" sz="3200" b="1" dirty="0" smtClean="0">
                <a:solidFill>
                  <a:schemeClr val="bg1"/>
                </a:solidFill>
              </a:rPr>
              <a:t> пульсу на </a:t>
            </a:r>
            <a:r>
              <a:rPr lang="ru-RU" sz="3200" b="1" dirty="0" err="1" smtClean="0">
                <a:solidFill>
                  <a:schemeClr val="bg1"/>
                </a:solidFill>
              </a:rPr>
              <a:t>нижніх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кінцівках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Юзер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79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5152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НАБУТІ ПОРОКИ СЕРЦЯ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96944" cy="547260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Виявляються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недостатності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клапанів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звуженні</a:t>
            </a:r>
            <a:r>
              <a:rPr lang="ru-RU" sz="3200" b="1" dirty="0" smtClean="0">
                <a:solidFill>
                  <a:schemeClr val="bg1"/>
                </a:solidFill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</a:rPr>
              <a:t>стенозі</a:t>
            </a:r>
            <a:r>
              <a:rPr lang="ru-RU" sz="3200" b="1" dirty="0" smtClean="0">
                <a:solidFill>
                  <a:schemeClr val="bg1"/>
                </a:solidFill>
              </a:rPr>
              <a:t>) </a:t>
            </a:r>
            <a:r>
              <a:rPr lang="ru-RU" sz="3200" b="1" dirty="0" err="1" smtClean="0">
                <a:solidFill>
                  <a:schemeClr val="bg1"/>
                </a:solidFill>
              </a:rPr>
              <a:t>клапанних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отворів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комбінації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цих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пороків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Трапляються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також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дефекти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серцевих</a:t>
            </a:r>
            <a:r>
              <a:rPr lang="ru-RU" sz="3200" b="1" dirty="0" smtClean="0">
                <a:solidFill>
                  <a:schemeClr val="bg1"/>
                </a:solidFill>
              </a:rPr>
              <a:t> перегородок, </a:t>
            </a:r>
            <a:r>
              <a:rPr lang="ru-RU" sz="3200" b="1" dirty="0" err="1" smtClean="0">
                <a:solidFill>
                  <a:schemeClr val="bg1"/>
                </a:solidFill>
              </a:rPr>
              <a:t>ураження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клапанів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результаті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поранення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або</a:t>
            </a:r>
            <a:r>
              <a:rPr lang="ru-RU" sz="3200" b="1" dirty="0" smtClean="0">
                <a:solidFill>
                  <a:schemeClr val="bg1"/>
                </a:solidFill>
              </a:rPr>
              <a:t> </a:t>
            </a:r>
            <a:r>
              <a:rPr lang="ru-RU" sz="3200" b="1" dirty="0" err="1" smtClean="0">
                <a:solidFill>
                  <a:schemeClr val="bg1"/>
                </a:solidFill>
              </a:rPr>
              <a:t>інфаркту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міокарда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Найчастіше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бувають</a:t>
            </a:r>
            <a:r>
              <a:rPr lang="ru-RU" sz="3200" b="1" dirty="0" smtClean="0">
                <a:solidFill>
                  <a:schemeClr val="bg1"/>
                </a:solidFill>
              </a:rPr>
              <a:t> пороки клапана лівого передсердно-шлуночкового </a:t>
            </a:r>
            <a:r>
              <a:rPr lang="ru-RU" sz="3200" b="1" dirty="0" err="1" smtClean="0">
                <a:solidFill>
                  <a:schemeClr val="bg1"/>
                </a:solidFill>
              </a:rPr>
              <a:t>отвору</a:t>
            </a:r>
            <a:r>
              <a:rPr lang="ru-RU" sz="3200" b="1" dirty="0" smtClean="0">
                <a:solidFill>
                  <a:schemeClr val="bg1"/>
                </a:solidFill>
              </a:rPr>
              <a:t>, так </a:t>
            </a:r>
            <a:r>
              <a:rPr lang="ru-RU" sz="3200" b="1" dirty="0" err="1" smtClean="0">
                <a:solidFill>
                  <a:schemeClr val="bg1"/>
                </a:solidFill>
              </a:rPr>
              <a:t>звані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мітральні</a:t>
            </a:r>
            <a:r>
              <a:rPr lang="ru-RU" sz="3200" b="1" dirty="0" smtClean="0">
                <a:solidFill>
                  <a:schemeClr val="bg1"/>
                </a:solidFill>
              </a:rPr>
              <a:t> пороки </a:t>
            </a:r>
            <a:r>
              <a:rPr lang="ru-RU" sz="3200" b="1" dirty="0" err="1" smtClean="0">
                <a:solidFill>
                  <a:schemeClr val="bg1"/>
                </a:solidFill>
              </a:rPr>
              <a:t>серця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потім</a:t>
            </a:r>
            <a:r>
              <a:rPr lang="ru-RU" sz="3200" b="1" dirty="0" smtClean="0">
                <a:solidFill>
                  <a:schemeClr val="bg1"/>
                </a:solidFill>
              </a:rPr>
              <a:t> — </a:t>
            </a:r>
            <a:r>
              <a:rPr lang="ru-RU" sz="3200" b="1" dirty="0" err="1" smtClean="0">
                <a:solidFill>
                  <a:schemeClr val="bg1"/>
                </a:solidFill>
              </a:rPr>
              <a:t>аортальні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рідше</a:t>
            </a:r>
            <a:r>
              <a:rPr lang="ru-RU" sz="3200" b="1" dirty="0" smtClean="0">
                <a:solidFill>
                  <a:schemeClr val="bg1"/>
                </a:solidFill>
              </a:rPr>
              <a:t> — </a:t>
            </a:r>
            <a:r>
              <a:rPr lang="ru-RU" sz="3200" b="1" dirty="0" err="1" smtClean="0">
                <a:solidFill>
                  <a:schemeClr val="bg1"/>
                </a:solidFill>
              </a:rPr>
              <a:t>пороки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інших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клапанів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doseng.org/uploads/posts/2010-12/1293065903_doseng.org_smokings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09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067544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Питання №4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632848" cy="16002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Вплив нікотину та алкоголю на серцево-судинну систему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k.foto.radikal.ru/0701/680bd8043d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2224300" cy="2996952"/>
          </a:xfrm>
          <a:prstGeom prst="rect">
            <a:avLst/>
          </a:prstGeom>
          <a:noFill/>
        </p:spPr>
      </p:pic>
      <p:pic>
        <p:nvPicPr>
          <p:cNvPr id="8198" name="Picture 6" descr="http://i.obozrevatel.ua/8/1044054/582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85184"/>
            <a:ext cx="2232248" cy="14881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0.liveinternet.ru/images/attach/c/4/79/458/79458084_124.jpg"/>
          <p:cNvPicPr>
            <a:picLocks noChangeAspect="1" noChangeArrowheads="1"/>
          </p:cNvPicPr>
          <p:nvPr/>
        </p:nvPicPr>
        <p:blipFill>
          <a:blip r:embed="rId2" cstate="print">
            <a:lum bright="-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995536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1"/>
                </a:solidFill>
              </a:rPr>
              <a:t>ВПЛИВ НІКОТИНУ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7020272" cy="5877272"/>
          </a:xfrm>
        </p:spPr>
        <p:txBody>
          <a:bodyPr>
            <a:noAutofit/>
          </a:bodyPr>
          <a:lstStyle/>
          <a:p>
            <a:pPr algn="l">
              <a:buClrTx/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b="1" dirty="0" err="1" smtClean="0"/>
              <a:t>Моноксид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вуглецю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окислювальні</a:t>
            </a:r>
            <a:r>
              <a:rPr lang="ru-RU" sz="3200" b="1" dirty="0" smtClean="0"/>
              <a:t> гази</a:t>
            </a:r>
          </a:p>
          <a:p>
            <a:pPr algn="l">
              <a:buClrTx/>
              <a:buFont typeface="Wingdings" pitchFamily="2" charset="2"/>
              <a:buChar char="Ø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Збільшення</a:t>
            </a:r>
            <a:r>
              <a:rPr lang="ru-RU" sz="3200" b="1" dirty="0" smtClean="0"/>
              <a:t> </a:t>
            </a:r>
            <a:r>
              <a:rPr lang="ru-RU" sz="3200" b="1" dirty="0" smtClean="0"/>
              <a:t>в </a:t>
            </a:r>
            <a:r>
              <a:rPr lang="ru-RU" sz="3200" b="1" dirty="0" err="1" smtClean="0"/>
              <a:t>крові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рівня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карбоксигемоглобіну</a:t>
            </a:r>
            <a:endParaRPr lang="ru-RU" sz="3200" b="1" dirty="0" smtClean="0"/>
          </a:p>
          <a:p>
            <a:pPr algn="l">
              <a:buClrTx/>
              <a:buFont typeface="Wingdings" pitchFamily="2" charset="2"/>
              <a:buChar char="Ø"/>
            </a:pPr>
            <a:r>
              <a:rPr lang="ru-RU" sz="3200" b="1" dirty="0" smtClean="0"/>
              <a:t>  </a:t>
            </a:r>
            <a:r>
              <a:rPr lang="ru-RU" sz="3200" b="1" dirty="0" err="1" smtClean="0"/>
              <a:t>Пошкодження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ендотелію</a:t>
            </a:r>
            <a:endParaRPr lang="ru-RU" sz="3200" b="1" dirty="0" smtClean="0"/>
          </a:p>
          <a:p>
            <a:pPr algn="l">
              <a:buClrTx/>
              <a:buFont typeface="Wingdings" pitchFamily="2" charset="2"/>
              <a:buChar char="Ø"/>
            </a:pPr>
            <a:r>
              <a:rPr lang="ru-RU" sz="3200" b="1" dirty="0" smtClean="0"/>
              <a:t>Дим </a:t>
            </a:r>
            <a:r>
              <a:rPr lang="ru-RU" sz="3200" b="1" dirty="0" err="1" smtClean="0"/>
              <a:t>сигарети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здатність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пошкоджувати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всі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основні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шари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судинної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стінки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, перш за все, </a:t>
            </a:r>
            <a:r>
              <a:rPr lang="ru-RU" sz="3200" b="1" dirty="0" err="1" smtClean="0"/>
              <a:t>ендотелій</a:t>
            </a:r>
            <a:endParaRPr lang="ru-RU" sz="3200" b="1" dirty="0"/>
          </a:p>
        </p:txBody>
      </p:sp>
      <p:pic>
        <p:nvPicPr>
          <p:cNvPr id="7174" name="Picture 6" descr="http://netnews.ua/images/stories/region/Lugansk/oblast/3_7-10-11/lugansk%20obl%20chadnyj%20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313162" cy="2016224"/>
          </a:xfrm>
          <a:prstGeom prst="rect">
            <a:avLst/>
          </a:prstGeom>
          <a:noFill/>
        </p:spPr>
      </p:pic>
      <p:pic>
        <p:nvPicPr>
          <p:cNvPr id="7175" name="Picture 7" descr="C:\Users\Юзер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24944"/>
            <a:ext cx="2579677" cy="1623839"/>
          </a:xfrm>
          <a:prstGeom prst="rect">
            <a:avLst/>
          </a:prstGeom>
          <a:noFill/>
        </p:spPr>
      </p:pic>
      <p:pic>
        <p:nvPicPr>
          <p:cNvPr id="7177" name="Picture 9" descr="http://naturemed.ru/wp-content/uploads/2011/11/tip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37112"/>
            <a:ext cx="3048000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s10899.vkontakte.ru/u43036692/-14/x_4c897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618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.obozrevatel.ua/8/1044054/582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" y="0"/>
            <a:ext cx="913994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0"/>
            <a:ext cx="8229600" cy="893961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ВПЛИВ АЛКОГОЛЮ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59832" y="908720"/>
            <a:ext cx="5904656" cy="5760640"/>
          </a:xfrm>
        </p:spPr>
        <p:txBody>
          <a:bodyPr>
            <a:normAutofit fontScale="62500" lnSpcReduction="20000"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4500" b="1" dirty="0" smtClean="0"/>
              <a:t>Шлях </a:t>
            </a:r>
            <a:r>
              <a:rPr lang="ru-RU" sz="4500" b="1" dirty="0" err="1" smtClean="0"/>
              <a:t>надходження</a:t>
            </a:r>
            <a:r>
              <a:rPr lang="ru-RU" sz="4500" b="1" dirty="0" smtClean="0"/>
              <a:t> алкоголю в </a:t>
            </a:r>
            <a:r>
              <a:rPr lang="ru-RU" sz="4500" b="1" dirty="0" err="1" smtClean="0"/>
              <a:t>організм</a:t>
            </a:r>
            <a:r>
              <a:rPr lang="ru-RU" sz="4500" b="1" dirty="0" smtClean="0"/>
              <a:t> - через </a:t>
            </a:r>
            <a:r>
              <a:rPr lang="ru-RU" sz="4500" b="1" dirty="0" err="1" smtClean="0"/>
              <a:t>шлунково-кишковий</a:t>
            </a:r>
            <a:r>
              <a:rPr lang="ru-RU" sz="4500" b="1" dirty="0" smtClean="0"/>
              <a:t> тракт. 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4500" b="1" dirty="0" smtClean="0"/>
              <a:t>20% </a:t>
            </a:r>
            <a:r>
              <a:rPr lang="ru-RU" sz="4500" b="1" dirty="0" smtClean="0"/>
              <a:t> - </a:t>
            </a:r>
            <a:r>
              <a:rPr lang="ru-RU" sz="4500" b="1" dirty="0" err="1" smtClean="0"/>
              <a:t>всмоктується</a:t>
            </a:r>
            <a:r>
              <a:rPr lang="ru-RU" sz="4500" b="1" dirty="0" smtClean="0"/>
              <a:t> </a:t>
            </a:r>
            <a:r>
              <a:rPr lang="ru-RU" sz="4500" b="1" dirty="0" smtClean="0"/>
              <a:t>у </a:t>
            </a:r>
            <a:r>
              <a:rPr lang="ru-RU" sz="4500" b="1" dirty="0" err="1" smtClean="0"/>
              <a:t>шлунку</a:t>
            </a:r>
            <a:r>
              <a:rPr lang="ru-RU" sz="4500" b="1" dirty="0" smtClean="0"/>
              <a:t>, </a:t>
            </a:r>
            <a:endParaRPr lang="ru-RU" sz="4500" b="1" dirty="0" smtClean="0"/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4500" b="1" dirty="0" smtClean="0"/>
              <a:t> </a:t>
            </a:r>
            <a:r>
              <a:rPr lang="ru-RU" sz="4500" b="1" dirty="0" err="1" smtClean="0"/>
              <a:t>Р</a:t>
            </a:r>
            <a:r>
              <a:rPr lang="ru-RU" sz="4500" b="1" dirty="0" err="1" smtClean="0"/>
              <a:t>ешта</a:t>
            </a:r>
            <a:r>
              <a:rPr lang="ru-RU" sz="4500" b="1" dirty="0" smtClean="0"/>
              <a:t> </a:t>
            </a:r>
            <a:r>
              <a:rPr lang="ru-RU" sz="4500" b="1" dirty="0" smtClean="0"/>
              <a:t>80% - у тонкому кишечнику.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4500" b="1" dirty="0" smtClean="0"/>
              <a:t>Особливо </a:t>
            </a:r>
            <a:r>
              <a:rPr lang="ru-RU" sz="4500" b="1" dirty="0" err="1" smtClean="0"/>
              <a:t>шкідливий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етиловий</a:t>
            </a:r>
            <a:r>
              <a:rPr lang="ru-RU" sz="4500" b="1" dirty="0" smtClean="0"/>
              <a:t> спирт для </a:t>
            </a:r>
            <a:r>
              <a:rPr lang="ru-RU" sz="4500" b="1" dirty="0" err="1" smtClean="0"/>
              <a:t>печінки</a:t>
            </a:r>
            <a:r>
              <a:rPr lang="ru-RU" sz="4500" b="1" dirty="0" smtClean="0"/>
              <a:t>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4500" b="1" dirty="0" err="1" smtClean="0"/>
              <a:t>Підшлункова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залоза</a:t>
            </a:r>
            <a:r>
              <a:rPr lang="ru-RU" sz="4500" b="1" dirty="0" smtClean="0"/>
              <a:t> в </a:t>
            </a:r>
            <a:r>
              <a:rPr lang="ru-RU" sz="4500" b="1" dirty="0" err="1" smtClean="0"/>
              <a:t>результаті</a:t>
            </a:r>
            <a:r>
              <a:rPr lang="ru-RU" sz="4500" b="1" dirty="0" smtClean="0"/>
              <a:t> алкогольного </a:t>
            </a:r>
            <a:r>
              <a:rPr lang="ru-RU" sz="4500" b="1" dirty="0" err="1" smtClean="0"/>
              <a:t>впливу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запалюється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виникає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розвиток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діабету</a:t>
            </a:r>
            <a:r>
              <a:rPr lang="ru-RU" sz="4500" b="1" dirty="0" smtClean="0"/>
              <a:t>.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4500" b="1" dirty="0" err="1" smtClean="0"/>
              <a:t>Систематичне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вживання</a:t>
            </a:r>
            <a:r>
              <a:rPr lang="ru-RU" sz="4500" b="1" dirty="0" smtClean="0"/>
              <a:t> алкоголю </a:t>
            </a:r>
            <a:r>
              <a:rPr lang="ru-RU" sz="4500" b="1" dirty="0" err="1" smtClean="0"/>
              <a:t>призводить</a:t>
            </a:r>
            <a:r>
              <a:rPr lang="ru-RU" sz="4500" b="1" dirty="0" smtClean="0"/>
              <a:t> до </a:t>
            </a:r>
            <a:r>
              <a:rPr lang="ru-RU" sz="4500" b="1" dirty="0" err="1" smtClean="0"/>
              <a:t>пришвидшення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біологічного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старіння</a:t>
            </a:r>
            <a:r>
              <a:rPr lang="ru-RU" sz="4500" b="1" dirty="0" smtClean="0"/>
              <a:t>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cs11025.vkontakte.ru/u41330755/-6/x_b92de9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592288" cy="1944216"/>
          </a:xfrm>
          <a:prstGeom prst="rect">
            <a:avLst/>
          </a:prstGeom>
          <a:noFill/>
        </p:spPr>
      </p:pic>
      <p:pic>
        <p:nvPicPr>
          <p:cNvPr id="6148" name="Picture 4" descr="http://img12.nnm.ru/4/1/d/8/3/2cfd1451cec8ee87ae86b3d04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636912"/>
            <a:ext cx="1440160" cy="2160240"/>
          </a:xfrm>
          <a:prstGeom prst="rect">
            <a:avLst/>
          </a:prstGeom>
          <a:noFill/>
        </p:spPr>
      </p:pic>
      <p:pic>
        <p:nvPicPr>
          <p:cNvPr id="6150" name="Picture 6" descr="http://www.healthytips.ru/wp-content/uploads/2012/02/alco-abu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2808312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5554.userapi.com/u41414561/-14/x_493950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779512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ПИТАННЯ ДО ТЕМИ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568952" cy="3384376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Як </a:t>
            </a:r>
            <a:r>
              <a:rPr lang="uk-UA" dirty="0" smtClean="0">
                <a:solidFill>
                  <a:schemeClr val="bg1"/>
                </a:solidFill>
              </a:rPr>
              <a:t>змінюється ЧСС людини, якщо вона тренується і її серце з нетренованого стає тренованим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endParaRPr lang="uk-UA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 startAt="2"/>
            </a:pPr>
            <a:r>
              <a:rPr lang="uk-UA" dirty="0" smtClean="0">
                <a:solidFill>
                  <a:schemeClr val="bg1"/>
                </a:solidFill>
              </a:rPr>
              <a:t>Які </a:t>
            </a:r>
            <a:r>
              <a:rPr lang="uk-UA" dirty="0" smtClean="0">
                <a:solidFill>
                  <a:schemeClr val="bg1"/>
                </a:solidFill>
              </a:rPr>
              <a:t>є види пороків серця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>
              <a:buAutoNum type="arabicPeriod" startAt="2"/>
            </a:pPr>
            <a:endParaRPr lang="uk-UA" dirty="0" smtClean="0">
              <a:solidFill>
                <a:schemeClr val="bg1"/>
              </a:solidFill>
            </a:endParaRPr>
          </a:p>
          <a:p>
            <a:pPr marL="514350" indent="-514350" algn="just"/>
            <a:r>
              <a:rPr lang="uk-UA" dirty="0" smtClean="0">
                <a:solidFill>
                  <a:schemeClr val="bg1"/>
                </a:solidFill>
              </a:rPr>
              <a:t>3.	Рівень якої речовини значно збільшується в організмі за наявності </a:t>
            </a:r>
            <a:r>
              <a:rPr lang="uk-UA" dirty="0" err="1" smtClean="0">
                <a:solidFill>
                  <a:schemeClr val="bg1"/>
                </a:solidFill>
              </a:rPr>
              <a:t>монооксиду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вуглецю?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83568" y="1772816"/>
            <a:ext cx="7992888" cy="576064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	В:ЧСС зменшується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323528" y="2564904"/>
            <a:ext cx="6552728" cy="576064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	В:Вроджені та набуті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323528" y="3933056"/>
            <a:ext cx="5797152" cy="620688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В:Карбоксигемоглобін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1.nnm.ru/9/5/5/7/f/9557f4d86b0459434a2cc8a4393f4c50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54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779512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ПИТАННЯ ДО ТЕМИ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328592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uk-UA" dirty="0" smtClean="0">
                <a:solidFill>
                  <a:schemeClr val="bg1"/>
                </a:solidFill>
              </a:rPr>
              <a:t>4. </a:t>
            </a:r>
            <a:r>
              <a:rPr lang="uk-UA" dirty="0" smtClean="0">
                <a:solidFill>
                  <a:schemeClr val="bg1"/>
                </a:solidFill>
              </a:rPr>
              <a:t>   На </a:t>
            </a:r>
            <a:r>
              <a:rPr lang="uk-UA" dirty="0" smtClean="0">
                <a:solidFill>
                  <a:schemeClr val="bg1"/>
                </a:solidFill>
              </a:rPr>
              <a:t>які складові судин кровоносної системи найбільше впливає дим сигарети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/>
            <a:endParaRPr lang="uk-UA" dirty="0" smtClean="0"/>
          </a:p>
          <a:p>
            <a:pPr marL="514350" indent="-514350" algn="just"/>
            <a:r>
              <a:rPr lang="uk-UA" dirty="0" smtClean="0">
                <a:solidFill>
                  <a:schemeClr val="bg1"/>
                </a:solidFill>
              </a:rPr>
              <a:t>5.  Які </a:t>
            </a:r>
            <a:r>
              <a:rPr lang="uk-UA" dirty="0" smtClean="0">
                <a:solidFill>
                  <a:schemeClr val="bg1"/>
                </a:solidFill>
              </a:rPr>
              <a:t>пороки клапанів серця трапляються найчастіше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>
              <a:buAutoNum type="arabicPeriod" startAt="5"/>
            </a:pPr>
            <a:endParaRPr lang="uk-UA" dirty="0" smtClean="0"/>
          </a:p>
          <a:p>
            <a:pPr marL="514350" indent="-514350" algn="just"/>
            <a:r>
              <a:rPr lang="uk-UA" dirty="0" smtClean="0">
                <a:solidFill>
                  <a:schemeClr val="bg1"/>
                </a:solidFill>
              </a:rPr>
              <a:t>6.         Чому </a:t>
            </a:r>
            <a:r>
              <a:rPr lang="uk-UA" dirty="0" smtClean="0">
                <a:solidFill>
                  <a:schemeClr val="bg1"/>
                </a:solidFill>
              </a:rPr>
              <a:t>дорівнює ЧСС у нетренованої людини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>
              <a:buAutoNum type="arabicPeriod" startAt="6"/>
            </a:pP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-217040" y="1988840"/>
            <a:ext cx="9361040" cy="620688"/>
          </a:xfrm>
          <a:prstGeom prst="rect">
            <a:avLst/>
          </a:prstGeom>
        </p:spPr>
        <p:txBody>
          <a:bodyPr vert="horz" numCol="1">
            <a:normAutofit fontScale="925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В:Всі шари судинної стінки, особливо – ендотелій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179512" y="3356992"/>
            <a:ext cx="9144000" cy="648072"/>
          </a:xfrm>
          <a:prstGeom prst="rect">
            <a:avLst/>
          </a:prstGeom>
        </p:spPr>
        <p:txBody>
          <a:bodyPr vert="horz" numCol="1">
            <a:normAutofit fontScale="925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В: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Клапани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лівого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передсердно-шлуночкового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отвору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611560" y="4581128"/>
            <a:ext cx="8208912" cy="588640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В:50-60 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10239.vkontakte.ru/u22556386/-14/x_e6f62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7237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68952" cy="5400600"/>
          </a:xfrm>
        </p:spPr>
        <p:txBody>
          <a:bodyPr/>
          <a:lstStyle/>
          <a:p>
            <a:pPr marL="514350" indent="-514350" algn="just"/>
            <a:r>
              <a:rPr lang="uk-UA" dirty="0" smtClean="0">
                <a:solidFill>
                  <a:schemeClr val="bg1"/>
                </a:solidFill>
              </a:rPr>
              <a:t>7. Чому </a:t>
            </a:r>
            <a:r>
              <a:rPr lang="uk-UA" dirty="0" smtClean="0">
                <a:solidFill>
                  <a:schemeClr val="bg1"/>
                </a:solidFill>
              </a:rPr>
              <a:t>серце нетренованої людини </a:t>
            </a:r>
            <a:r>
              <a:rPr lang="uk-UA" dirty="0" err="1" smtClean="0">
                <a:solidFill>
                  <a:schemeClr val="bg1"/>
                </a:solidFill>
              </a:rPr>
              <a:t>“зношується”</a:t>
            </a:r>
            <a:r>
              <a:rPr lang="uk-UA" dirty="0" smtClean="0">
                <a:solidFill>
                  <a:schemeClr val="bg1"/>
                </a:solidFill>
              </a:rPr>
              <a:t> швидше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>
              <a:buAutoNum type="arabicPeriod" startAt="7"/>
            </a:pPr>
            <a:endParaRPr lang="uk-UA" dirty="0" smtClean="0"/>
          </a:p>
          <a:p>
            <a:pPr marL="514350" indent="-514350" algn="just">
              <a:buAutoNum type="arabicPeriod" startAt="7"/>
            </a:pPr>
            <a:endParaRPr lang="uk-UA" dirty="0" smtClean="0"/>
          </a:p>
          <a:p>
            <a:pPr marL="514350" indent="-514350" algn="just"/>
            <a:r>
              <a:rPr lang="uk-UA" dirty="0" smtClean="0">
                <a:solidFill>
                  <a:schemeClr val="bg1"/>
                </a:solidFill>
              </a:rPr>
              <a:t>8.  Які </a:t>
            </a:r>
            <a:r>
              <a:rPr lang="uk-UA" dirty="0" smtClean="0">
                <a:solidFill>
                  <a:schemeClr val="bg1"/>
                </a:solidFill>
              </a:rPr>
              <a:t>клінічні ознаки </a:t>
            </a:r>
            <a:r>
              <a:rPr lang="uk-UA" dirty="0" smtClean="0">
                <a:solidFill>
                  <a:schemeClr val="bg1"/>
                </a:solidFill>
              </a:rPr>
              <a:t>вродженого пороку серця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514350" indent="-514350" algn="just">
              <a:buAutoNum type="arabicPeriod" startAt="8"/>
            </a:pPr>
            <a:endParaRPr lang="uk-UA" dirty="0" smtClean="0"/>
          </a:p>
          <a:p>
            <a:pPr marL="514350" indent="-514350" algn="just"/>
            <a:endParaRPr lang="uk-UA" dirty="0" smtClean="0">
              <a:solidFill>
                <a:schemeClr val="bg1"/>
              </a:solidFill>
            </a:endParaRPr>
          </a:p>
          <a:p>
            <a:pPr marL="514350" indent="-514350" algn="just"/>
            <a:r>
              <a:rPr lang="uk-UA" dirty="0" smtClean="0">
                <a:solidFill>
                  <a:schemeClr val="bg1"/>
                </a:solidFill>
              </a:rPr>
              <a:t>9.</a:t>
            </a:r>
            <a:r>
              <a:rPr lang="uk-UA" dirty="0" smtClean="0">
                <a:solidFill>
                  <a:schemeClr val="bg1"/>
                </a:solidFill>
              </a:rPr>
              <a:t>	Яка хвороба розвивається внаслідок алкогольного впливу на підшлункову залозу?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75048" y="1196752"/>
            <a:ext cx="8568952" cy="1052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В: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робить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хвилину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кількість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скорочень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споживає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живильних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речовин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395536" y="2636912"/>
            <a:ext cx="8748464" cy="1080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В:Задишка, кашель, прискорення пульсу, збільшення розміру печінки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395536" y="4653136"/>
            <a:ext cx="2160240" cy="660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В:Діабет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-396552" y="5301208"/>
            <a:ext cx="8568952" cy="648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 2"/>
              <a:buNone/>
              <a:tabLst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10. Які два основні шляхи передачі інфекції?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0" y="5949280"/>
            <a:ext cx="6013176" cy="660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контакті та при диханні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vashaibolit.ru/uploads/posts/2011-11/1322496395_lechenie-distonii-narodnymi-metod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947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1470025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Питання №1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8748464" cy="274888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Дайте обґрунтовані рекомендації, яких треба дотримуватися при хворобі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ukachevo.net/Content/img/news/p_34410_1_gallerybig.jpg"/>
          <p:cNvPicPr>
            <a:picLocks noChangeAspect="1" noChangeArrowheads="1"/>
          </p:cNvPicPr>
          <p:nvPr/>
        </p:nvPicPr>
        <p:blipFill>
          <a:blip r:embed="rId2" cstate="print">
            <a:lum bright="26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732240" cy="6858000"/>
          </a:xfrm>
        </p:spPr>
        <p:txBody>
          <a:bodyPr>
            <a:noAutofit/>
          </a:bodyPr>
          <a:lstStyle/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chemeClr val="bg1"/>
                </a:solidFill>
              </a:rPr>
              <a:t>Інфекційні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хвороби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передаються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переважно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двома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основними</a:t>
            </a:r>
            <a:r>
              <a:rPr lang="ru-RU" sz="3200" b="1" dirty="0" smtClean="0">
                <a:solidFill>
                  <a:schemeClr val="bg1"/>
                </a:solidFill>
              </a:rPr>
              <a:t> шляхами: при </a:t>
            </a:r>
            <a:r>
              <a:rPr lang="ru-RU" sz="3200" b="1" dirty="0" err="1" smtClean="0">
                <a:solidFill>
                  <a:schemeClr val="bg1"/>
                </a:solidFill>
              </a:rPr>
              <a:t>контакті</a:t>
            </a:r>
            <a:r>
              <a:rPr lang="ru-RU" sz="3200" b="1" dirty="0" smtClean="0">
                <a:solidFill>
                  <a:schemeClr val="bg1"/>
                </a:solidFill>
              </a:rPr>
              <a:t> та при </a:t>
            </a:r>
            <a:r>
              <a:rPr lang="ru-RU" sz="3200" b="1" dirty="0" err="1" smtClean="0">
                <a:solidFill>
                  <a:schemeClr val="bg1"/>
                </a:solidFill>
              </a:rPr>
              <a:t>диханні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chemeClr val="bg1"/>
                </a:solidFill>
              </a:rPr>
              <a:t>серйозний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ризик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представляє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прямий</a:t>
            </a:r>
            <a:r>
              <a:rPr lang="ru-RU" sz="3200" b="1" dirty="0" smtClean="0">
                <a:solidFill>
                  <a:schemeClr val="bg1"/>
                </a:solidFill>
              </a:rPr>
              <a:t> контакт </a:t>
            </a:r>
            <a:r>
              <a:rPr lang="ru-RU" sz="3200" b="1" dirty="0" err="1" smtClean="0">
                <a:solidFill>
                  <a:schemeClr val="bg1"/>
                </a:solidFill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кров'ю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або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виділеннями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інфікованої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людини</a:t>
            </a:r>
            <a:r>
              <a:rPr lang="ru-RU" sz="3200" b="1" dirty="0" smtClean="0">
                <a:solidFill>
                  <a:schemeClr val="bg1"/>
                </a:solidFill>
              </a:rPr>
              <a:t>, особливо, </a:t>
            </a:r>
            <a:r>
              <a:rPr lang="ru-RU" sz="3200" b="1" dirty="0" err="1" smtClean="0">
                <a:solidFill>
                  <a:schemeClr val="bg1"/>
                </a:solidFill>
              </a:rPr>
              <a:t>якщо</a:t>
            </a:r>
            <a:r>
              <a:rPr lang="ru-RU" sz="3200" b="1" dirty="0" smtClean="0">
                <a:solidFill>
                  <a:schemeClr val="bg1"/>
                </a:solidFill>
              </a:rPr>
              <a:t> у вас на </a:t>
            </a:r>
            <a:r>
              <a:rPr lang="ru-RU" sz="3200" b="1" dirty="0" err="1" smtClean="0">
                <a:solidFill>
                  <a:schemeClr val="bg1"/>
                </a:solidFill>
              </a:rPr>
              <a:t>шкірі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є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відкриті</a:t>
            </a:r>
            <a:r>
              <a:rPr lang="ru-RU" sz="3200" b="1" dirty="0" smtClean="0">
                <a:solidFill>
                  <a:schemeClr val="bg1"/>
                </a:solidFill>
              </a:rPr>
              <a:t> рани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Інфекція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також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може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передаватися</a:t>
            </a:r>
            <a:r>
              <a:rPr lang="ru-RU" sz="3200" b="1" dirty="0" smtClean="0">
                <a:solidFill>
                  <a:schemeClr val="bg1"/>
                </a:solidFill>
              </a:rPr>
              <a:t> через </a:t>
            </a:r>
            <a:r>
              <a:rPr lang="ru-RU" sz="3200" b="1" dirty="0" err="1" smtClean="0">
                <a:solidFill>
                  <a:schemeClr val="bg1"/>
                </a:solidFill>
              </a:rPr>
              <a:t>предмети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забруднені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кров'ю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або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виділеннями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носія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інфекції</a:t>
            </a:r>
            <a:r>
              <a:rPr lang="ru-RU" sz="3200" b="1" dirty="0" smtClean="0">
                <a:solidFill>
                  <a:schemeClr val="bg1"/>
                </a:solidFill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</a:rPr>
              <a:t>непрямий</a:t>
            </a:r>
            <a:r>
              <a:rPr lang="ru-RU" sz="3200" b="1" dirty="0" smtClean="0">
                <a:solidFill>
                  <a:schemeClr val="bg1"/>
                </a:solidFill>
              </a:rPr>
              <a:t> контакт). </a:t>
            </a:r>
          </a:p>
        </p:txBody>
      </p:sp>
      <p:pic>
        <p:nvPicPr>
          <p:cNvPr id="18436" name="Picture 4" descr="http://www.glasul.ro/pozegalerie/2009-02-0330__ro__ZA__race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06061"/>
            <a:ext cx="3024336" cy="2102859"/>
          </a:xfrm>
          <a:prstGeom prst="rect">
            <a:avLst/>
          </a:prstGeom>
          <a:noFill/>
        </p:spPr>
      </p:pic>
      <p:pic>
        <p:nvPicPr>
          <p:cNvPr id="18438" name="Picture 6" descr="http://www.linzik.com/uploads/posts/pics/Analiz_krovi_rasskajet_o_skorosti_stareniya_organiz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44107" y="4546139"/>
            <a:ext cx="2860034" cy="1763688"/>
          </a:xfrm>
          <a:prstGeom prst="rect">
            <a:avLst/>
          </a:prstGeom>
          <a:noFill/>
        </p:spPr>
      </p:pic>
      <p:pic>
        <p:nvPicPr>
          <p:cNvPr id="18440" name="Picture 8" descr="http://globalist.org.ua/images/9337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104" y="2708920"/>
            <a:ext cx="2667896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tsn.ua/media/images/original/Nov2009/a939e18ea0_175609.jpg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51720" y="0"/>
            <a:ext cx="8229600" cy="122413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РЕКОМЕНДАЦІЇ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83768" y="2348880"/>
            <a:ext cx="6660232" cy="450912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   №</a:t>
            </a:r>
            <a:r>
              <a:rPr lang="ru-RU" sz="3200" b="1" dirty="0" smtClean="0">
                <a:solidFill>
                  <a:schemeClr val="bg1"/>
                </a:solidFill>
              </a:rPr>
              <a:t>1: </a:t>
            </a:r>
            <a:r>
              <a:rPr lang="ru-RU" sz="3200" b="1" dirty="0" err="1" smtClean="0">
                <a:solidFill>
                  <a:schemeClr val="bg1"/>
                </a:solidFill>
              </a:rPr>
              <a:t>Уникнення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взаємодії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людиною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здатна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викликати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її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захвюрювання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або</a:t>
            </a:r>
            <a:r>
              <a:rPr lang="ru-RU" sz="3200" b="1" dirty="0" smtClean="0">
                <a:solidFill>
                  <a:schemeClr val="bg1"/>
                </a:solidFill>
              </a:rPr>
              <a:t> здоровою </a:t>
            </a:r>
            <a:r>
              <a:rPr lang="ru-RU" sz="3200" b="1" dirty="0" err="1" smtClean="0">
                <a:solidFill>
                  <a:schemeClr val="bg1"/>
                </a:solidFill>
              </a:rPr>
              <a:t>людиною</a:t>
            </a:r>
            <a:r>
              <a:rPr lang="ru-RU" sz="3200" b="1" dirty="0" smtClean="0">
                <a:solidFill>
                  <a:schemeClr val="bg1"/>
                </a:solidFill>
              </a:rPr>
              <a:t>, яка </a:t>
            </a:r>
            <a:r>
              <a:rPr lang="ru-RU" sz="3200" b="1" dirty="0" err="1" smtClean="0">
                <a:solidFill>
                  <a:schemeClr val="bg1"/>
                </a:solidFill>
              </a:rPr>
              <a:t>може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заразитися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</a:t>
            </a:r>
            <a:r>
              <a:rPr lang="ru-RU" sz="3200" b="1" dirty="0" smtClean="0">
                <a:solidFill>
                  <a:schemeClr val="bg1"/>
                </a:solidFill>
              </a:rPr>
              <a:t> вас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№2: Регулярно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відвідувати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лікаря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слідувати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його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рекомендаціям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 №3: Не </a:t>
            </a:r>
            <a:r>
              <a:rPr lang="ru-RU" sz="3200" b="1" dirty="0" err="1" smtClean="0">
                <a:solidFill>
                  <a:schemeClr val="bg1"/>
                </a:solidFill>
              </a:rPr>
              <a:t>займайтесь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самолікуванням</a:t>
            </a:r>
            <a:r>
              <a:rPr lang="ru-RU" sz="3200" b="1" dirty="0" smtClean="0">
                <a:solidFill>
                  <a:schemeClr val="bg1"/>
                </a:solidFill>
              </a:rPr>
              <a:t>!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7410" name="Picture 2" descr="http://ukranews.com/uploads/news/2010/08/10/efa90caa14e38f2e9fd1de1ca995c93ffd149c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3264361" cy="2448272"/>
          </a:xfrm>
          <a:prstGeom prst="rect">
            <a:avLst/>
          </a:prstGeom>
          <a:noFill/>
        </p:spPr>
      </p:pic>
      <p:pic>
        <p:nvPicPr>
          <p:cNvPr id="17412" name="Picture 4" descr="http://www.revma.cz/ineq/OBR/DO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2108708" cy="2664296"/>
          </a:xfrm>
          <a:prstGeom prst="rect">
            <a:avLst/>
          </a:prstGeom>
          <a:noFill/>
        </p:spPr>
      </p:pic>
      <p:pic>
        <p:nvPicPr>
          <p:cNvPr id="17414" name="Picture 6" descr="http://odtrk.if.ua/wp-content/uploads/09/2011/01/6e72f25373be_880C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2555776" cy="16861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ptekagal.com.ua/ag/archive/01-05/01-05-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727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476672" y="0"/>
            <a:ext cx="8229600" cy="105273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РЕКОМЕНДАЦІЇ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5148064" cy="5661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№4: Не </a:t>
            </a:r>
            <a:r>
              <a:rPr lang="ru-RU" sz="3200" b="1" dirty="0" err="1" smtClean="0">
                <a:solidFill>
                  <a:schemeClr val="bg1"/>
                </a:solidFill>
              </a:rPr>
              <a:t>зволікайте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при перших </a:t>
            </a:r>
            <a:r>
              <a:rPr lang="ru-RU" sz="3200" b="1" dirty="0" err="1" smtClean="0">
                <a:solidFill>
                  <a:schemeClr val="bg1"/>
                </a:solidFill>
              </a:rPr>
              <a:t>ознаках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звертайтесь</a:t>
            </a:r>
            <a:r>
              <a:rPr lang="ru-RU" sz="3200" b="1" dirty="0" smtClean="0">
                <a:solidFill>
                  <a:schemeClr val="bg1"/>
                </a:solidFill>
              </a:rPr>
              <a:t> до </a:t>
            </a:r>
            <a:r>
              <a:rPr lang="ru-RU" sz="3200" b="1" dirty="0" err="1" smtClean="0">
                <a:solidFill>
                  <a:schemeClr val="bg1"/>
                </a:solidFill>
              </a:rPr>
              <a:t>лікаря</a:t>
            </a:r>
            <a:r>
              <a:rPr lang="ru-RU" sz="3200" b="1" dirty="0" smtClean="0">
                <a:solidFill>
                  <a:schemeClr val="bg1"/>
                </a:solidFill>
              </a:rPr>
              <a:t>!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№5: </a:t>
            </a:r>
            <a:r>
              <a:rPr lang="ru-RU" sz="3200" b="1" dirty="0" err="1" smtClean="0">
                <a:solidFill>
                  <a:schemeClr val="bg1"/>
                </a:solidFill>
              </a:rPr>
              <a:t>Якщо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знаєте</a:t>
            </a:r>
            <a:r>
              <a:rPr lang="ru-RU" sz="3200" b="1" dirty="0" smtClean="0">
                <a:solidFill>
                  <a:schemeClr val="bg1"/>
                </a:solidFill>
              </a:rPr>
              <a:t> про те,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маєте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передалось вам </a:t>
            </a:r>
            <a:r>
              <a:rPr lang="ru-RU" sz="3200" b="1" dirty="0" err="1" smtClean="0">
                <a:solidFill>
                  <a:schemeClr val="bg1"/>
                </a:solidFill>
              </a:rPr>
              <a:t>спадково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бажано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постійного</a:t>
            </a:r>
            <a:r>
              <a:rPr lang="ru-RU" sz="3200" b="1" dirty="0" smtClean="0">
                <a:solidFill>
                  <a:schemeClr val="bg1"/>
                </a:solidFill>
              </a:rPr>
              <a:t>, так званого "</a:t>
            </a:r>
            <a:r>
              <a:rPr lang="ru-RU" sz="3200" b="1" dirty="0" err="1" smtClean="0">
                <a:solidFill>
                  <a:schemeClr val="bg1"/>
                </a:solidFill>
              </a:rPr>
              <a:t>сімейного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лікаря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http://www.poetryclub.com.ua/getpic.php?hw=200&amp;file=upload/poem_all/00327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72816"/>
            <a:ext cx="2939100" cy="2880320"/>
          </a:xfrm>
          <a:prstGeom prst="rect">
            <a:avLst/>
          </a:prstGeom>
          <a:noFill/>
        </p:spPr>
      </p:pic>
      <p:pic>
        <p:nvPicPr>
          <p:cNvPr id="16390" name="Picture 6" descr="http://www.ikirov.ru/img/Article/75845/Article.perevod_chas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372" y="188640"/>
            <a:ext cx="1787108" cy="1872208"/>
          </a:xfrm>
          <a:prstGeom prst="rect">
            <a:avLst/>
          </a:prstGeom>
          <a:noFill/>
        </p:spPr>
      </p:pic>
      <p:pic>
        <p:nvPicPr>
          <p:cNvPr id="16392" name="Picture 8" descr="http://www.catholic-media.org/ua/images/stories/ciekawe/rodzina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293096"/>
            <a:ext cx="2520280" cy="23282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ro-volgograd.ru/attachments/w533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20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83768" y="1772816"/>
            <a:ext cx="8229600" cy="1584176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Питання №2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67744" y="188640"/>
            <a:ext cx="6876256" cy="194421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Чим відрізняються серця тренованої і нетренованої людини?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4403/yello-bliznec.5f/0_5aa9b_261b70d7_XL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pic>
        <p:nvPicPr>
          <p:cNvPr id="14338" name="Picture 2" descr="http://darudar.org/var/files/img/1b/2f/1b2fa8d072d1d66ebafd0c8dfb57bc5c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534" y="0"/>
            <a:ext cx="456057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44008" y="332656"/>
            <a:ext cx="4499992" cy="129614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ТРЕНОВАНЕ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ЧСС </a:t>
            </a:r>
            <a:r>
              <a:rPr lang="uk-UA" b="1" dirty="0" smtClean="0">
                <a:solidFill>
                  <a:schemeClr val="bg1"/>
                </a:solidFill>
              </a:rPr>
              <a:t>= </a:t>
            </a:r>
            <a:r>
              <a:rPr lang="uk-UA" b="1" dirty="0" smtClean="0">
                <a:solidFill>
                  <a:schemeClr val="bg1"/>
                </a:solidFill>
              </a:rPr>
              <a:t>50-40-менше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0" y="260648"/>
            <a:ext cx="413995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НЕТРЕНОВАНЕ</a:t>
            </a:r>
          </a:p>
          <a:p>
            <a:pPr lvl="0">
              <a:spcBef>
                <a:spcPts val="58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ЧСС = </a:t>
            </a:r>
            <a:r>
              <a:rPr lang="ru-RU" sz="3200" b="1" dirty="0"/>
              <a:t>60 </a:t>
            </a:r>
            <a:r>
              <a:rPr lang="ru-RU" sz="3200" b="1" dirty="0" smtClean="0"/>
              <a:t>– </a:t>
            </a:r>
            <a:r>
              <a:rPr lang="ru-RU" sz="3200" b="1" dirty="0" smtClean="0"/>
              <a:t>70</a:t>
            </a:r>
          </a:p>
          <a:p>
            <a:pPr lvl="0">
              <a:spcBef>
                <a:spcPts val="58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</a:pPr>
            <a:endParaRPr lang="ru-RU" sz="3200" b="1" dirty="0" smtClean="0"/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>
          <a:xfrm>
            <a:off x="0" y="1556792"/>
            <a:ext cx="4319464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58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uk-UA" sz="3200" b="1" dirty="0" smtClean="0"/>
              <a:t> Швидше зношується  </a:t>
            </a:r>
            <a:r>
              <a:rPr lang="uk-UA" sz="3200" b="1" dirty="0" smtClean="0"/>
              <a:t>через те, що </a:t>
            </a:r>
            <a:r>
              <a:rPr lang="ru-RU" sz="3200" b="1" dirty="0" err="1" smtClean="0"/>
              <a:t>робить</a:t>
            </a:r>
            <a:r>
              <a:rPr lang="ru-RU" sz="3200" b="1" dirty="0" smtClean="0"/>
              <a:t> за </a:t>
            </a:r>
            <a:r>
              <a:rPr lang="ru-RU" sz="3200" b="1" dirty="0" err="1" smtClean="0"/>
              <a:t>хвилину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більшу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кількість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скорочень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також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більше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споживає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живильних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речовин</a:t>
            </a:r>
            <a:r>
              <a:rPr lang="ru-RU" sz="3200" b="1" dirty="0" smtClean="0"/>
              <a:t> </a:t>
            </a:r>
          </a:p>
          <a:p>
            <a:pPr lvl="0">
              <a:spcBef>
                <a:spcPts val="58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uk-UA" sz="3200" b="1" dirty="0" smtClean="0"/>
              <a:t>Швидше старіє</a:t>
            </a:r>
          </a:p>
          <a:p>
            <a:pPr lvl="0">
              <a:spcBef>
                <a:spcPts val="580"/>
              </a:spcBef>
              <a:buClr>
                <a:schemeClr val="tx1"/>
              </a:buClr>
              <a:buSzPct val="85000"/>
              <a:buFont typeface="Wingdings" pitchFamily="2" charset="2"/>
              <a:buChar char="Ø"/>
            </a:pPr>
            <a:endParaRPr lang="ru-RU" sz="3200" b="1" dirty="0" smtClean="0"/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>
          <a:xfrm>
            <a:off x="4644008" y="1556792"/>
            <a:ext cx="4499992" cy="2376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Обмін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речовин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повільніший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звичного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працює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економніше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тривалість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збільшується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>
          <a:xfrm>
            <a:off x="4644008" y="3789040"/>
            <a:ext cx="4499992" cy="2880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65000"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тренованому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організмі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збільшується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кількість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багатих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енергією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з'єднань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завдяки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цьому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підвищуються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практично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можливості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здібності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10" grpId="0" uiExpand="1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d1.endata.cx/data/games/22839/bez_b_1_jfhbjgfkbg.jpg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/>
          <a:stretch>
            <a:fillRect/>
          </a:stretch>
        </p:blipFill>
        <p:spPr bwMode="auto">
          <a:xfrm>
            <a:off x="0" y="0"/>
            <a:ext cx="925416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8229600" cy="1224136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Питання №3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43200" y="260648"/>
            <a:ext cx="6400800" cy="16002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Що називається пороком серця?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radozdrav.ru/assets/cache/img/495w/bolezn/priobretennii_porok_serd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12290" name="Picture 2" descr="http://www.origins.org.ua/pictures/sist_krov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077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ПОРОКИ СЕРЦЯ – </a:t>
            </a:r>
            <a:r>
              <a:rPr lang="uk-UA" sz="3600" dirty="0" smtClean="0">
                <a:solidFill>
                  <a:schemeClr val="bg1"/>
                </a:solidFill>
              </a:rPr>
              <a:t>стійкі патологічні зміни в будові серця і судин, що від нього відходять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3996680" cy="454908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ВРОДЖЕНІ ПОРОКИ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Наслідок аномального формування серця і великих судин у перші 3-8 тижнів внутрішньоутробного розвитку плоду, якому сприяла шкідлива дія деяких зовнішніх впливів.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4499992" y="1772816"/>
            <a:ext cx="4392488" cy="4896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НАБУТІ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ПОРОКИ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uk-UA" sz="2800" b="1" noProof="0" dirty="0" smtClean="0">
                <a:solidFill>
                  <a:schemeClr val="bg1"/>
                </a:solidFill>
              </a:rPr>
              <a:t>Наслідок захворювань після народження, найчастіше – ревматизму, рідше – атеросклерозу, септичного ендокардиту, сифілісу. Виявляються в недостатності клапанів, звуженні клапанних отворів, дефектах серцевих перегородок.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</TotalTime>
  <Words>642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Група №2</vt:lpstr>
      <vt:lpstr>Питання №1</vt:lpstr>
      <vt:lpstr>Слайд 3</vt:lpstr>
      <vt:lpstr>РЕКОМЕНДАЦІЇ</vt:lpstr>
      <vt:lpstr>РЕКОМЕНДАЦІЇ</vt:lpstr>
      <vt:lpstr>Питання №2</vt:lpstr>
      <vt:lpstr>Слайд 7</vt:lpstr>
      <vt:lpstr>Питання №3</vt:lpstr>
      <vt:lpstr>ПОРОКИ СЕРЦЯ – стійкі патологічні зміни в будові серця і судин, що від нього відходять</vt:lpstr>
      <vt:lpstr>ОСНОВА ПОРОКІВ СЕРЦЯ</vt:lpstr>
      <vt:lpstr>ВРОДЖЕНІ ПОРОКИ СЕРЦЯ </vt:lpstr>
      <vt:lpstr>НАБУТІ ПОРОКИ СЕРЦЯ</vt:lpstr>
      <vt:lpstr>Питання №4</vt:lpstr>
      <vt:lpstr>ВПЛИВ НІКОТИНУ</vt:lpstr>
      <vt:lpstr>Слайд 15</vt:lpstr>
      <vt:lpstr>ВПЛИВ АЛКОГОЛЮ</vt:lpstr>
      <vt:lpstr>ПИТАННЯ ДО ТЕМИ</vt:lpstr>
      <vt:lpstr>ПИТАННЯ ДО ТЕМИ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№1</dc:title>
  <dc:creator>Юзер</dc:creator>
  <cp:lastModifiedBy>Юзер</cp:lastModifiedBy>
  <cp:revision>26</cp:revision>
  <dcterms:created xsi:type="dcterms:W3CDTF">2012-11-12T19:57:53Z</dcterms:created>
  <dcterms:modified xsi:type="dcterms:W3CDTF">2012-11-13T22:17:09Z</dcterms:modified>
</cp:coreProperties>
</file>