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1" r:id="rId2"/>
    <p:sldId id="258" r:id="rId3"/>
    <p:sldId id="259" r:id="rId4"/>
    <p:sldId id="260" r:id="rId5"/>
    <p:sldId id="262" r:id="rId6"/>
    <p:sldId id="263" r:id="rId7"/>
    <p:sldId id="264" r:id="rId8"/>
    <p:sldId id="265" r:id="rId9"/>
    <p:sldId id="256" r:id="rId10"/>
    <p:sldId id="257"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4C71EC6-210F-42DE-9C53-41977AD35B3D}" type="datetimeFigureOut">
              <a:rPr lang="ru-RU" smtClean="0"/>
              <a:t>28.11.2014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3638"/>
            <a:ext cx="2133600" cy="457200"/>
          </a:xfrm>
        </p:spPr>
        <p:txBody>
          <a:bodyPr/>
          <a:lstStyle>
            <a:lvl1pPr>
              <a:defRPr smtClean="0"/>
            </a:lvl1pPr>
          </a:lstStyle>
          <a:p>
            <a:pPr>
              <a:defRPr/>
            </a:pPr>
            <a:endParaRPr lang="tr-TR"/>
          </a:p>
        </p:txBody>
      </p:sp>
      <p:sp>
        <p:nvSpPr>
          <p:cNvPr id="6" name="5 Altbilgi Yer Tutucusu"/>
          <p:cNvSpPr>
            <a:spLocks noGrp="1"/>
          </p:cNvSpPr>
          <p:nvPr>
            <p:ph type="ftr" sz="quarter" idx="11"/>
          </p:nvPr>
        </p:nvSpPr>
        <p:spPr>
          <a:xfrm>
            <a:off x="3124200" y="6248400"/>
            <a:ext cx="2895600" cy="457200"/>
          </a:xfrm>
        </p:spPr>
        <p:txBody>
          <a:bodyPr/>
          <a:lstStyle>
            <a:lvl1pPr>
              <a:defRPr smtClean="0"/>
            </a:lvl1pPr>
          </a:lstStyle>
          <a:p>
            <a:pPr>
              <a:defRPr/>
            </a:pPr>
            <a:endParaRPr lang="tr-TR"/>
          </a:p>
        </p:txBody>
      </p:sp>
      <p:sp>
        <p:nvSpPr>
          <p:cNvPr id="7" name="6 Slayt Numarası Yer Tutucusu"/>
          <p:cNvSpPr>
            <a:spLocks noGrp="1"/>
          </p:cNvSpPr>
          <p:nvPr>
            <p:ph type="sldNum" sz="quarter" idx="12"/>
          </p:nvPr>
        </p:nvSpPr>
        <p:spPr>
          <a:xfrm>
            <a:off x="6553200" y="6243638"/>
            <a:ext cx="2133600" cy="457200"/>
          </a:xfrm>
        </p:spPr>
        <p:txBody>
          <a:bodyPr/>
          <a:lstStyle>
            <a:lvl1pPr>
              <a:defRPr smtClean="0"/>
            </a:lvl1pPr>
          </a:lstStyle>
          <a:p>
            <a:pPr>
              <a:defRPr/>
            </a:pPr>
            <a:fld id="{B06BFC31-CD15-47D3-9191-3DBAEBB1E266}" type="slidenum">
              <a:rPr lang="tr-TR"/>
              <a:pPr>
                <a:defRPr/>
              </a:pPr>
              <a:t>‹#›</a:t>
            </a:fld>
            <a:endParaRPr lang="tr-TR"/>
          </a:p>
        </p:txBody>
      </p:sp>
    </p:spTree>
    <p:extLst>
      <p:ext uri="{BB962C8B-B14F-4D97-AF65-F5344CB8AC3E}">
        <p14:creationId xmlns:p14="http://schemas.microsoft.com/office/powerpoint/2010/main" val="3078108094"/>
      </p:ext>
    </p:extLst>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28.11.2014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28.11.2014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28.11.2014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4"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4C71EC6-210F-42DE-9C53-41977AD35B3D}" type="datetimeFigureOut">
              <a:rPr lang="ru-RU" smtClean="0"/>
              <a:t>28.11.2014</a:t>
            </a:fld>
            <a:endParaRPr lang="ru-R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16632"/>
            <a:ext cx="8229600" cy="728117"/>
          </a:xfrm>
        </p:spPr>
        <p:txBody>
          <a:bodyPr/>
          <a:lstStyle/>
          <a:p>
            <a:pPr algn="ctr"/>
            <a:r>
              <a:rPr lang="en-US" altLang="ru-RU" b="1" dirty="0" smtClean="0"/>
              <a:t>Washington Irving</a:t>
            </a:r>
            <a:r>
              <a:rPr lang="en-US" altLang="ru-RU" dirty="0" smtClean="0"/>
              <a:t> </a:t>
            </a:r>
            <a:endParaRPr lang="tr-TR" altLang="ru-RU" dirty="0" smtClean="0"/>
          </a:p>
        </p:txBody>
      </p:sp>
      <p:sp>
        <p:nvSpPr>
          <p:cNvPr id="3075" name="Rectangle 5"/>
          <p:cNvSpPr>
            <a:spLocks noGrp="1" noChangeArrowheads="1"/>
          </p:cNvSpPr>
          <p:nvPr>
            <p:ph type="body" sz="half" idx="1"/>
          </p:nvPr>
        </p:nvSpPr>
        <p:spPr>
          <a:xfrm>
            <a:off x="467544" y="1124744"/>
            <a:ext cx="4038600" cy="4530725"/>
          </a:xfrm>
        </p:spPr>
        <p:txBody>
          <a:bodyPr>
            <a:normAutofit lnSpcReduction="10000"/>
          </a:bodyPr>
          <a:lstStyle/>
          <a:p>
            <a:pPr>
              <a:lnSpc>
                <a:spcPct val="90000"/>
              </a:lnSpc>
            </a:pPr>
            <a:r>
              <a:rPr lang="en-US" altLang="ru-RU" sz="2000" dirty="0" smtClean="0">
                <a:latin typeface="Times New Roman" panose="02020603050405020304" pitchFamily="18" charset="0"/>
                <a:cs typeface="Times New Roman" panose="02020603050405020304" pitchFamily="18" charset="0"/>
              </a:rPr>
              <a:t>American author, short story writer,</a:t>
            </a:r>
            <a:endParaRPr lang="tr-TR" altLang="ru-RU" sz="2000" dirty="0" smtClean="0">
              <a:latin typeface="Times New Roman" panose="02020603050405020304" pitchFamily="18" charset="0"/>
              <a:cs typeface="Times New Roman" panose="02020603050405020304" pitchFamily="18" charset="0"/>
            </a:endParaRPr>
          </a:p>
          <a:p>
            <a:pPr>
              <a:lnSpc>
                <a:spcPct val="90000"/>
              </a:lnSpc>
            </a:pPr>
            <a:r>
              <a:rPr lang="en-US" altLang="ru-RU" sz="2000" dirty="0" smtClean="0">
                <a:latin typeface="Times New Roman" panose="02020603050405020304" pitchFamily="18" charset="0"/>
                <a:cs typeface="Times New Roman" panose="02020603050405020304" pitchFamily="18" charset="0"/>
              </a:rPr>
              <a:t>essayist</a:t>
            </a:r>
            <a:endParaRPr lang="tr-TR" altLang="ru-RU" sz="2000" dirty="0" smtClean="0">
              <a:latin typeface="Times New Roman" panose="02020603050405020304" pitchFamily="18" charset="0"/>
              <a:cs typeface="Times New Roman" panose="02020603050405020304" pitchFamily="18" charset="0"/>
            </a:endParaRPr>
          </a:p>
          <a:p>
            <a:pPr>
              <a:lnSpc>
                <a:spcPct val="90000"/>
              </a:lnSpc>
            </a:pPr>
            <a:r>
              <a:rPr lang="en-US" altLang="ru-RU" sz="2000" dirty="0" smtClean="0">
                <a:latin typeface="Times New Roman" panose="02020603050405020304" pitchFamily="18" charset="0"/>
                <a:cs typeface="Times New Roman" panose="02020603050405020304" pitchFamily="18" charset="0"/>
              </a:rPr>
              <a:t>poet</a:t>
            </a:r>
            <a:endParaRPr lang="tr-TR" altLang="ru-RU" sz="2000" dirty="0" smtClean="0">
              <a:latin typeface="Times New Roman" panose="02020603050405020304" pitchFamily="18" charset="0"/>
              <a:cs typeface="Times New Roman" panose="02020603050405020304" pitchFamily="18" charset="0"/>
            </a:endParaRPr>
          </a:p>
          <a:p>
            <a:pPr>
              <a:lnSpc>
                <a:spcPct val="90000"/>
              </a:lnSpc>
            </a:pPr>
            <a:r>
              <a:rPr lang="en-US" altLang="ru-RU" sz="2000" dirty="0" smtClean="0">
                <a:latin typeface="Times New Roman" panose="02020603050405020304" pitchFamily="18" charset="0"/>
                <a:cs typeface="Times New Roman" panose="02020603050405020304" pitchFamily="18" charset="0"/>
              </a:rPr>
              <a:t>travel </a:t>
            </a:r>
            <a:r>
              <a:rPr lang="en-US" altLang="ru-RU" sz="2000" dirty="0" smtClean="0">
                <a:latin typeface="Times New Roman" panose="02020603050405020304" pitchFamily="18" charset="0"/>
                <a:cs typeface="Times New Roman" panose="02020603050405020304" pitchFamily="18" charset="0"/>
              </a:rPr>
              <a:t>book </a:t>
            </a:r>
            <a:r>
              <a:rPr lang="en-US" altLang="ru-RU" sz="2000" dirty="0" smtClean="0">
                <a:latin typeface="Times New Roman" panose="02020603050405020304" pitchFamily="18" charset="0"/>
                <a:cs typeface="Times New Roman" panose="02020603050405020304" pitchFamily="18" charset="0"/>
              </a:rPr>
              <a:t>writer</a:t>
            </a:r>
            <a:endParaRPr lang="tr-TR" altLang="ru-RU" sz="2000" dirty="0" smtClean="0">
              <a:latin typeface="Times New Roman" panose="02020603050405020304" pitchFamily="18" charset="0"/>
              <a:cs typeface="Times New Roman" panose="02020603050405020304" pitchFamily="18" charset="0"/>
            </a:endParaRPr>
          </a:p>
          <a:p>
            <a:pPr>
              <a:lnSpc>
                <a:spcPct val="90000"/>
              </a:lnSpc>
            </a:pPr>
            <a:r>
              <a:rPr lang="en-US" altLang="ru-RU" sz="2000" dirty="0" smtClean="0">
                <a:latin typeface="Times New Roman" panose="02020603050405020304" pitchFamily="18" charset="0"/>
                <a:cs typeface="Times New Roman" panose="02020603050405020304" pitchFamily="18" charset="0"/>
              </a:rPr>
              <a:t>biographer, and columnist. </a:t>
            </a:r>
            <a:endParaRPr lang="tr-TR" altLang="ru-RU" sz="2000" dirty="0" smtClean="0">
              <a:latin typeface="Times New Roman" panose="02020603050405020304" pitchFamily="18" charset="0"/>
              <a:cs typeface="Times New Roman" panose="02020603050405020304" pitchFamily="18" charset="0"/>
            </a:endParaRPr>
          </a:p>
          <a:p>
            <a:pPr>
              <a:lnSpc>
                <a:spcPct val="90000"/>
              </a:lnSpc>
            </a:pPr>
            <a:r>
              <a:rPr lang="en-US" altLang="ru-RU" sz="2000" dirty="0" smtClean="0">
                <a:latin typeface="Times New Roman" panose="02020603050405020304" pitchFamily="18" charset="0"/>
                <a:cs typeface="Times New Roman" panose="02020603050405020304" pitchFamily="18" charset="0"/>
              </a:rPr>
              <a:t>Irving has been called the father of the American short story. He is best known for 'The Legend of Sleepy Hollow,' in which the schoolmaster </a:t>
            </a:r>
            <a:r>
              <a:rPr lang="en-US" altLang="ru-RU" sz="2000" dirty="0" err="1" smtClean="0">
                <a:latin typeface="Times New Roman" panose="02020603050405020304" pitchFamily="18" charset="0"/>
                <a:cs typeface="Times New Roman" panose="02020603050405020304" pitchFamily="18" charset="0"/>
              </a:rPr>
              <a:t>Ichabold</a:t>
            </a:r>
            <a:r>
              <a:rPr lang="en-US" altLang="ru-RU" sz="2000" dirty="0" smtClean="0">
                <a:latin typeface="Times New Roman" panose="02020603050405020304" pitchFamily="18" charset="0"/>
                <a:cs typeface="Times New Roman" panose="02020603050405020304" pitchFamily="18" charset="0"/>
              </a:rPr>
              <a:t> Crane meets with a headless horseman, and 'Rip Van Winkle,' about a man who falls asleep for 20 years.</a:t>
            </a:r>
            <a:endParaRPr lang="tr-TR" altLang="ru-RU" sz="2000" dirty="0" smtClean="0">
              <a:latin typeface="Times New Roman" panose="02020603050405020304" pitchFamily="18" charset="0"/>
              <a:cs typeface="Times New Roman" panose="02020603050405020304" pitchFamily="18" charset="0"/>
            </a:endParaRPr>
          </a:p>
        </p:txBody>
      </p:sp>
      <p:sp>
        <p:nvSpPr>
          <p:cNvPr id="3076" name="Rectangle 6"/>
          <p:cNvSpPr>
            <a:spLocks noGrp="1" noChangeArrowheads="1"/>
          </p:cNvSpPr>
          <p:nvPr>
            <p:ph sz="half" idx="2"/>
          </p:nvPr>
        </p:nvSpPr>
        <p:spPr/>
        <p:txBody>
          <a:bodyPr/>
          <a:lstStyle/>
          <a:p>
            <a:pPr>
              <a:lnSpc>
                <a:spcPct val="90000"/>
              </a:lnSpc>
            </a:pPr>
            <a:endParaRPr lang="ru-RU" altLang="ru-RU" sz="1600" smtClean="0"/>
          </a:p>
        </p:txBody>
      </p:sp>
      <p:pic>
        <p:nvPicPr>
          <p:cNvPr id="3077" name="Picture 4" descr="washington_irvi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196752"/>
            <a:ext cx="4038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7144436"/>
      </p:ext>
    </p:extLst>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sz="quarter" idx="13"/>
          </p:nvPr>
        </p:nvSpPr>
        <p:spPr>
          <a:xfrm>
            <a:off x="395536" y="188640"/>
            <a:ext cx="8382000" cy="5791200"/>
          </a:xfrm>
        </p:spPr>
        <p:txBody>
          <a:bodyPr>
            <a:normAutofit fontScale="92500" lnSpcReduction="10000"/>
          </a:bodyPr>
          <a:lstStyle/>
          <a:p>
            <a:pPr>
              <a:lnSpc>
                <a:spcPct val="80000"/>
              </a:lnSpc>
            </a:pPr>
            <a:r>
              <a:rPr lang="en-US" altLang="ru-RU" sz="2400" dirty="0" smtClean="0">
                <a:latin typeface="Times New Roman" panose="02020603050405020304" pitchFamily="18" charset="0"/>
                <a:cs typeface="Times New Roman" panose="02020603050405020304" pitchFamily="18" charset="0"/>
              </a:rPr>
              <a:t>A TOUR ON THE PRAIRIES, 1835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ABBOTSFORD AND NEWSTEAD ABBEY, 1835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THE CRAYON MISCELLANY, 1835 (3 vols.)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ASTORIA, 1836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ESSAYS AND SKETCHES, 1837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THE ADVENTURES OF CAPTAIN BONNEVILLE, 1837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THE LIFE OF OLIVER GOLDSMITH, 1840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WORKS, 1848-51 (15 vols.)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MAHOMET AND HIS SUCCESSORS, 1849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THE LIFE OF GEORGE WASHINGTON, 1855-59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WOLFERT'S ROOST, 1855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SPANISH PAPERS AND OTHER MISCELLANIES, 1866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ABU HASSAN, 1924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THE WILD HUNTSMAN, 1924 </a:t>
            </a:r>
            <a:endParaRPr lang="tr-TR" altLang="ru-RU" sz="2400" dirty="0" smtClean="0">
              <a:latin typeface="Times New Roman" panose="02020603050405020304" pitchFamily="18" charset="0"/>
              <a:cs typeface="Times New Roman" panose="02020603050405020304" pitchFamily="18" charset="0"/>
            </a:endParaRPr>
          </a:p>
          <a:p>
            <a:pPr>
              <a:lnSpc>
                <a:spcPct val="80000"/>
              </a:lnSpc>
            </a:pPr>
            <a:r>
              <a:rPr lang="en-US" altLang="ru-RU" sz="2400" dirty="0" smtClean="0">
                <a:latin typeface="Times New Roman" panose="02020603050405020304" pitchFamily="18" charset="0"/>
                <a:cs typeface="Times New Roman" panose="02020603050405020304" pitchFamily="18" charset="0"/>
              </a:rPr>
              <a:t>COMPLETE WORKS, 1969-89 (30 vols.) </a:t>
            </a:r>
            <a:endParaRPr lang="tr-TR" altLang="ru-RU"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18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132856"/>
            <a:ext cx="8229600" cy="1143000"/>
          </a:xfrm>
        </p:spPr>
        <p:txBody>
          <a:bodyPr/>
          <a:lstStyle/>
          <a:p>
            <a:pPr algn="ctr"/>
            <a:r>
              <a:rPr lang="en-US" dirty="0" smtClean="0"/>
              <a:t>Thanks </a:t>
            </a:r>
            <a:r>
              <a:rPr lang="en-US" dirty="0"/>
              <a:t>for your </a:t>
            </a:r>
            <a:r>
              <a:rPr lang="en-US" dirty="0" smtClean="0"/>
              <a:t>attention!</a:t>
            </a:r>
            <a:endParaRPr lang="ru-RU" dirty="0"/>
          </a:p>
        </p:txBody>
      </p:sp>
    </p:spTree>
    <p:extLst>
      <p:ext uri="{BB962C8B-B14F-4D97-AF65-F5344CB8AC3E}">
        <p14:creationId xmlns:p14="http://schemas.microsoft.com/office/powerpoint/2010/main" val="2407672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7813"/>
            <a:ext cx="8229600" cy="944562"/>
          </a:xfrm>
        </p:spPr>
        <p:txBody>
          <a:bodyPr/>
          <a:lstStyle/>
          <a:p>
            <a:pPr algn="ctr"/>
            <a:r>
              <a:rPr lang="en-US" altLang="ru-RU" i="1" dirty="0" smtClean="0"/>
              <a:t>Washington Irving</a:t>
            </a:r>
            <a:endParaRPr lang="tr-TR" altLang="ru-RU" i="1" dirty="0" smtClean="0"/>
          </a:p>
        </p:txBody>
      </p:sp>
      <p:sp>
        <p:nvSpPr>
          <p:cNvPr id="4099" name="Rectangle 3"/>
          <p:cNvSpPr>
            <a:spLocks noGrp="1" noChangeArrowheads="1"/>
          </p:cNvSpPr>
          <p:nvPr>
            <p:ph sz="quarter" idx="13"/>
          </p:nvPr>
        </p:nvSpPr>
        <p:spPr>
          <a:xfrm>
            <a:off x="457200" y="1600200"/>
            <a:ext cx="8229600" cy="5029200"/>
          </a:xfrm>
        </p:spPr>
        <p:txBody>
          <a:bodyPr/>
          <a:lstStyle/>
          <a:p>
            <a:r>
              <a:rPr lang="en-US" altLang="ru-RU" sz="2800" dirty="0" smtClean="0">
                <a:latin typeface="Times New Roman" panose="02020603050405020304" pitchFamily="18" charset="0"/>
                <a:cs typeface="Times New Roman" panose="02020603050405020304" pitchFamily="18" charset="0"/>
              </a:rPr>
              <a:t>Washington Irving was born in New York City as the youngest of 11 children. His father was a wealthy merchant, and his mother, an English woman, was the granddaughter of a clergyman. According to a story, George Washington met Irving, named after him, and gave his blessing. In the years to come Irving would write one of his greatest works, THE LIFE OF GEORGE WASHINGTON (1855-59). </a:t>
            </a:r>
            <a:endParaRPr lang="tr-TR" altLang="ru-RU"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45315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sz="quarter" idx="13"/>
          </p:nvPr>
        </p:nvSpPr>
        <p:spPr>
          <a:xfrm>
            <a:off x="467544" y="764704"/>
            <a:ext cx="8229600" cy="5441892"/>
          </a:xfrm>
        </p:spPr>
        <p:txBody>
          <a:bodyPr>
            <a:normAutofit lnSpcReduction="10000"/>
          </a:bodyPr>
          <a:lstStyle/>
          <a:p>
            <a:pPr>
              <a:lnSpc>
                <a:spcPct val="90000"/>
              </a:lnSpc>
            </a:pPr>
            <a:r>
              <a:rPr lang="en-US" altLang="ru-RU" sz="2800" dirty="0" smtClean="0">
                <a:latin typeface="Times New Roman" panose="02020603050405020304" pitchFamily="18" charset="0"/>
                <a:cs typeface="Times New Roman" panose="02020603050405020304" pitchFamily="18" charset="0"/>
              </a:rPr>
              <a:t>Early in his life Irving developed a passion for books. He read </a:t>
            </a:r>
            <a:r>
              <a:rPr lang="en-US" altLang="ru-RU" sz="2800" i="1" dirty="0" smtClean="0">
                <a:latin typeface="Times New Roman" panose="02020603050405020304" pitchFamily="18" charset="0"/>
                <a:cs typeface="Times New Roman" panose="02020603050405020304" pitchFamily="18" charset="0"/>
              </a:rPr>
              <a:t>Robinson Crusoe</a:t>
            </a:r>
            <a:r>
              <a:rPr lang="en-US" altLang="ru-RU" sz="2800" dirty="0" smtClean="0">
                <a:latin typeface="Times New Roman" panose="02020603050405020304" pitchFamily="18" charset="0"/>
                <a:cs typeface="Times New Roman" panose="02020603050405020304" pitchFamily="18" charset="0"/>
              </a:rPr>
              <a:t>, </a:t>
            </a:r>
            <a:r>
              <a:rPr lang="en-US" altLang="ru-RU" sz="2800" i="1" dirty="0" smtClean="0">
                <a:latin typeface="Times New Roman" panose="02020603050405020304" pitchFamily="18" charset="0"/>
                <a:cs typeface="Times New Roman" panose="02020603050405020304" pitchFamily="18" charset="0"/>
              </a:rPr>
              <a:t>Sinbad the Sailor</a:t>
            </a:r>
            <a:r>
              <a:rPr lang="en-US" altLang="ru-RU" sz="2800" dirty="0" smtClean="0">
                <a:latin typeface="Times New Roman" panose="02020603050405020304" pitchFamily="18" charset="0"/>
                <a:cs typeface="Times New Roman" panose="02020603050405020304" pitchFamily="18" charset="0"/>
              </a:rPr>
              <a:t>, and </a:t>
            </a:r>
            <a:r>
              <a:rPr lang="en-US" altLang="ru-RU" sz="2800" i="1" dirty="0" smtClean="0">
                <a:latin typeface="Times New Roman" panose="02020603050405020304" pitchFamily="18" charset="0"/>
                <a:cs typeface="Times New Roman" panose="02020603050405020304" pitchFamily="18" charset="0"/>
              </a:rPr>
              <a:t>The World </a:t>
            </a:r>
            <a:r>
              <a:rPr lang="en-US" altLang="ru-RU" sz="2800" i="1" dirty="0" err="1" smtClean="0">
                <a:latin typeface="Times New Roman" panose="02020603050405020304" pitchFamily="18" charset="0"/>
                <a:cs typeface="Times New Roman" panose="02020603050405020304" pitchFamily="18" charset="0"/>
              </a:rPr>
              <a:t>Displyed</a:t>
            </a:r>
            <a:r>
              <a:rPr lang="en-US" altLang="ru-RU" sz="2800" dirty="0" smtClean="0">
                <a:latin typeface="Times New Roman" panose="02020603050405020304" pitchFamily="18" charset="0"/>
                <a:cs typeface="Times New Roman" panose="02020603050405020304" pitchFamily="18" charset="0"/>
              </a:rPr>
              <a:t> (stories about voyages and travels). He studied law privately in the offices of Henry </a:t>
            </a:r>
            <a:r>
              <a:rPr lang="en-US" altLang="ru-RU" sz="2800" dirty="0" err="1" smtClean="0">
                <a:latin typeface="Times New Roman" panose="02020603050405020304" pitchFamily="18" charset="0"/>
                <a:cs typeface="Times New Roman" panose="02020603050405020304" pitchFamily="18" charset="0"/>
              </a:rPr>
              <a:t>Masterton</a:t>
            </a:r>
            <a:r>
              <a:rPr lang="en-US" altLang="ru-RU" sz="2800" dirty="0" smtClean="0">
                <a:latin typeface="Times New Roman" panose="02020603050405020304" pitchFamily="18" charset="0"/>
                <a:cs typeface="Times New Roman" panose="02020603050405020304" pitchFamily="18" charset="0"/>
              </a:rPr>
              <a:t> (1798</a:t>
            </a:r>
            <a:r>
              <a:rPr lang="en-US" altLang="ru-RU" sz="2800" dirty="0" smtClean="0">
                <a:latin typeface="Times New Roman" panose="02020603050405020304" pitchFamily="18" charset="0"/>
                <a:cs typeface="Times New Roman" panose="02020603050405020304" pitchFamily="18" charset="0"/>
              </a:rPr>
              <a:t>)</a:t>
            </a:r>
          </a:p>
          <a:p>
            <a:pPr>
              <a:lnSpc>
                <a:spcPct val="90000"/>
              </a:lnSpc>
            </a:pPr>
            <a:endParaRPr lang="tr-TR" altLang="ru-RU" sz="2800" dirty="0" smtClean="0">
              <a:latin typeface="Times New Roman" panose="02020603050405020304" pitchFamily="18" charset="0"/>
              <a:cs typeface="Times New Roman" panose="02020603050405020304" pitchFamily="18" charset="0"/>
            </a:endParaRPr>
          </a:p>
          <a:p>
            <a:pPr>
              <a:lnSpc>
                <a:spcPct val="90000"/>
              </a:lnSpc>
            </a:pPr>
            <a:r>
              <a:rPr lang="en-US" altLang="ru-RU" sz="2800" dirty="0" smtClean="0">
                <a:latin typeface="Times New Roman" panose="02020603050405020304" pitchFamily="18" charset="0"/>
                <a:cs typeface="Times New Roman" panose="02020603050405020304" pitchFamily="18" charset="0"/>
              </a:rPr>
              <a:t>After return to the United States, Irving was admitted to New York bar in 1806. He was a partner with his brothers in the family hardware business, New York and Liverpool, England, and representative of the business in England until it collapsed in 1818. During the war of 1812 Irving was a military aide to New York Governor Tompkins in the U.S. Army. </a:t>
            </a:r>
            <a:endParaRPr lang="tr-TR" altLang="ru-RU"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3366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r>
              <a:rPr lang="en-US" dirty="0"/>
              <a:t>B</a:t>
            </a:r>
            <a:r>
              <a:rPr lang="en-US" dirty="0" smtClean="0"/>
              <a:t>eginning </a:t>
            </a:r>
            <a:r>
              <a:rPr lang="en-US" dirty="0"/>
              <a:t>of a career writer</a:t>
            </a:r>
            <a:endParaRPr lang="ru-RU" altLang="ru-RU" dirty="0" smtClean="0"/>
          </a:p>
        </p:txBody>
      </p:sp>
      <p:sp>
        <p:nvSpPr>
          <p:cNvPr id="6147" name="Rectangle 3"/>
          <p:cNvSpPr>
            <a:spLocks noGrp="1" noChangeArrowheads="1"/>
          </p:cNvSpPr>
          <p:nvPr>
            <p:ph sz="quarter" idx="13"/>
          </p:nvPr>
        </p:nvSpPr>
        <p:spPr/>
        <p:txBody>
          <a:bodyPr>
            <a:normAutofit lnSpcReduction="10000"/>
          </a:bodyPr>
          <a:lstStyle/>
          <a:p>
            <a:r>
              <a:rPr lang="en-US" altLang="ru-RU" sz="2800" dirty="0" smtClean="0">
                <a:latin typeface="Times New Roman" panose="02020603050405020304" pitchFamily="18" charset="0"/>
                <a:cs typeface="Times New Roman" panose="02020603050405020304" pitchFamily="18" charset="0"/>
              </a:rPr>
              <a:t>Irving's career as a writer started in journals and newspapers.</a:t>
            </a:r>
            <a:endParaRPr lang="tr-TR" altLang="ru-RU" sz="2800" dirty="0" smtClean="0">
              <a:latin typeface="Times New Roman" panose="02020603050405020304" pitchFamily="18" charset="0"/>
              <a:cs typeface="Times New Roman" panose="02020603050405020304" pitchFamily="18" charset="0"/>
            </a:endParaRPr>
          </a:p>
          <a:p>
            <a:r>
              <a:rPr lang="en-US" altLang="ru-RU" sz="2800" dirty="0" smtClean="0">
                <a:latin typeface="Times New Roman" panose="02020603050405020304" pitchFamily="18" charset="0"/>
                <a:cs typeface="Times New Roman" panose="02020603050405020304" pitchFamily="18" charset="0"/>
              </a:rPr>
              <a:t> He contributed to </a:t>
            </a:r>
            <a:r>
              <a:rPr lang="en-US" altLang="ru-RU" sz="2800" i="1" dirty="0" smtClean="0">
                <a:latin typeface="Times New Roman" panose="02020603050405020304" pitchFamily="18" charset="0"/>
                <a:cs typeface="Times New Roman" panose="02020603050405020304" pitchFamily="18" charset="0"/>
              </a:rPr>
              <a:t>Morning Chronicle</a:t>
            </a:r>
            <a:r>
              <a:rPr lang="en-US" altLang="ru-RU" sz="2800" dirty="0" smtClean="0">
                <a:latin typeface="Times New Roman" panose="02020603050405020304" pitchFamily="18" charset="0"/>
                <a:cs typeface="Times New Roman" panose="02020603050405020304" pitchFamily="18" charset="0"/>
              </a:rPr>
              <a:t> (1802-03), which was edited by his brother Peter, and published </a:t>
            </a:r>
            <a:r>
              <a:rPr lang="en-US" altLang="ru-RU" sz="2800" i="1" dirty="0" smtClean="0">
                <a:latin typeface="Times New Roman" panose="02020603050405020304" pitchFamily="18" charset="0"/>
                <a:cs typeface="Times New Roman" panose="02020603050405020304" pitchFamily="18" charset="0"/>
              </a:rPr>
              <a:t>Salmagundi</a:t>
            </a:r>
            <a:r>
              <a:rPr lang="en-US" altLang="ru-RU" sz="2800" dirty="0" smtClean="0">
                <a:latin typeface="Times New Roman" panose="02020603050405020304" pitchFamily="18" charset="0"/>
                <a:cs typeface="Times New Roman" panose="02020603050405020304" pitchFamily="18" charset="0"/>
              </a:rPr>
              <a:t> (1807-08), writing in collaboration with his brother William and James </a:t>
            </a:r>
            <a:r>
              <a:rPr lang="en-US" altLang="ru-RU" sz="2800" dirty="0" err="1" smtClean="0">
                <a:latin typeface="Times New Roman" panose="02020603050405020304" pitchFamily="18" charset="0"/>
                <a:cs typeface="Times New Roman" panose="02020603050405020304" pitchFamily="18" charset="0"/>
              </a:rPr>
              <a:t>Kirke</a:t>
            </a:r>
            <a:r>
              <a:rPr lang="en-US" altLang="ru-RU" sz="2800" dirty="0" smtClean="0">
                <a:latin typeface="Times New Roman" panose="02020603050405020304" pitchFamily="18" charset="0"/>
                <a:cs typeface="Times New Roman" panose="02020603050405020304" pitchFamily="18" charset="0"/>
              </a:rPr>
              <a:t> Paulding. </a:t>
            </a:r>
            <a:endParaRPr lang="tr-TR" altLang="ru-RU" sz="2800" dirty="0" smtClean="0">
              <a:latin typeface="Times New Roman" panose="02020603050405020304" pitchFamily="18" charset="0"/>
              <a:cs typeface="Times New Roman" panose="02020603050405020304" pitchFamily="18" charset="0"/>
            </a:endParaRPr>
          </a:p>
          <a:p>
            <a:r>
              <a:rPr lang="en-US" altLang="ru-RU" sz="2800" dirty="0" smtClean="0">
                <a:latin typeface="Times New Roman" panose="02020603050405020304" pitchFamily="18" charset="0"/>
                <a:cs typeface="Times New Roman" panose="02020603050405020304" pitchFamily="18" charset="0"/>
              </a:rPr>
              <a:t>From 1812 to 1814 he was an editor of </a:t>
            </a:r>
            <a:r>
              <a:rPr lang="en-US" altLang="ru-RU" sz="2800" i="1" dirty="0" err="1" smtClean="0">
                <a:latin typeface="Times New Roman" panose="02020603050405020304" pitchFamily="18" charset="0"/>
                <a:cs typeface="Times New Roman" panose="02020603050405020304" pitchFamily="18" charset="0"/>
              </a:rPr>
              <a:t>Analetic</a:t>
            </a:r>
            <a:r>
              <a:rPr lang="en-US" altLang="ru-RU" sz="2800" dirty="0" smtClean="0">
                <a:latin typeface="Times New Roman" panose="02020603050405020304" pitchFamily="18" charset="0"/>
                <a:cs typeface="Times New Roman" panose="02020603050405020304" pitchFamily="18" charset="0"/>
              </a:rPr>
              <a:t> magazine in Philadelphia and New York.</a:t>
            </a:r>
            <a:endParaRPr lang="tr-TR" altLang="ru-RU"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727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a:xfrm>
            <a:off x="457200" y="274638"/>
            <a:ext cx="8229600" cy="944562"/>
          </a:xfrm>
        </p:spPr>
        <p:txBody>
          <a:bodyPr/>
          <a:lstStyle/>
          <a:p>
            <a:pPr algn="ctr" eaLnBrk="1" hangingPunct="1">
              <a:defRPr/>
            </a:pPr>
            <a:r>
              <a:rPr lang="en-US" dirty="0" smtClean="0"/>
              <a:t>Career Shifts to Europe in 1815</a:t>
            </a:r>
          </a:p>
        </p:txBody>
      </p:sp>
      <p:sp>
        <p:nvSpPr>
          <p:cNvPr id="60419" name="Rectangle 3"/>
          <p:cNvSpPr>
            <a:spLocks noGrp="1" noChangeArrowheads="1"/>
          </p:cNvSpPr>
          <p:nvPr>
            <p:ph sz="quarter" idx="13"/>
          </p:nvPr>
        </p:nvSpPr>
        <p:spPr>
          <a:xfrm>
            <a:off x="457200" y="1295400"/>
            <a:ext cx="8229600" cy="5181600"/>
          </a:xfrm>
        </p:spPr>
        <p:txBody>
          <a:bodyPr>
            <a:normAutofit/>
          </a:bodyPr>
          <a:lstStyle/>
          <a:p>
            <a:pPr marL="0" indent="0" eaLnBrk="1" hangingPunct="1">
              <a:buClr>
                <a:schemeClr val="tx1"/>
              </a:buClr>
              <a:buNone/>
              <a:defRPr/>
            </a:pPr>
            <a:r>
              <a:rPr lang="en-US" sz="2400" dirty="0" smtClean="0">
                <a:latin typeface="Times New Roman" panose="02020603050405020304" pitchFamily="18" charset="0"/>
                <a:cs typeface="Times New Roman" panose="02020603050405020304" pitchFamily="18" charset="0"/>
              </a:rPr>
              <a:t>sailed for England to take charge of family business in Liverpool</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marL="0" indent="0" eaLnBrk="1" hangingPunct="1">
              <a:buClr>
                <a:schemeClr val="tx1"/>
              </a:buClr>
              <a:buNone/>
              <a:defRPr/>
            </a:pPr>
            <a:r>
              <a:rPr lang="en-US" sz="2400" dirty="0" smtClean="0">
                <a:latin typeface="Times New Roman" panose="02020603050405020304" pitchFamily="18" charset="0"/>
                <a:cs typeface="Times New Roman" panose="02020603050405020304" pitchFamily="18" charset="0"/>
              </a:rPr>
              <a:t>when it bankrupted, he concentrated on literary career</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marL="0" indent="0" eaLnBrk="1" hangingPunct="1">
              <a:buClr>
                <a:schemeClr val="tx1"/>
              </a:buClr>
              <a:buNone/>
              <a:defRPr/>
            </a:pPr>
            <a:r>
              <a:rPr lang="en-US" sz="2400" dirty="0" smtClean="0">
                <a:latin typeface="Times New Roman" panose="02020603050405020304" pitchFamily="18" charset="0"/>
                <a:cs typeface="Times New Roman" panose="02020603050405020304" pitchFamily="18" charset="0"/>
              </a:rPr>
              <a:t>traveled throughout England, France, Spain, Germany, and Switzerland</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marL="0" indent="0" eaLnBrk="1" hangingPunct="1">
              <a:buClr>
                <a:schemeClr val="tx1"/>
              </a:buClr>
              <a:buNone/>
              <a:defRPr/>
            </a:pPr>
            <a:r>
              <a:rPr lang="en-US" sz="2400" dirty="0" smtClean="0">
                <a:latin typeface="Times New Roman" panose="02020603050405020304" pitchFamily="18" charset="0"/>
                <a:cs typeface="Times New Roman" panose="02020603050405020304" pitchFamily="18" charset="0"/>
              </a:rPr>
              <a:t>wrote history of Christopher Columbus</a:t>
            </a:r>
          </a:p>
          <a:p>
            <a:pPr eaLnBrk="1" hangingPunct="1">
              <a:buClr>
                <a:schemeClr val="tx1"/>
              </a:buClr>
              <a:buFont typeface="Wingdings" pitchFamily="2" charset="2"/>
              <a:buChar char="q"/>
              <a:defRPr/>
            </a:pPr>
            <a:endParaRPr lang="en-US" dirty="0" smtClean="0"/>
          </a:p>
          <a:p>
            <a:pPr eaLnBrk="1" hangingPunct="1">
              <a:buClr>
                <a:schemeClr val="tx1"/>
              </a:buClr>
              <a:buFont typeface="Wingdings" pitchFamily="2" charset="2"/>
              <a:buChar char="q"/>
              <a:defRPr/>
            </a:pPr>
            <a:endParaRPr lang="en-US" dirty="0" smtClean="0"/>
          </a:p>
          <a:p>
            <a:pPr eaLnBrk="1" hangingPunct="1">
              <a:buClr>
                <a:schemeClr val="tx1"/>
              </a:buClr>
              <a:buFont typeface="Wingdings" pitchFamily="2" charset="2"/>
              <a:buChar char="q"/>
              <a:defRPr/>
            </a:pPr>
            <a:endParaRPr lang="en-US" dirty="0" smtClean="0"/>
          </a:p>
          <a:p>
            <a:pPr eaLnBrk="1" hangingPunct="1">
              <a:defRPr/>
            </a:pPr>
            <a:endParaRPr lang="en-US" dirty="0" smtClean="0"/>
          </a:p>
          <a:p>
            <a:pPr eaLnBrk="1" hangingPunct="1">
              <a:defRPr/>
            </a:pPr>
            <a:endParaRPr lang="en-US" dirty="0" smtClean="0"/>
          </a:p>
        </p:txBody>
      </p:sp>
    </p:spTree>
    <p:extLst>
      <p:ext uri="{BB962C8B-B14F-4D97-AF65-F5344CB8AC3E}">
        <p14:creationId xmlns:p14="http://schemas.microsoft.com/office/powerpoint/2010/main" val="2089819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p:txBody>
          <a:bodyPr/>
          <a:lstStyle/>
          <a:p>
            <a:pPr algn="ctr" eaLnBrk="1" hangingPunct="1">
              <a:defRPr/>
            </a:pPr>
            <a:r>
              <a:rPr lang="en-US" dirty="0" smtClean="0"/>
              <a:t>Literary Career Continues</a:t>
            </a:r>
          </a:p>
        </p:txBody>
      </p:sp>
      <p:sp>
        <p:nvSpPr>
          <p:cNvPr id="61443" name="Rectangle 3"/>
          <p:cNvSpPr>
            <a:spLocks noGrp="1" noChangeArrowheads="1"/>
          </p:cNvSpPr>
          <p:nvPr>
            <p:ph sz="quarter" idx="13"/>
          </p:nvPr>
        </p:nvSpPr>
        <p:spPr>
          <a:xfrm>
            <a:off x="395536" y="1524000"/>
            <a:ext cx="3610744" cy="3917032"/>
          </a:xfrm>
        </p:spPr>
        <p:txBody>
          <a:bodyPr/>
          <a:lstStyle/>
          <a:p>
            <a:pPr marL="0" indent="0" algn="ctr" eaLnBrk="1" hangingPunct="1">
              <a:lnSpc>
                <a:spcPct val="90000"/>
              </a:lnSpc>
              <a:buClr>
                <a:schemeClr val="tx1"/>
              </a:buClr>
              <a:buNone/>
              <a:defRPr/>
            </a:pPr>
            <a:r>
              <a:rPr lang="en-US" sz="2800" dirty="0" smtClean="0"/>
              <a:t>1819 - 1820 published </a:t>
            </a:r>
            <a:r>
              <a:rPr lang="en-US" sz="2800" i="1" dirty="0" smtClean="0"/>
              <a:t>The Sketch-Book of Geoffrey Crayon, Gent</a:t>
            </a:r>
          </a:p>
          <a:p>
            <a:pPr marL="0" indent="0" algn="ctr" eaLnBrk="1" hangingPunct="1">
              <a:lnSpc>
                <a:spcPct val="90000"/>
              </a:lnSpc>
              <a:buClr>
                <a:schemeClr val="tx1"/>
              </a:buClr>
              <a:buNone/>
              <a:defRPr/>
            </a:pPr>
            <a:r>
              <a:rPr lang="en-US" sz="2800" dirty="0" smtClean="0"/>
              <a:t> it included “Rip Van Winkle”</a:t>
            </a:r>
            <a:r>
              <a:rPr lang="en-US" sz="2800" i="1" dirty="0" smtClean="0"/>
              <a:t> </a:t>
            </a:r>
            <a:r>
              <a:rPr lang="en-US" sz="2800" dirty="0" smtClean="0"/>
              <a:t>and “The Legend of Sleepy Hollow</a:t>
            </a:r>
            <a:r>
              <a:rPr lang="en-US" dirty="0" smtClean="0"/>
              <a:t>”</a:t>
            </a:r>
          </a:p>
        </p:txBody>
      </p:sp>
      <p:pic>
        <p:nvPicPr>
          <p:cNvPr id="14340" name="Picture 4" descr="oldr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524000"/>
            <a:ext cx="3163888"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5821621"/>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pPr algn="ctr" eaLnBrk="1" hangingPunct="1">
              <a:defRPr/>
            </a:pPr>
            <a:r>
              <a:rPr lang="en-US" b="0" dirty="0" smtClean="0"/>
              <a:t>Irving’s Literary Pseudonyms</a:t>
            </a:r>
          </a:p>
        </p:txBody>
      </p:sp>
      <p:sp>
        <p:nvSpPr>
          <p:cNvPr id="57347" name="Rectangle 3"/>
          <p:cNvSpPr>
            <a:spLocks noGrp="1" noChangeArrowheads="1"/>
          </p:cNvSpPr>
          <p:nvPr>
            <p:ph sz="quarter" idx="13"/>
          </p:nvPr>
        </p:nvSpPr>
        <p:spPr>
          <a:xfrm>
            <a:off x="2209800" y="1447800"/>
            <a:ext cx="5334000" cy="4724400"/>
          </a:xfrm>
        </p:spPr>
        <p:txBody>
          <a:bodyPr/>
          <a:lstStyle/>
          <a:p>
            <a:pPr eaLnBrk="1" hangingPunct="1">
              <a:buClr>
                <a:schemeClr val="tx1"/>
              </a:buClr>
              <a:buFont typeface="Wingdings" pitchFamily="2" charset="2"/>
              <a:buNone/>
              <a:defRPr/>
            </a:pPr>
            <a:r>
              <a:rPr lang="en-US" b="1" dirty="0" smtClean="0"/>
              <a:t/>
            </a:r>
            <a:br>
              <a:rPr lang="en-US" b="1" dirty="0" smtClean="0"/>
            </a:br>
            <a:endParaRPr lang="en-US" b="1" dirty="0" smtClean="0"/>
          </a:p>
          <a:p>
            <a:pPr marL="0" indent="0" algn="ctr" eaLnBrk="1" hangingPunct="1">
              <a:buClr>
                <a:schemeClr val="tx1"/>
              </a:buClr>
              <a:buNone/>
              <a:defRPr/>
            </a:pPr>
            <a:r>
              <a:rPr lang="en-US" sz="2800" b="1" dirty="0" smtClean="0"/>
              <a:t>Dietrich Knickerbocker</a:t>
            </a:r>
            <a:br>
              <a:rPr lang="en-US" sz="2800" b="1" dirty="0" smtClean="0"/>
            </a:br>
            <a:endParaRPr lang="en-US" sz="2800" b="1" dirty="0" smtClean="0"/>
          </a:p>
          <a:p>
            <a:pPr marL="0" indent="0" algn="ctr" eaLnBrk="1" hangingPunct="1">
              <a:buClr>
                <a:schemeClr val="tx1"/>
              </a:buClr>
              <a:buNone/>
              <a:defRPr/>
            </a:pPr>
            <a:r>
              <a:rPr lang="en-US" sz="2800" b="1" dirty="0" smtClean="0"/>
              <a:t> Jonathan </a:t>
            </a:r>
            <a:r>
              <a:rPr lang="en-US" sz="2800" b="1" dirty="0" err="1" smtClean="0"/>
              <a:t>Oldstyle</a:t>
            </a:r>
            <a:r>
              <a:rPr lang="en-US" sz="2800" b="1" dirty="0" smtClean="0"/>
              <a:t/>
            </a:r>
            <a:br>
              <a:rPr lang="en-US" sz="2800" b="1" dirty="0" smtClean="0"/>
            </a:br>
            <a:endParaRPr lang="en-US" sz="2800" b="1" dirty="0" smtClean="0"/>
          </a:p>
          <a:p>
            <a:pPr marL="0" indent="0" algn="ctr" eaLnBrk="1" hangingPunct="1">
              <a:buClr>
                <a:schemeClr val="tx1"/>
              </a:buClr>
              <a:buNone/>
              <a:defRPr/>
            </a:pPr>
            <a:r>
              <a:rPr lang="en-US" sz="2800" b="1" dirty="0" smtClean="0"/>
              <a:t> Geoffrey Crayon</a:t>
            </a:r>
            <a:r>
              <a:rPr lang="en-US" sz="2800" dirty="0" smtClean="0"/>
              <a:t> </a:t>
            </a:r>
          </a:p>
          <a:p>
            <a:pPr algn="ctr" eaLnBrk="1" hangingPunct="1">
              <a:buFont typeface="Wingdings" pitchFamily="2" charset="2"/>
              <a:buBlip>
                <a:blip r:embed="rId2"/>
              </a:buBlip>
              <a:defRPr/>
            </a:pPr>
            <a:endParaRPr lang="en-US" sz="2800" dirty="0" smtClean="0"/>
          </a:p>
        </p:txBody>
      </p:sp>
    </p:spTree>
    <p:extLst>
      <p:ext uri="{BB962C8B-B14F-4D97-AF65-F5344CB8AC3E}">
        <p14:creationId xmlns:p14="http://schemas.microsoft.com/office/powerpoint/2010/main" val="1051610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pPr eaLnBrk="1" hangingPunct="1">
              <a:defRPr/>
            </a:pPr>
            <a:r>
              <a:rPr lang="en-US" smtClean="0"/>
              <a:t>Returns to America in 1832</a:t>
            </a:r>
          </a:p>
        </p:txBody>
      </p:sp>
      <p:sp>
        <p:nvSpPr>
          <p:cNvPr id="63491" name="Rectangle 3"/>
          <p:cNvSpPr>
            <a:spLocks noGrp="1" noChangeArrowheads="1"/>
          </p:cNvSpPr>
          <p:nvPr>
            <p:ph sz="quarter" idx="13"/>
          </p:nvPr>
        </p:nvSpPr>
        <p:spPr>
          <a:xfrm>
            <a:off x="457200" y="1600200"/>
            <a:ext cx="8305800" cy="4277072"/>
          </a:xfrm>
        </p:spPr>
        <p:txBody>
          <a:bodyPr/>
          <a:lstStyle/>
          <a:p>
            <a:pPr marL="0" indent="0" algn="just" eaLnBrk="1" hangingPunct="1">
              <a:buClr>
                <a:schemeClr val="tx1"/>
              </a:buClr>
              <a:buNone/>
              <a:defRPr/>
            </a:pPr>
            <a:r>
              <a:rPr lang="en-US" sz="2400" dirty="0" smtClean="0">
                <a:latin typeface="Times New Roman" panose="02020603050405020304" pitchFamily="18" charset="0"/>
                <a:cs typeface="Times New Roman" panose="02020603050405020304" pitchFamily="18" charset="0"/>
              </a:rPr>
              <a:t>returned from Europe to New York </a:t>
            </a:r>
          </a:p>
          <a:p>
            <a:pPr algn="just" eaLnBrk="1" hangingPunct="1">
              <a:buClr>
                <a:schemeClr val="tx1"/>
              </a:buClr>
              <a:buFont typeface="Wingdings" pitchFamily="2" charset="2"/>
              <a:buBlip>
                <a:blip r:embed="rId2"/>
              </a:buBlip>
              <a:defRPr/>
            </a:pPr>
            <a:endParaRPr lang="en-US" sz="2400" dirty="0" smtClean="0">
              <a:latin typeface="Times New Roman" panose="02020603050405020304" pitchFamily="18" charset="0"/>
              <a:cs typeface="Times New Roman" panose="02020603050405020304" pitchFamily="18" charset="0"/>
            </a:endParaRPr>
          </a:p>
          <a:p>
            <a:pPr marL="0" indent="0" algn="just" eaLnBrk="1" hangingPunct="1">
              <a:buClr>
                <a:schemeClr val="tx1"/>
              </a:buClr>
              <a:buNone/>
              <a:defRPr/>
            </a:pPr>
            <a:r>
              <a:rPr lang="en-US" sz="2400" dirty="0" smtClean="0">
                <a:latin typeface="Times New Roman" panose="02020603050405020304" pitchFamily="18" charset="0"/>
                <a:cs typeface="Times New Roman" panose="02020603050405020304" pitchFamily="18" charset="0"/>
              </a:rPr>
              <a:t>established his home Sunnyside in Tarrytown </a:t>
            </a:r>
          </a:p>
          <a:p>
            <a:pPr algn="just" eaLnBrk="1" hangingPunct="1">
              <a:buClr>
                <a:schemeClr val="tx1"/>
              </a:buClr>
              <a:buFont typeface="Wingdings" pitchFamily="2" charset="2"/>
              <a:buBlip>
                <a:blip r:embed="rId2"/>
              </a:buBlip>
              <a:defRPr/>
            </a:pPr>
            <a:endParaRPr lang="en-US" sz="2400" dirty="0" smtClean="0">
              <a:latin typeface="Times New Roman" panose="02020603050405020304" pitchFamily="18" charset="0"/>
              <a:cs typeface="Times New Roman" panose="02020603050405020304" pitchFamily="18" charset="0"/>
            </a:endParaRPr>
          </a:p>
          <a:p>
            <a:pPr marL="0" indent="0" algn="just" eaLnBrk="1" hangingPunct="1">
              <a:buClr>
                <a:schemeClr val="tx1"/>
              </a:buClr>
              <a:buNone/>
              <a:defRPr/>
            </a:pPr>
            <a:r>
              <a:rPr lang="en-US" sz="2400" dirty="0" smtClean="0">
                <a:latin typeface="Times New Roman" panose="02020603050405020304" pitchFamily="18" charset="0"/>
                <a:cs typeface="Times New Roman" panose="02020603050405020304" pitchFamily="18" charset="0"/>
              </a:rPr>
              <a:t>never married or had children </a:t>
            </a:r>
          </a:p>
          <a:p>
            <a:pPr algn="just" eaLnBrk="1" hangingPunct="1">
              <a:buClr>
                <a:schemeClr val="tx1"/>
              </a:buClr>
              <a:buFont typeface="Wingdings" pitchFamily="2" charset="2"/>
              <a:buBlip>
                <a:blip r:embed="rId2"/>
              </a:buBlip>
              <a:defRPr/>
            </a:pPr>
            <a:endParaRPr lang="en-US" sz="2400" dirty="0" smtClean="0">
              <a:latin typeface="Times New Roman" panose="02020603050405020304" pitchFamily="18" charset="0"/>
              <a:cs typeface="Times New Roman" panose="02020603050405020304" pitchFamily="18" charset="0"/>
            </a:endParaRPr>
          </a:p>
          <a:p>
            <a:pPr marL="0" indent="0" algn="just" eaLnBrk="1" hangingPunct="1">
              <a:buClr>
                <a:schemeClr val="tx1"/>
              </a:buClr>
              <a:buNone/>
              <a:defRPr/>
            </a:pPr>
            <a:r>
              <a:rPr lang="en-US" sz="2400" dirty="0" smtClean="0">
                <a:latin typeface="Times New Roman" panose="02020603050405020304" pitchFamily="18" charset="0"/>
                <a:cs typeface="Times New Roman" panose="02020603050405020304" pitchFamily="18" charset="0"/>
              </a:rPr>
              <a:t>for next 25 years he shared Sunnyside with his brother Ebenezer and Ebenezer's 5 daughters </a:t>
            </a:r>
          </a:p>
          <a:p>
            <a:pPr algn="just" eaLnBrk="1" hangingPunct="1">
              <a:defRPr/>
            </a:pPr>
            <a:endParaRPr lang="en-US" sz="2400" dirty="0" smtClean="0">
              <a:latin typeface="Times New Roman" panose="02020603050405020304" pitchFamily="18" charset="0"/>
              <a:cs typeface="Times New Roman" panose="02020603050405020304" pitchFamily="18" charset="0"/>
            </a:endParaRPr>
          </a:p>
          <a:p>
            <a:pPr eaLnBrk="1" hangingPunct="1">
              <a:defRPr/>
            </a:pPr>
            <a:endParaRPr lang="en-US" dirty="0" smtClean="0"/>
          </a:p>
        </p:txBody>
      </p:sp>
    </p:spTree>
    <p:extLst>
      <p:ext uri="{BB962C8B-B14F-4D97-AF65-F5344CB8AC3E}">
        <p14:creationId xmlns:p14="http://schemas.microsoft.com/office/powerpoint/2010/main" val="2294509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a:xfrm>
            <a:off x="467544" y="188640"/>
            <a:ext cx="8229600" cy="793750"/>
          </a:xfrm>
        </p:spPr>
        <p:txBody>
          <a:bodyPr/>
          <a:lstStyle/>
          <a:p>
            <a:pPr algn="ctr"/>
            <a:r>
              <a:rPr lang="en-US" altLang="ru-RU" sz="3600" b="1" dirty="0" smtClean="0"/>
              <a:t>Selected works</a:t>
            </a:r>
            <a:endParaRPr lang="tr-TR" altLang="ru-RU" sz="3600" dirty="0" smtClean="0"/>
          </a:p>
        </p:txBody>
      </p:sp>
      <p:sp>
        <p:nvSpPr>
          <p:cNvPr id="24579" name="Rectangle 5"/>
          <p:cNvSpPr>
            <a:spLocks noGrp="1" noChangeArrowheads="1"/>
          </p:cNvSpPr>
          <p:nvPr>
            <p:ph sz="quarter" idx="13"/>
          </p:nvPr>
        </p:nvSpPr>
        <p:spPr>
          <a:xfrm>
            <a:off x="457200" y="990600"/>
            <a:ext cx="8229600" cy="5486400"/>
          </a:xfrm>
        </p:spPr>
        <p:txBody>
          <a:bodyPr>
            <a:normAutofit lnSpcReduction="10000"/>
          </a:bodyPr>
          <a:lstStyle/>
          <a:p>
            <a:pPr>
              <a:lnSpc>
                <a:spcPct val="80000"/>
              </a:lnSpc>
            </a:pPr>
            <a:r>
              <a:rPr lang="en-US" altLang="ru-RU" sz="2000" dirty="0" smtClean="0">
                <a:latin typeface="Times New Roman" panose="02020603050405020304" pitchFamily="18" charset="0"/>
                <a:cs typeface="Times New Roman" panose="02020603050405020304" pitchFamily="18" charset="0"/>
              </a:rPr>
              <a:t>LETTERS OF JONATHAN OLDSTYLE, 1802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SALMAGUNDI, 1807 (with William I. and J.K. Paulding)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A HISTORY OF NEW YORK, BY DIETRICH KNICKERBOCKER, 1809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THE SKETCH BOOK, 1819-20 (as Geoffrey Crayon) - contains 'Rip Van Winkle' and 'The Legend of Sleepy Hollow' - film adaptations: The Adventures of </a:t>
            </a:r>
            <a:r>
              <a:rPr lang="en-US" altLang="ru-RU" sz="2000" dirty="0" err="1" smtClean="0">
                <a:latin typeface="Times New Roman" panose="02020603050405020304" pitchFamily="18" charset="0"/>
                <a:cs typeface="Times New Roman" panose="02020603050405020304" pitchFamily="18" charset="0"/>
              </a:rPr>
              <a:t>Ichabold</a:t>
            </a:r>
            <a:r>
              <a:rPr lang="en-US" altLang="ru-RU" sz="2000" dirty="0" smtClean="0">
                <a:latin typeface="Times New Roman" panose="02020603050405020304" pitchFamily="18" charset="0"/>
                <a:cs typeface="Times New Roman" panose="02020603050405020304" pitchFamily="18" charset="0"/>
              </a:rPr>
              <a:t> and </a:t>
            </a:r>
            <a:r>
              <a:rPr lang="en-US" altLang="ru-RU" sz="2000" dirty="0" err="1" smtClean="0">
                <a:latin typeface="Times New Roman" panose="02020603050405020304" pitchFamily="18" charset="0"/>
                <a:cs typeface="Times New Roman" panose="02020603050405020304" pitchFamily="18" charset="0"/>
              </a:rPr>
              <a:t>Mr</a:t>
            </a:r>
            <a:r>
              <a:rPr lang="en-US" altLang="ru-RU" sz="2000" dirty="0" smtClean="0">
                <a:latin typeface="Times New Roman" panose="02020603050405020304" pitchFamily="18" charset="0"/>
                <a:cs typeface="Times New Roman" panose="02020603050405020304" pitchFamily="18" charset="0"/>
              </a:rPr>
              <a:t> Toad</a:t>
            </a:r>
            <a:r>
              <a:rPr lang="en-US" altLang="ru-RU" sz="2000" i="1" dirty="0" smtClean="0">
                <a:latin typeface="Times New Roman" panose="02020603050405020304" pitchFamily="18" charset="0"/>
                <a:cs typeface="Times New Roman" panose="02020603050405020304" pitchFamily="18" charset="0"/>
              </a:rPr>
              <a:t> </a:t>
            </a:r>
            <a:r>
              <a:rPr lang="en-US" altLang="ru-RU" sz="2000" dirty="0" smtClean="0">
                <a:latin typeface="Times New Roman" panose="02020603050405020304" pitchFamily="18" charset="0"/>
                <a:cs typeface="Times New Roman" panose="02020603050405020304" pitchFamily="18" charset="0"/>
              </a:rPr>
              <a:t>(1949) ; Sleepy Hollow, dir. by Tim Burton (1999), starring Johnny Depp, Christina Ricci, Michael </a:t>
            </a:r>
            <a:r>
              <a:rPr lang="en-US" altLang="ru-RU" sz="2000" dirty="0" err="1" smtClean="0">
                <a:latin typeface="Times New Roman" panose="02020603050405020304" pitchFamily="18" charset="0"/>
                <a:cs typeface="Times New Roman" panose="02020603050405020304" pitchFamily="18" charset="0"/>
              </a:rPr>
              <a:t>Gambon</a:t>
            </a:r>
            <a:r>
              <a:rPr lang="en-US" altLang="ru-RU" sz="2000" dirty="0" smtClean="0">
                <a:latin typeface="Times New Roman" panose="02020603050405020304" pitchFamily="18" charset="0"/>
                <a:cs typeface="Times New Roman" panose="02020603050405020304" pitchFamily="18" charset="0"/>
              </a:rPr>
              <a:t>, Miranda Richardson, Christopher </a:t>
            </a:r>
            <a:r>
              <a:rPr lang="en-US" altLang="ru-RU" sz="2000" dirty="0" err="1" smtClean="0">
                <a:latin typeface="Times New Roman" panose="02020603050405020304" pitchFamily="18" charset="0"/>
                <a:cs typeface="Times New Roman" panose="02020603050405020304" pitchFamily="18" charset="0"/>
              </a:rPr>
              <a:t>Walken</a:t>
            </a:r>
            <a:r>
              <a:rPr lang="en-US" altLang="ru-RU" sz="2000" dirty="0" smtClean="0">
                <a:latin typeface="Times New Roman" panose="02020603050405020304" pitchFamily="18" charset="0"/>
                <a:cs typeface="Times New Roman" panose="02020603050405020304" pitchFamily="18" charset="0"/>
              </a:rPr>
              <a:t>, Casper Van </a:t>
            </a:r>
            <a:r>
              <a:rPr lang="en-US" altLang="ru-RU" sz="2000" dirty="0" err="1" smtClean="0">
                <a:latin typeface="Times New Roman" panose="02020603050405020304" pitchFamily="18" charset="0"/>
                <a:cs typeface="Times New Roman" panose="02020603050405020304" pitchFamily="18" charset="0"/>
              </a:rPr>
              <a:t>Dien</a:t>
            </a:r>
            <a:r>
              <a:rPr lang="en-US" altLang="ru-RU" sz="2000" dirty="0" smtClean="0">
                <a:latin typeface="Times New Roman" panose="02020603050405020304" pitchFamily="18" charset="0"/>
                <a:cs typeface="Times New Roman" panose="02020603050405020304" pitchFamily="18" charset="0"/>
              </a:rPr>
              <a:t>, Jeffrey Jones, Martin Landau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BRACEBRIDGE HALL, 1822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LETTERS OF JONATHAN OLDSTYLE, GENT., 1824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TALES OF A TRAVELLER, 1824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A HISTORY AND VOYAGES OF CHRISTOPHER COLUMBUS, 1828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THE CHRONICLE OF THE CONQUEST OF GRANADA, 1829 </a:t>
            </a: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THE COMPANIONS OF COLUMBUS, 1831 </a:t>
            </a:r>
            <a:endParaRPr lang="en-US" altLang="ru-RU" sz="2000" dirty="0" smtClean="0">
              <a:latin typeface="Times New Roman" panose="02020603050405020304" pitchFamily="18" charset="0"/>
              <a:cs typeface="Times New Roman" panose="02020603050405020304" pitchFamily="18" charset="0"/>
            </a:endParaRPr>
          </a:p>
          <a:p>
            <a:pPr>
              <a:lnSpc>
                <a:spcPct val="80000"/>
              </a:lnSpc>
            </a:pPr>
            <a:endParaRPr lang="tr-TR" altLang="ru-RU" sz="2000" dirty="0" smtClean="0">
              <a:latin typeface="Times New Roman" panose="02020603050405020304" pitchFamily="18" charset="0"/>
              <a:cs typeface="Times New Roman" panose="02020603050405020304" pitchFamily="18" charset="0"/>
            </a:endParaRPr>
          </a:p>
          <a:p>
            <a:pPr>
              <a:lnSpc>
                <a:spcPct val="80000"/>
              </a:lnSpc>
            </a:pPr>
            <a:r>
              <a:rPr lang="en-US" altLang="ru-RU" sz="2000" dirty="0" smtClean="0">
                <a:latin typeface="Times New Roman" panose="02020603050405020304" pitchFamily="18" charset="0"/>
                <a:cs typeface="Times New Roman" panose="02020603050405020304" pitchFamily="18" charset="0"/>
              </a:rPr>
              <a:t>THE ALHAMBRA, 1832 - Alhambra </a:t>
            </a:r>
            <a:endParaRPr lang="tr-TR" altLang="ru-RU"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3697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TotalTime>
  <Words>670</Words>
  <Application>Microsoft Office PowerPoint</Application>
  <PresentationFormat>Экран (4:3)</PresentationFormat>
  <Paragraphs>69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Горизонт</vt:lpstr>
      <vt:lpstr>Washington Irving </vt:lpstr>
      <vt:lpstr>Washington Irving</vt:lpstr>
      <vt:lpstr>Презентация PowerPoint</vt:lpstr>
      <vt:lpstr>Beginning of a career writer</vt:lpstr>
      <vt:lpstr>Career Shifts to Europe in 1815</vt:lpstr>
      <vt:lpstr>Literary Career Continues</vt:lpstr>
      <vt:lpstr>Irving’s Literary Pseudonyms</vt:lpstr>
      <vt:lpstr>Returns to America in 1832</vt:lpstr>
      <vt:lpstr>Selected works</vt:lpstr>
      <vt:lpstr>Презентация PowerPoint</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Irving </dc:title>
  <dc:creator>White</dc:creator>
  <cp:lastModifiedBy>White</cp:lastModifiedBy>
  <cp:revision>2</cp:revision>
  <dcterms:created xsi:type="dcterms:W3CDTF">2014-11-28T20:49:28Z</dcterms:created>
  <dcterms:modified xsi:type="dcterms:W3CDTF">2014-11-28T21:05:54Z</dcterms:modified>
</cp:coreProperties>
</file>