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sldIdLst>
    <p:sldId id="256" r:id="rId3"/>
    <p:sldId id="257" r:id="rId4"/>
    <p:sldId id="259" r:id="rId5"/>
    <p:sldId id="260" r:id="rId6"/>
    <p:sldId id="258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C90"/>
    <a:srgbClr val="3A927D"/>
    <a:srgbClr val="164770"/>
    <a:srgbClr val="245A4D"/>
    <a:srgbClr val="66C2AC"/>
    <a:srgbClr val="257AC1"/>
    <a:srgbClr val="14436A"/>
    <a:srgbClr val="327E6C"/>
    <a:srgbClr val="1F649D"/>
    <a:srgbClr val="62D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46" d="100"/>
          <a:sy n="46" d="100"/>
        </p:scale>
        <p:origin x="-1206" y="-10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4AC81-2FC8-4081-97DF-3FA26CAAD24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6A1C-D914-40F1-96FE-D8741CE04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14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scene3d>
              <a:camera prst="orthographicFront"/>
              <a:lightRig rig="threePt" dir="t"/>
            </a:scene3d>
          </a:bodyPr>
          <a:lstStyle>
            <a:lvl1pPr>
              <a:defRPr b="1">
                <a:solidFill>
                  <a:srgbClr val="14436A"/>
                </a:solidFill>
                <a:latin typeface="Century Gothic" pitchFamily="34" charset="0"/>
                <a:cs typeface="Segoe U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245A4D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entury Gothic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A927D"/>
                </a:solidFill>
              </a:defRPr>
            </a:lvl1pPr>
            <a:lvl2pPr>
              <a:defRPr sz="2400">
                <a:solidFill>
                  <a:srgbClr val="3A927D"/>
                </a:solidFill>
              </a:defRPr>
            </a:lvl2pPr>
            <a:lvl3pPr>
              <a:defRPr sz="2000">
                <a:solidFill>
                  <a:srgbClr val="3A927D"/>
                </a:solidFill>
              </a:defRPr>
            </a:lvl3pPr>
            <a:lvl4pPr>
              <a:defRPr sz="1800">
                <a:solidFill>
                  <a:srgbClr val="3A927D"/>
                </a:solidFill>
              </a:defRPr>
            </a:lvl4pPr>
            <a:lvl5pPr>
              <a:defRPr sz="1800">
                <a:solidFill>
                  <a:srgbClr val="3A927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A927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3A927D"/>
                </a:solidFill>
              </a:defRPr>
            </a:lvl1pPr>
            <a:lvl2pPr>
              <a:defRPr sz="2000">
                <a:solidFill>
                  <a:srgbClr val="3A927D"/>
                </a:solidFill>
              </a:defRPr>
            </a:lvl2pPr>
            <a:lvl3pPr>
              <a:defRPr sz="1800">
                <a:solidFill>
                  <a:srgbClr val="3A927D"/>
                </a:solidFill>
              </a:defRPr>
            </a:lvl3pPr>
            <a:lvl4pPr>
              <a:defRPr sz="1600">
                <a:solidFill>
                  <a:srgbClr val="3A927D"/>
                </a:solidFill>
              </a:defRPr>
            </a:lvl4pPr>
            <a:lvl5pPr>
              <a:defRPr sz="1600">
                <a:solidFill>
                  <a:srgbClr val="3A927D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>
              <a:bevelB w="0" h="0"/>
              <a:contourClr>
                <a:srgbClr val="1C5C90"/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E13621-88B8-4EF6-A7EC-28D1D61DFBC4}" type="datetimeFigureOut">
              <a:rPr lang="ru-RU" smtClean="0"/>
              <a:pPr/>
              <a:t>29.01.2015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rgbClr val="164770"/>
          </a:solidFill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  <a:latin typeface="+mj-lt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954759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ТУБЕРКУЛЬОЗ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4104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Туберкульоз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 err="1"/>
              <a:t>розповсюджене</a:t>
            </a:r>
            <a:r>
              <a:rPr lang="ru-RU" dirty="0"/>
              <a:t> і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летальне</a:t>
            </a:r>
            <a:r>
              <a:rPr lang="ru-RU" dirty="0"/>
              <a:t> </a:t>
            </a:r>
            <a:r>
              <a:rPr lang="ru-RU" dirty="0" err="1"/>
              <a:t>інфекційне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Спричинене</a:t>
            </a:r>
            <a:r>
              <a:rPr lang="ru-RU" dirty="0" smtClean="0"/>
              <a:t> </a:t>
            </a:r>
            <a:r>
              <a:rPr lang="ru-RU" dirty="0" err="1"/>
              <a:t>різноманітними</a:t>
            </a:r>
            <a:r>
              <a:rPr lang="ru-RU" dirty="0"/>
              <a:t> </a:t>
            </a:r>
            <a:r>
              <a:rPr lang="ru-RU" dirty="0" err="1"/>
              <a:t>штамами</a:t>
            </a:r>
            <a:r>
              <a:rPr lang="ru-RU" dirty="0"/>
              <a:t> </a:t>
            </a:r>
            <a:r>
              <a:rPr lang="ru-RU" dirty="0" err="1" smtClean="0"/>
              <a:t>мікобактерій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/>
              <a:t>уражає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Передається</a:t>
            </a:r>
            <a:r>
              <a:rPr lang="ru-RU" dirty="0"/>
              <a:t> через </a:t>
            </a:r>
            <a:r>
              <a:rPr lang="ru-RU" dirty="0" err="1"/>
              <a:t>повітря</a:t>
            </a:r>
            <a:r>
              <a:rPr lang="ru-RU" dirty="0"/>
              <a:t>, коли люди з </a:t>
            </a:r>
            <a:r>
              <a:rPr lang="ru-RU" dirty="0" err="1"/>
              <a:t>активним</a:t>
            </a:r>
            <a:r>
              <a:rPr lang="ru-RU" dirty="0"/>
              <a:t> </a:t>
            </a:r>
            <a:r>
              <a:rPr lang="ru-RU" dirty="0" err="1"/>
              <a:t>туберкульозом</a:t>
            </a:r>
            <a:r>
              <a:rPr lang="ru-RU" dirty="0"/>
              <a:t> </a:t>
            </a:r>
            <a:r>
              <a:rPr lang="ru-RU" dirty="0" err="1"/>
              <a:t>кашляють</a:t>
            </a:r>
            <a:r>
              <a:rPr lang="ru-RU" dirty="0"/>
              <a:t>, </a:t>
            </a:r>
            <a:r>
              <a:rPr lang="ru-RU" dirty="0" err="1"/>
              <a:t>чхають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чином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слину</a:t>
            </a:r>
            <a:r>
              <a:rPr lang="ru-RU" dirty="0"/>
              <a:t> у </a:t>
            </a:r>
            <a:r>
              <a:rPr lang="ru-RU" dirty="0" err="1"/>
              <a:t>повітря</a:t>
            </a:r>
            <a:r>
              <a:rPr lang="ru-RU" dirty="0"/>
              <a:t>.</a:t>
            </a:r>
          </a:p>
        </p:txBody>
      </p:sp>
      <p:pic>
        <p:nvPicPr>
          <p:cNvPr id="1026" name="Picture 2" descr="Tuberculosis-x-ray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914399"/>
            <a:ext cx="3384377" cy="416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3" y="551723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Рентгенограма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особи з </a:t>
            </a:r>
            <a:r>
              <a:rPr lang="ru-RU" dirty="0" err="1"/>
              <a:t>прогресуючим</a:t>
            </a:r>
            <a:r>
              <a:rPr lang="ru-RU" dirty="0"/>
              <a:t> </a:t>
            </a:r>
            <a:r>
              <a:rPr lang="ru-RU" dirty="0" err="1"/>
              <a:t>туберкульозом</a:t>
            </a:r>
            <a:r>
              <a:rPr lang="ru-RU" dirty="0"/>
              <a:t>.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стрілки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на </a:t>
            </a:r>
            <a:r>
              <a:rPr lang="ru-RU" dirty="0" err="1"/>
              <a:t>інфекцію</a:t>
            </a:r>
            <a:r>
              <a:rPr lang="ru-RU" dirty="0"/>
              <a:t> в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легенях</a:t>
            </a:r>
            <a:r>
              <a:rPr lang="ru-RU" dirty="0"/>
              <a:t>. </a:t>
            </a:r>
            <a:r>
              <a:rPr lang="ru-RU" dirty="0" err="1"/>
              <a:t>Чорні</a:t>
            </a:r>
            <a:r>
              <a:rPr lang="ru-RU" dirty="0"/>
              <a:t> </a:t>
            </a:r>
            <a:r>
              <a:rPr lang="ru-RU" dirty="0" err="1"/>
              <a:t>стрілки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на </a:t>
            </a:r>
            <a:r>
              <a:rPr lang="ru-RU" dirty="0" err="1"/>
              <a:t>сформовану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4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38164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туберкульоз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захворіти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: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приналежності</a:t>
            </a:r>
            <a:r>
              <a:rPr lang="ru-RU" dirty="0"/>
              <a:t> та </a:t>
            </a:r>
            <a:r>
              <a:rPr lang="ru-RU" dirty="0" err="1"/>
              <a:t>соціального</a:t>
            </a:r>
            <a:r>
              <a:rPr lang="ru-RU" dirty="0"/>
              <a:t> становища.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викликається</a:t>
            </a:r>
            <a:r>
              <a:rPr lang="ru-RU" dirty="0"/>
              <a:t> </a:t>
            </a:r>
            <a:r>
              <a:rPr lang="ru-RU" dirty="0" err="1"/>
              <a:t>специфічними</a:t>
            </a:r>
            <a:r>
              <a:rPr lang="ru-RU" dirty="0"/>
              <a:t> </a:t>
            </a:r>
            <a:r>
              <a:rPr lang="ru-RU" dirty="0" err="1"/>
              <a:t>збудниками</a:t>
            </a:r>
            <a:r>
              <a:rPr lang="ru-RU" dirty="0"/>
              <a:t> (</a:t>
            </a:r>
            <a:r>
              <a:rPr lang="ru-RU" dirty="0" err="1"/>
              <a:t>мікобактеріями</a:t>
            </a:r>
            <a:r>
              <a:rPr lang="ru-RU" dirty="0"/>
              <a:t>) і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переважним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є хвора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збудник</a:t>
            </a:r>
            <a:r>
              <a:rPr lang="ru-RU" dirty="0"/>
              <a:t> - </a:t>
            </a:r>
            <a:r>
              <a:rPr lang="ru-RU" dirty="0" err="1"/>
              <a:t>мікобактерію</a:t>
            </a:r>
            <a:r>
              <a:rPr lang="ru-RU" dirty="0"/>
              <a:t> </a:t>
            </a:r>
            <a:r>
              <a:rPr lang="ru-RU" dirty="0" err="1"/>
              <a:t>туберкульозу</a:t>
            </a:r>
            <a:r>
              <a:rPr lang="ru-RU" dirty="0"/>
              <a:t> у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. Одна хвора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інфікувати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 10-15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http://upload.wikimedia.org/wikipedia/commons/c/cb/Mycobacterium_tubercul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17257"/>
            <a:ext cx="3528393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3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034682"/>
          </a:xfrm>
        </p:spPr>
        <p:txBody>
          <a:bodyPr>
            <a:normAutofit fontScale="90000"/>
          </a:bodyPr>
          <a:lstStyle/>
          <a:p>
            <a:r>
              <a:rPr lang="ru-RU" sz="2200" b="0" dirty="0" err="1">
                <a:effectLst/>
              </a:rPr>
              <a:t>Аліментарне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зараження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відбувається</a:t>
            </a:r>
            <a:r>
              <a:rPr lang="ru-RU" sz="2200" b="0" dirty="0">
                <a:effectLst/>
              </a:rPr>
              <a:t> через </a:t>
            </a:r>
            <a:r>
              <a:rPr lang="ru-RU" sz="2200" b="0" dirty="0" err="1">
                <a:effectLst/>
              </a:rPr>
              <a:t>продукти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харчування</a:t>
            </a:r>
            <a:r>
              <a:rPr lang="ru-RU" sz="2200" b="0" dirty="0">
                <a:effectLst/>
              </a:rPr>
              <a:t> (</a:t>
            </a:r>
            <a:r>
              <a:rPr lang="ru-RU" sz="2200" b="0" dirty="0" err="1">
                <a:effectLst/>
              </a:rPr>
              <a:t>від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хворих</a:t>
            </a:r>
            <a:r>
              <a:rPr lang="ru-RU" sz="2200" b="0" dirty="0">
                <a:effectLst/>
              </a:rPr>
              <a:t> на </a:t>
            </a:r>
            <a:r>
              <a:rPr lang="ru-RU" sz="2200" b="0" dirty="0" err="1">
                <a:effectLst/>
              </a:rPr>
              <a:t>ту­беркульоз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тварин</a:t>
            </a:r>
            <a:r>
              <a:rPr lang="ru-RU" sz="2200" b="0" dirty="0">
                <a:effectLst/>
              </a:rPr>
              <a:t>), при </a:t>
            </a:r>
            <a:r>
              <a:rPr lang="ru-RU" sz="2200" b="0" dirty="0" err="1">
                <a:effectLst/>
              </a:rPr>
              <a:t>вживанні</a:t>
            </a:r>
            <a:r>
              <a:rPr lang="ru-RU" sz="2200" b="0" dirty="0">
                <a:effectLst/>
              </a:rPr>
              <a:t> сирого молока, </a:t>
            </a:r>
            <a:r>
              <a:rPr lang="ru-RU" sz="2200" b="0" dirty="0" err="1">
                <a:effectLst/>
              </a:rPr>
              <a:t>м’яса</a:t>
            </a:r>
            <a:r>
              <a:rPr lang="ru-RU" sz="2200" b="0" dirty="0">
                <a:effectLst/>
              </a:rPr>
              <a:t> (без </a:t>
            </a:r>
            <a:r>
              <a:rPr lang="ru-RU" sz="2200" b="0" dirty="0" err="1">
                <a:effectLst/>
              </a:rPr>
              <a:t>належної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термічної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обробки</a:t>
            </a:r>
            <a:r>
              <a:rPr lang="ru-RU" sz="2200" b="0" dirty="0">
                <a:effectLst/>
              </a:rPr>
              <a:t>) та </a:t>
            </a:r>
            <a:r>
              <a:rPr lang="ru-RU" sz="2200" b="0" dirty="0" err="1">
                <a:effectLst/>
              </a:rPr>
              <a:t>користування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інфікованим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посудом</a:t>
            </a:r>
            <a:r>
              <a:rPr lang="ru-RU" sz="2200" b="0" dirty="0">
                <a:effectLst/>
              </a:rPr>
              <a:t>.</a:t>
            </a:r>
            <a:br>
              <a:rPr lang="ru-RU" sz="2200" b="0" dirty="0">
                <a:effectLst/>
              </a:rPr>
            </a:br>
            <a:r>
              <a:rPr lang="ru-RU" sz="2200" b="0" dirty="0">
                <a:effectLst/>
              </a:rPr>
              <a:t>У </a:t>
            </a:r>
            <a:r>
              <a:rPr lang="ru-RU" sz="2200" b="0" dirty="0" err="1">
                <a:effectLst/>
              </a:rPr>
              <a:t>деяких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випадках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під</a:t>
            </a:r>
            <a:r>
              <a:rPr lang="ru-RU" sz="2200" b="0" dirty="0">
                <a:effectLst/>
              </a:rPr>
              <a:t> час </a:t>
            </a:r>
            <a:r>
              <a:rPr lang="ru-RU" sz="2200" b="0" dirty="0" err="1">
                <a:effectLst/>
              </a:rPr>
              <a:t>зіткнення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із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зараженим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об’єктом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мікобактерії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можуть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про­никати</a:t>
            </a:r>
            <a:r>
              <a:rPr lang="ru-RU" sz="2200" b="0" dirty="0">
                <a:effectLst/>
              </a:rPr>
              <a:t> в </a:t>
            </a:r>
            <a:r>
              <a:rPr lang="ru-RU" sz="2200" b="0" dirty="0" err="1">
                <a:effectLst/>
              </a:rPr>
              <a:t>організм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людини</a:t>
            </a:r>
            <a:r>
              <a:rPr lang="ru-RU" sz="2200" b="0" dirty="0">
                <a:effectLst/>
              </a:rPr>
              <a:t> через </a:t>
            </a:r>
            <a:r>
              <a:rPr lang="ru-RU" sz="2200" b="0" dirty="0" err="1">
                <a:effectLst/>
              </a:rPr>
              <a:t>шкіру</a:t>
            </a:r>
            <a:r>
              <a:rPr lang="ru-RU" sz="2200" b="0" dirty="0">
                <a:effectLst/>
              </a:rPr>
              <a:t> та </a:t>
            </a:r>
            <a:r>
              <a:rPr lang="ru-RU" sz="2200" b="0" dirty="0" err="1">
                <a:effectLst/>
              </a:rPr>
              <a:t>слизові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оболонки</a:t>
            </a:r>
            <a:r>
              <a:rPr lang="ru-RU" sz="2200" b="0" dirty="0">
                <a:effectLst/>
              </a:rPr>
              <a:t> (</a:t>
            </a:r>
            <a:r>
              <a:rPr lang="ru-RU" sz="2200" b="0" dirty="0" err="1">
                <a:effectLst/>
              </a:rPr>
              <a:t>надрізи</a:t>
            </a:r>
            <a:r>
              <a:rPr lang="ru-RU" sz="2200" b="0" dirty="0">
                <a:effectLst/>
              </a:rPr>
              <a:t>, </a:t>
            </a:r>
            <a:r>
              <a:rPr lang="ru-RU" sz="2200" b="0" dirty="0" err="1">
                <a:effectLst/>
              </a:rPr>
              <a:t>подряпини</a:t>
            </a:r>
            <a:r>
              <a:rPr lang="ru-RU" sz="2200" b="0" dirty="0">
                <a:effectLst/>
              </a:rPr>
              <a:t>), </a:t>
            </a:r>
            <a:r>
              <a:rPr lang="ru-RU" sz="2200" b="0" dirty="0" err="1">
                <a:effectLst/>
              </a:rPr>
              <a:t>таке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зараження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називається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контактним</a:t>
            </a:r>
            <a:r>
              <a:rPr lang="ru-RU" sz="2200" b="0" dirty="0">
                <a:effectLst/>
              </a:rPr>
              <a:t>.</a:t>
            </a:r>
            <a:br>
              <a:rPr lang="ru-RU" sz="2200" b="0" dirty="0">
                <a:effectLst/>
              </a:rPr>
            </a:br>
            <a:r>
              <a:rPr lang="ru-RU" sz="2200" b="0" dirty="0" err="1">
                <a:effectLst/>
              </a:rPr>
              <a:t>Інфікування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людини</a:t>
            </a:r>
            <a:r>
              <a:rPr lang="ru-RU" sz="2200" b="0" dirty="0">
                <a:effectLst/>
              </a:rPr>
              <a:t> не </a:t>
            </a:r>
            <a:r>
              <a:rPr lang="ru-RU" sz="2200" b="0" dirty="0" err="1">
                <a:effectLst/>
              </a:rPr>
              <a:t>означає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захворювання</a:t>
            </a:r>
            <a:r>
              <a:rPr lang="ru-RU" sz="2200" b="0" dirty="0">
                <a:effectLst/>
              </a:rPr>
              <a:t> на </a:t>
            </a:r>
            <a:r>
              <a:rPr lang="ru-RU" sz="2200" b="0" dirty="0" err="1">
                <a:effectLst/>
              </a:rPr>
              <a:t>туберкульоз</a:t>
            </a:r>
            <a:r>
              <a:rPr lang="ru-RU" sz="2200" b="0" dirty="0">
                <a:effectLst/>
              </a:rPr>
              <a:t>. За </a:t>
            </a:r>
            <a:r>
              <a:rPr lang="ru-RU" sz="2200" b="0" dirty="0" err="1">
                <a:effectLst/>
              </a:rPr>
              <a:t>даними</a:t>
            </a:r>
            <a:r>
              <a:rPr lang="ru-RU" sz="2200" b="0" dirty="0">
                <a:effectLst/>
              </a:rPr>
              <a:t> статистики </a:t>
            </a:r>
            <a:r>
              <a:rPr lang="ru-RU" sz="2200" b="0" dirty="0" err="1">
                <a:effectLst/>
              </a:rPr>
              <a:t>третина</a:t>
            </a:r>
            <a:r>
              <a:rPr lang="ru-RU" sz="2200" b="0" dirty="0">
                <a:effectLst/>
              </a:rPr>
              <a:t> людей в </a:t>
            </a:r>
            <a:r>
              <a:rPr lang="ru-RU" sz="2200" b="0" dirty="0" err="1">
                <a:effectLst/>
              </a:rPr>
              <a:t>світі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інфіковані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мікобактерією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туберкульозу</a:t>
            </a:r>
            <a:r>
              <a:rPr lang="ru-RU" sz="2200" b="0" dirty="0">
                <a:effectLst/>
              </a:rPr>
              <a:t> і </a:t>
            </a:r>
            <a:r>
              <a:rPr lang="ru-RU" sz="2200" b="0" dirty="0" err="1">
                <a:effectLst/>
              </a:rPr>
              <a:t>захворювання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розвивається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тільки</a:t>
            </a:r>
            <a:r>
              <a:rPr lang="ru-RU" sz="2200" b="0" dirty="0">
                <a:effectLst/>
              </a:rPr>
              <a:t> у </a:t>
            </a:r>
            <a:r>
              <a:rPr lang="ru-RU" sz="2200" b="0" dirty="0" err="1">
                <a:effectLst/>
              </a:rPr>
              <a:t>десятої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частини</a:t>
            </a:r>
            <a:r>
              <a:rPr lang="ru-RU" sz="2200" b="0" dirty="0">
                <a:effectLst/>
              </a:rPr>
              <a:t>. </a:t>
            </a:r>
            <a:r>
              <a:rPr lang="ru-RU" sz="2200" b="0" dirty="0" err="1">
                <a:effectLst/>
              </a:rPr>
              <a:t>Деякі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стани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сприяють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підвищенню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ризику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розвитку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туберкульозу</a:t>
            </a:r>
            <a:r>
              <a:rPr lang="ru-RU" sz="2200" b="0" dirty="0">
                <a:effectLst/>
              </a:rPr>
              <a:t>: </a:t>
            </a:r>
            <a:r>
              <a:rPr lang="ru-RU" sz="2200" b="0" dirty="0" err="1">
                <a:effectLst/>
              </a:rPr>
              <a:t>постійний</a:t>
            </a:r>
            <a:r>
              <a:rPr lang="ru-RU" sz="2200" b="0" dirty="0">
                <a:effectLst/>
              </a:rPr>
              <a:t> контакт з </a:t>
            </a:r>
            <a:r>
              <a:rPr lang="ru-RU" sz="2200" b="0" dirty="0" err="1">
                <a:effectLst/>
              </a:rPr>
              <a:t>хворим</a:t>
            </a:r>
            <a:r>
              <a:rPr lang="ru-RU" sz="2200" b="0" dirty="0">
                <a:effectLst/>
              </a:rPr>
              <a:t> на </a:t>
            </a:r>
            <a:r>
              <a:rPr lang="ru-RU" sz="2200" b="0" dirty="0" err="1">
                <a:effectLst/>
              </a:rPr>
              <a:t>туберкульоз</a:t>
            </a:r>
            <a:r>
              <a:rPr lang="ru-RU" sz="2200" b="0" dirty="0">
                <a:effectLst/>
              </a:rPr>
              <a:t>; ВІЛ-</a:t>
            </a:r>
            <a:r>
              <a:rPr lang="ru-RU" sz="2200" b="0" dirty="0" err="1">
                <a:effectLst/>
              </a:rPr>
              <a:t>інфікування</a:t>
            </a:r>
            <a:r>
              <a:rPr lang="ru-RU" sz="2200" b="0" dirty="0">
                <a:effectLst/>
              </a:rPr>
              <a:t> та </a:t>
            </a:r>
            <a:r>
              <a:rPr lang="ru-RU" sz="2200" b="0" dirty="0" err="1">
                <a:effectLst/>
              </a:rPr>
              <a:t>захворювання</a:t>
            </a:r>
            <a:r>
              <a:rPr lang="ru-RU" sz="2200" b="0" dirty="0">
                <a:effectLst/>
              </a:rPr>
              <a:t> на СНІД; </a:t>
            </a:r>
            <a:r>
              <a:rPr lang="ru-RU" sz="2200" b="0" dirty="0" err="1">
                <a:effectLst/>
              </a:rPr>
              <a:t>шкідливі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звички</a:t>
            </a:r>
            <a:r>
              <a:rPr lang="ru-RU" sz="2200" b="0" dirty="0">
                <a:effectLst/>
              </a:rPr>
              <a:t>: </a:t>
            </a:r>
            <a:r>
              <a:rPr lang="ru-RU" sz="2200" b="0" dirty="0" err="1">
                <a:effectLst/>
              </a:rPr>
              <a:t>паління</a:t>
            </a:r>
            <a:r>
              <a:rPr lang="ru-RU" sz="2200" b="0" dirty="0">
                <a:effectLst/>
              </a:rPr>
              <a:t>, </a:t>
            </a:r>
            <a:r>
              <a:rPr lang="ru-RU" sz="2200" b="0" dirty="0" err="1">
                <a:effectLst/>
              </a:rPr>
              <a:t>вживання</a:t>
            </a:r>
            <a:r>
              <a:rPr lang="ru-RU" sz="2200" b="0" dirty="0">
                <a:effectLst/>
              </a:rPr>
              <a:t> алкоголю, </a:t>
            </a:r>
            <a:r>
              <a:rPr lang="ru-RU" sz="2200" b="0" dirty="0" err="1">
                <a:effectLst/>
              </a:rPr>
              <a:t>наркотичних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речовин</a:t>
            </a:r>
            <a:r>
              <a:rPr lang="ru-RU" sz="2200" b="0" dirty="0">
                <a:effectLst/>
              </a:rPr>
              <a:t>; </a:t>
            </a:r>
            <a:r>
              <a:rPr lang="ru-RU" sz="2200" b="0" dirty="0" err="1">
                <a:effectLst/>
              </a:rPr>
              <a:t>неповноцінне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харчування</a:t>
            </a:r>
            <a:r>
              <a:rPr lang="ru-RU" sz="2200" b="0" dirty="0">
                <a:effectLst/>
              </a:rPr>
              <a:t>; </a:t>
            </a:r>
            <a:r>
              <a:rPr lang="ru-RU" sz="2200" b="0" dirty="0" err="1">
                <a:effectLst/>
              </a:rPr>
              <a:t>інтенсивне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фізичне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навантаження</a:t>
            </a:r>
            <a:r>
              <a:rPr lang="ru-RU" sz="2200" b="0" dirty="0">
                <a:effectLst/>
              </a:rPr>
              <a:t>, </a:t>
            </a:r>
            <a:r>
              <a:rPr lang="ru-RU" sz="2200" b="0" dirty="0" err="1">
                <a:effectLst/>
              </a:rPr>
              <a:t>стрес</a:t>
            </a:r>
            <a:r>
              <a:rPr lang="ru-RU" sz="2200" b="0" dirty="0">
                <a:effectLst/>
              </a:rPr>
              <a:t>.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r>
              <a:rPr lang="ru-RU" b="0" dirty="0" smtClean="0">
                <a:effectLst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6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260648"/>
            <a:ext cx="35283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Основними</a:t>
            </a:r>
            <a:r>
              <a:rPr lang="ru-RU" dirty="0"/>
              <a:t> симптомами </a:t>
            </a:r>
            <a:r>
              <a:rPr lang="ru-RU" dirty="0" err="1"/>
              <a:t>захворювання</a:t>
            </a:r>
            <a:r>
              <a:rPr lang="ru-RU" dirty="0"/>
              <a:t> є: </a:t>
            </a:r>
            <a:r>
              <a:rPr lang="ru-RU" dirty="0" err="1"/>
              <a:t>покашлювання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3-4 </a:t>
            </a:r>
            <a:r>
              <a:rPr lang="ru-RU" dirty="0" err="1"/>
              <a:t>тижнів</a:t>
            </a:r>
            <a:r>
              <a:rPr lang="ru-RU" dirty="0"/>
              <a:t>; </a:t>
            </a:r>
            <a:r>
              <a:rPr lang="ru-RU" dirty="0" err="1"/>
              <a:t>незначне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( 37,2</a:t>
            </a:r>
            <a:r>
              <a:rPr lang="en-US" dirty="0"/>
              <a:t>º) </a:t>
            </a:r>
            <a:r>
              <a:rPr lang="ru-RU" dirty="0"/>
              <a:t>у </a:t>
            </a:r>
            <a:r>
              <a:rPr lang="ru-RU" dirty="0" err="1"/>
              <a:t>вечірні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; </a:t>
            </a:r>
            <a:r>
              <a:rPr lang="ru-RU" dirty="0" err="1"/>
              <a:t>поганий</a:t>
            </a:r>
            <a:r>
              <a:rPr lang="ru-RU" dirty="0"/>
              <a:t> </a:t>
            </a:r>
            <a:r>
              <a:rPr lang="ru-RU" dirty="0" err="1"/>
              <a:t>апетит</a:t>
            </a:r>
            <a:r>
              <a:rPr lang="ru-RU" dirty="0"/>
              <a:t>, </a:t>
            </a:r>
            <a:r>
              <a:rPr lang="ru-RU" dirty="0" err="1"/>
              <a:t>постійна</a:t>
            </a:r>
            <a:r>
              <a:rPr lang="ru-RU" dirty="0"/>
              <a:t> </a:t>
            </a:r>
            <a:r>
              <a:rPr lang="ru-RU" dirty="0" err="1"/>
              <a:t>слабкість</a:t>
            </a:r>
            <a:r>
              <a:rPr lang="ru-RU" dirty="0"/>
              <a:t>; </a:t>
            </a:r>
            <a:r>
              <a:rPr lang="ru-RU" dirty="0" err="1"/>
              <a:t>безпричинна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 ваги;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; </a:t>
            </a:r>
            <a:r>
              <a:rPr lang="ru-RU" dirty="0" err="1"/>
              <a:t>нервова</a:t>
            </a:r>
            <a:r>
              <a:rPr lang="ru-RU" dirty="0"/>
              <a:t> </a:t>
            </a:r>
            <a:r>
              <a:rPr lang="ru-RU" dirty="0" err="1"/>
              <a:t>вразливість</a:t>
            </a:r>
            <a:r>
              <a:rPr lang="ru-RU" dirty="0"/>
              <a:t>;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пітливість</a:t>
            </a:r>
            <a:r>
              <a:rPr lang="ru-RU" dirty="0"/>
              <a:t>, особливо </a:t>
            </a:r>
            <a:r>
              <a:rPr lang="ru-RU" dirty="0" err="1"/>
              <a:t>вночі</a:t>
            </a:r>
            <a:r>
              <a:rPr lang="ru-RU" dirty="0"/>
              <a:t>; </a:t>
            </a:r>
            <a:r>
              <a:rPr lang="ru-RU" dirty="0" err="1"/>
              <a:t>утруднене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; </a:t>
            </a:r>
            <a:r>
              <a:rPr lang="ru-RU" dirty="0" err="1"/>
              <a:t>біль</a:t>
            </a:r>
            <a:r>
              <a:rPr lang="ru-RU" dirty="0"/>
              <a:t> в грудях; </a:t>
            </a:r>
            <a:r>
              <a:rPr lang="ru-RU" dirty="0" err="1"/>
              <a:t>кровохаркання</a:t>
            </a:r>
            <a:r>
              <a:rPr lang="ru-RU" dirty="0"/>
              <a:t> (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у </a:t>
            </a:r>
            <a:r>
              <a:rPr lang="ru-RU" dirty="0" err="1"/>
              <a:t>мокротинні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при </a:t>
            </a:r>
            <a:r>
              <a:rPr lang="ru-RU" dirty="0" err="1"/>
              <a:t>кашлі</a:t>
            </a:r>
            <a:r>
              <a:rPr lang="ru-RU" dirty="0"/>
              <a:t> ).</a:t>
            </a:r>
          </a:p>
          <a:p>
            <a:r>
              <a:rPr lang="ru-RU" dirty="0"/>
              <a:t>При </a:t>
            </a:r>
            <a:r>
              <a:rPr lang="ru-RU" dirty="0" err="1"/>
              <a:t>появі</a:t>
            </a:r>
            <a:r>
              <a:rPr lang="ru-RU" dirty="0"/>
              <a:t>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</a:t>
            </a:r>
            <a:r>
              <a:rPr lang="ru-RU" dirty="0" err="1"/>
              <a:t>лікаря</a:t>
            </a:r>
            <a:r>
              <a:rPr lang="ru-RU" dirty="0"/>
              <a:t> ( </a:t>
            </a:r>
            <a:r>
              <a:rPr lang="ru-RU" dirty="0" err="1"/>
              <a:t>фтизіатра</a:t>
            </a:r>
            <a:r>
              <a:rPr lang="ru-RU" dirty="0"/>
              <a:t>,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.</a:t>
            </a:r>
          </a:p>
        </p:txBody>
      </p:sp>
      <p:pic>
        <p:nvPicPr>
          <p:cNvPr id="2050" name="Picture 2" descr="http://tuberkulez-simptom.ru/images/eksudativnyi_plevrit_legkih_klin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6672"/>
            <a:ext cx="39909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4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29000" cy="581865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0" dirty="0">
                <a:effectLst/>
              </a:rPr>
              <a:t>Для того, </a:t>
            </a:r>
            <a:r>
              <a:rPr lang="ru-RU" sz="2000" b="0" dirty="0" err="1">
                <a:effectLst/>
              </a:rPr>
              <a:t>щоб</a:t>
            </a:r>
            <a:r>
              <a:rPr lang="ru-RU" sz="2000" b="0" dirty="0">
                <a:effectLst/>
              </a:rPr>
              <a:t> не </a:t>
            </a:r>
            <a:r>
              <a:rPr lang="ru-RU" sz="2000" b="0" dirty="0" err="1">
                <a:effectLst/>
              </a:rPr>
              <a:t>захворіти</a:t>
            </a:r>
            <a:r>
              <a:rPr lang="ru-RU" sz="2000" b="0" dirty="0">
                <a:effectLst/>
              </a:rPr>
              <a:t> на </a:t>
            </a:r>
            <a:r>
              <a:rPr lang="ru-RU" sz="2000" b="0" dirty="0" err="1">
                <a:effectLst/>
              </a:rPr>
              <a:t>туберкульоз</a:t>
            </a:r>
            <a:r>
              <a:rPr lang="ru-RU" sz="2000" b="0" dirty="0">
                <a:effectLst/>
              </a:rPr>
              <a:t>, </a:t>
            </a:r>
            <a:r>
              <a:rPr lang="ru-RU" sz="2000" b="0" dirty="0" err="1">
                <a:effectLst/>
              </a:rPr>
              <a:t>потрібно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дотримуватись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простих</a:t>
            </a:r>
            <a:r>
              <a:rPr lang="ru-RU" sz="2000" b="0" dirty="0">
                <a:effectLst/>
              </a:rPr>
              <a:t> правил: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- </a:t>
            </a:r>
            <a:r>
              <a:rPr lang="ru-RU" sz="2000" b="0" dirty="0" err="1">
                <a:effectLst/>
              </a:rPr>
              <a:t>уникати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прямих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контактів</a:t>
            </a:r>
            <a:r>
              <a:rPr lang="ru-RU" sz="2000" b="0" dirty="0">
                <a:effectLst/>
              </a:rPr>
              <a:t> з </a:t>
            </a:r>
            <a:r>
              <a:rPr lang="ru-RU" sz="2000" b="0" dirty="0" err="1">
                <a:effectLst/>
              </a:rPr>
              <a:t>хворими</a:t>
            </a:r>
            <a:r>
              <a:rPr lang="ru-RU" sz="2000" b="0" dirty="0">
                <a:effectLst/>
              </a:rPr>
              <a:t> на </a:t>
            </a:r>
            <a:r>
              <a:rPr lang="ru-RU" sz="2000" b="0" dirty="0" err="1">
                <a:effectLst/>
              </a:rPr>
              <a:t>туберкульоз</a:t>
            </a:r>
            <a:r>
              <a:rPr lang="ru-RU" sz="2000" b="0" dirty="0">
                <a:effectLst/>
              </a:rPr>
              <a:t> людьми;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- регулярно </a:t>
            </a:r>
            <a:r>
              <a:rPr lang="ru-RU" sz="2000" b="0" dirty="0" err="1">
                <a:effectLst/>
              </a:rPr>
              <a:t>провітрювати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житло</a:t>
            </a:r>
            <a:r>
              <a:rPr lang="ru-RU" sz="2000" b="0" dirty="0">
                <a:effectLst/>
              </a:rPr>
              <a:t>, не </a:t>
            </a:r>
            <a:r>
              <a:rPr lang="ru-RU" sz="2000" b="0" dirty="0" err="1">
                <a:effectLst/>
              </a:rPr>
              <a:t>допускати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накопичення</a:t>
            </a:r>
            <a:r>
              <a:rPr lang="ru-RU" sz="2000" b="0" dirty="0">
                <a:effectLst/>
              </a:rPr>
              <a:t> пилу в </a:t>
            </a:r>
            <a:r>
              <a:rPr lang="ru-RU" sz="2000" b="0" dirty="0" err="1">
                <a:effectLst/>
              </a:rPr>
              <a:t>приміщенні</a:t>
            </a:r>
            <a:r>
              <a:rPr lang="ru-RU" sz="2000" b="0" dirty="0">
                <a:effectLst/>
              </a:rPr>
              <a:t>;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- не </a:t>
            </a:r>
            <a:r>
              <a:rPr lang="ru-RU" sz="2000" b="0" dirty="0" err="1">
                <a:effectLst/>
              </a:rPr>
              <a:t>купувати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продукти</a:t>
            </a:r>
            <a:r>
              <a:rPr lang="ru-RU" sz="2000" b="0" dirty="0">
                <a:effectLst/>
              </a:rPr>
              <a:t> на </a:t>
            </a:r>
            <a:r>
              <a:rPr lang="ru-RU" sz="2000" b="0" dirty="0" err="1">
                <a:effectLst/>
              </a:rPr>
              <a:t>стихійних</a:t>
            </a:r>
            <a:r>
              <a:rPr lang="ru-RU" sz="2000" b="0" dirty="0">
                <a:effectLst/>
              </a:rPr>
              <a:t> ринках;</a:t>
            </a:r>
            <a:br>
              <a:rPr lang="ru-RU" sz="2000" b="0" dirty="0">
                <a:effectLst/>
              </a:rPr>
            </a:br>
            <a:r>
              <a:rPr lang="ru-RU" sz="2000" b="0" dirty="0">
                <a:effectLst/>
              </a:rPr>
              <a:t>- </a:t>
            </a:r>
            <a:r>
              <a:rPr lang="ru-RU" sz="2000" b="0" dirty="0" err="1">
                <a:effectLst/>
              </a:rPr>
              <a:t>турбуватись</a:t>
            </a:r>
            <a:r>
              <a:rPr lang="ru-RU" sz="2000" b="0" dirty="0">
                <a:effectLst/>
              </a:rPr>
              <a:t> про </a:t>
            </a:r>
            <a:r>
              <a:rPr lang="ru-RU" sz="2000" b="0" dirty="0" err="1">
                <a:effectLst/>
              </a:rPr>
              <a:t>своє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здоров’я</a:t>
            </a:r>
            <a:r>
              <a:rPr lang="ru-RU" sz="2000" b="0" dirty="0">
                <a:effectLst/>
              </a:rPr>
              <a:t>: правильно </a:t>
            </a:r>
            <a:r>
              <a:rPr lang="ru-RU" sz="2000" b="0" dirty="0" err="1">
                <a:effectLst/>
              </a:rPr>
              <a:t>харчуватись</a:t>
            </a:r>
            <a:r>
              <a:rPr lang="ru-RU" sz="2000" b="0" dirty="0">
                <a:effectLst/>
              </a:rPr>
              <a:t>, регулярно </a:t>
            </a:r>
            <a:r>
              <a:rPr lang="ru-RU" sz="2000" b="0" dirty="0" err="1">
                <a:effectLst/>
              </a:rPr>
              <a:t>відпочивати</a:t>
            </a:r>
            <a:r>
              <a:rPr lang="ru-RU" sz="2000" b="0" dirty="0">
                <a:effectLst/>
              </a:rPr>
              <a:t>, </a:t>
            </a:r>
            <a:r>
              <a:rPr lang="ru-RU" sz="2000" b="0" dirty="0" err="1">
                <a:effectLst/>
              </a:rPr>
              <a:t>виконувати</a:t>
            </a:r>
            <a:r>
              <a:rPr lang="ru-RU" sz="2000" b="0" dirty="0">
                <a:effectLst/>
              </a:rPr>
              <a:t/>
            </a:r>
            <a:br>
              <a:rPr lang="ru-RU" sz="2000" b="0" dirty="0">
                <a:effectLst/>
              </a:rPr>
            </a:br>
            <a:r>
              <a:rPr lang="ru-RU" sz="2000" b="0" dirty="0" err="1">
                <a:effectLst/>
              </a:rPr>
              <a:t>фізичні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вправи</a:t>
            </a:r>
            <a:r>
              <a:rPr lang="ru-RU" sz="2000" b="0" dirty="0">
                <a:effectLst/>
              </a:rPr>
              <a:t>, не </a:t>
            </a:r>
            <a:r>
              <a:rPr lang="ru-RU" sz="2000" b="0" dirty="0" err="1">
                <a:effectLst/>
              </a:rPr>
              <a:t>палити</a:t>
            </a:r>
            <a:r>
              <a:rPr lang="ru-RU" sz="2000" b="0" dirty="0">
                <a:effectLst/>
              </a:rPr>
              <a:t>, не </a:t>
            </a:r>
            <a:r>
              <a:rPr lang="ru-RU" sz="2000" b="0" dirty="0" err="1">
                <a:effectLst/>
              </a:rPr>
              <a:t>вживати</a:t>
            </a:r>
            <a:r>
              <a:rPr lang="ru-RU" sz="2000" b="0" dirty="0">
                <a:effectLst/>
              </a:rPr>
              <a:t> алкоголю, </a:t>
            </a:r>
            <a:r>
              <a:rPr lang="ru-RU" sz="2000" b="0" dirty="0" err="1">
                <a:effectLst/>
              </a:rPr>
              <a:t>наркотиків</a:t>
            </a:r>
            <a:r>
              <a:rPr lang="ru-RU" sz="2000" b="0" dirty="0">
                <a:effectLst/>
              </a:rPr>
              <a:t>;</a:t>
            </a:r>
            <a:br>
              <a:rPr lang="ru-RU" sz="2000" b="0" dirty="0">
                <a:effectLst/>
              </a:rPr>
            </a:br>
            <a:endParaRPr lang="ru-RU" sz="2000" b="0" dirty="0"/>
          </a:p>
        </p:txBody>
      </p:sp>
      <p:pic>
        <p:nvPicPr>
          <p:cNvPr id="4098" name="Picture 2" descr="http://healthinfo.ua/uploads/articles/b3ccb63a9752e2ad3eaa1951c36d0989092b14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200" y="404664"/>
            <a:ext cx="378883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nforming.ru/uploads/posts/2013-08/1377328978_fiz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73016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P102589846_templat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race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F18B01-1A88-40F1-B872-3260BEF31E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TP102589846_template</Template>
  <TotalTime>0</TotalTime>
  <Words>266</Words>
  <Application>Microsoft Office PowerPoint</Application>
  <PresentationFormat>Экран (4:3)</PresentationFormat>
  <Paragraphs>16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TP102589846_template</vt:lpstr>
      <vt:lpstr>ТУБЕРКУЛЬОЗ</vt:lpstr>
      <vt:lpstr>Презентация PowerPoint</vt:lpstr>
      <vt:lpstr>Презентация PowerPoint</vt:lpstr>
      <vt:lpstr>Аліментарне зараження відбувається через продукти харчування (від хворих на ту­беркульоз тварин), при вживанні сирого молока, м’яса (без належної термічної обробки) та користування інфікованим посудом. У деяких випадках під час зіткнення із зараженим об’єктом мікобактерії можуть про­никати в організм людини через шкіру та слизові оболонки (надрізи, подряпини), таке зараження називається контактним. Інфікування людини не означає захворювання на туберкульоз. За даними статистики третина людей в світі інфіковані мікобактерією туберкульозу і захворювання розвивається тільки у десятої частини. Деякі стани сприяють підвищенню ризику розвитку туберкульозу: постійний контакт з хворим на туберкульоз; ВІЛ-інфікування та захворювання на СНІД; шкідливі звички: паління, вживання алкоголю, наркотичних речовин; неповноцінне харчування; інтенсивне фізичне навантаження, стрес.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Для того, щоб не захворіти на туберкульоз, потрібно дотримуватись простих правил: - уникати прямих контактів з хворими на туберкульоз людьми; - регулярно провітрювати житло, не допускати накопичення пилу в приміщенні; - не купувати продукти на стихійних ринках; - турбуватись про своє здоров’я: правильно харчуватись, регулярно відпочивати, виконувати фізичні вправи, не палити, не вживати алкоголю, наркотиків;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2015-01-29T20:23:23Z</dcterms:created>
  <dcterms:modified xsi:type="dcterms:W3CDTF">2015-01-29T21:02:59Z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TC025898479991</vt:lpwstr>
  </property>
</Properties>
</file>