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57" r:id="rId4"/>
    <p:sldId id="259" r:id="rId5"/>
    <p:sldId id="263" r:id="rId6"/>
    <p:sldId id="264" r:id="rId7"/>
    <p:sldId id="265" r:id="rId8"/>
    <p:sldId id="266" r:id="rId9"/>
    <p:sldId id="267" r:id="rId10"/>
    <p:sldId id="268" r:id="rId11"/>
    <p:sldId id="269" r:id="rId12"/>
    <p:sldId id="260" r:id="rId13"/>
    <p:sldId id="261" r:id="rId14"/>
    <p:sldId id="262"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7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440" autoAdjust="0"/>
  </p:normalViewPr>
  <p:slideViewPr>
    <p:cSldViewPr>
      <p:cViewPr varScale="1">
        <p:scale>
          <a:sx n="92" d="100"/>
          <a:sy n="92" d="100"/>
        </p:scale>
        <p:origin x="-13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556958-564F-41CF-877A-B4DCCB9BEB3D}" type="datetimeFigureOut">
              <a:rPr lang="ru-RU" smtClean="0"/>
              <a:t>11.03.2014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9E67D-F68D-4DF2-8BEF-AA556CFFFE0B}" type="slidenum">
              <a:rPr lang="ru-RU" smtClean="0"/>
              <a:t>‹#›</a:t>
            </a:fld>
            <a:endParaRPr lang="ru-RU"/>
          </a:p>
        </p:txBody>
      </p:sp>
    </p:spTree>
    <p:extLst>
      <p:ext uri="{BB962C8B-B14F-4D97-AF65-F5344CB8AC3E}">
        <p14:creationId xmlns:p14="http://schemas.microsoft.com/office/powerpoint/2010/main" val="2986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11.03.2014</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11.03.2014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11.03.2014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11.03.2014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11.03.2014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11.03.2014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11.03.2014</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42797" y="3534558"/>
            <a:ext cx="9186797" cy="2554545"/>
          </a:xfrm>
          <a:prstGeom prst="rect">
            <a:avLst/>
          </a:prstGeom>
          <a:effectLst>
            <a:glow rad="228600">
              <a:schemeClr val="accent5">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Natural disasters</a:t>
            </a:r>
            <a:endParaRPr lang="ru-RU" sz="8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2280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507288" cy="1916832"/>
          </a:xfrm>
        </p:spPr>
        <p:txBody>
          <a:bodyPr/>
          <a:lstStyle/>
          <a:p>
            <a:pPr algn="l"/>
            <a:r>
              <a:rPr lang="en-US" dirty="0" smtClean="0">
                <a:solidFill>
                  <a:schemeClr val="accent1">
                    <a:lumMod val="60000"/>
                    <a:lumOff val="40000"/>
                  </a:schemeClr>
                </a:solidFill>
              </a:rPr>
              <a:t>Hailstorms </a:t>
            </a:r>
            <a:r>
              <a:rPr lang="en-US" dirty="0" smtClean="0">
                <a:solidFill>
                  <a:schemeClr val="accent3">
                    <a:lumMod val="75000"/>
                  </a:schemeClr>
                </a:solidFill>
              </a:rPr>
              <a:t>- </a:t>
            </a:r>
            <a:r>
              <a:rPr lang="en-US" sz="3200" dirty="0" smtClean="0">
                <a:solidFill>
                  <a:schemeClr val="accent1">
                    <a:lumMod val="75000"/>
                  </a:schemeClr>
                </a:solidFill>
              </a:rPr>
              <a:t>are rain drops that have formed together into ice.</a:t>
            </a:r>
            <a:endParaRPr lang="ru-RU" dirty="0">
              <a:solidFill>
                <a:schemeClr val="accent1">
                  <a:lumMod val="75000"/>
                </a:schemeClr>
              </a:solidFill>
            </a:endParaRPr>
          </a:p>
        </p:txBody>
      </p:sp>
      <p:pic>
        <p:nvPicPr>
          <p:cNvPr id="9218" name="Picture 2" descr="C:\Users\useer\Desktop\hail_stor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76023">
            <a:off x="-93037" y="3898758"/>
            <a:ext cx="4387680" cy="277775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er\Desktop\h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460" y="1878910"/>
            <a:ext cx="3960440" cy="328632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useer\Desktop\034531-pn-gallery-image-stor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0321">
            <a:off x="5364088" y="3784660"/>
            <a:ext cx="3870424" cy="290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35954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500"/>
                                        <p:tgtEl>
                                          <p:spTgt spid="9218"/>
                                        </p:tgtEl>
                                      </p:cBhvr>
                                    </p:animEffect>
                                  </p:childTnLst>
                                </p:cTn>
                              </p:par>
                              <p:par>
                                <p:cTn id="8" presetID="5" presetClass="entr" presetSubtype="10" fill="hold"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checkerboard(across)">
                                      <p:cBhvr>
                                        <p:cTn id="10"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505056" cy="2780928"/>
          </a:xfrm>
        </p:spPr>
        <p:txBody>
          <a:bodyPr/>
          <a:lstStyle/>
          <a:p>
            <a:pPr algn="l"/>
            <a:r>
              <a:rPr lang="en-US" dirty="0" smtClean="0">
                <a:solidFill>
                  <a:schemeClr val="accent3">
                    <a:lumMod val="75000"/>
                  </a:schemeClr>
                </a:solidFill>
              </a:rPr>
              <a:t> </a:t>
            </a:r>
            <a:r>
              <a:rPr lang="en-US" sz="4400" dirty="0">
                <a:solidFill>
                  <a:schemeClr val="accent3">
                    <a:lumMod val="75000"/>
                  </a:schemeClr>
                </a:solidFill>
              </a:rPr>
              <a:t>landslide </a:t>
            </a:r>
            <a:r>
              <a:rPr lang="en-US" sz="4400" dirty="0" smtClean="0">
                <a:solidFill>
                  <a:schemeClr val="accent3">
                    <a:lumMod val="75000"/>
                  </a:schemeClr>
                </a:solidFill>
              </a:rPr>
              <a:t>– </a:t>
            </a:r>
            <a:r>
              <a:rPr lang="en-US" sz="2800" dirty="0" smtClean="0">
                <a:solidFill>
                  <a:schemeClr val="accent3">
                    <a:lumMod val="75000"/>
                  </a:schemeClr>
                </a:solidFill>
              </a:rPr>
              <a:t>is a disaster closely related to an avalanche, but instead of occurring with snow, it occurs involving actual elements of the ground, including rocks, trees, parts of houses which may happen to be swept up.</a:t>
            </a:r>
            <a:endParaRPr lang="ru-RU" sz="2800" dirty="0">
              <a:solidFill>
                <a:schemeClr val="accent3">
                  <a:lumMod val="75000"/>
                </a:schemeClr>
              </a:solidFill>
            </a:endParaRPr>
          </a:p>
        </p:txBody>
      </p:sp>
      <p:pic>
        <p:nvPicPr>
          <p:cNvPr id="10242" name="Picture 2" descr="C:\Users\useer\Desktop\Image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4259" y="2742769"/>
            <a:ext cx="4968552" cy="332715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useer\Desktop\aerial-firefighters-houses-land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31628"/>
            <a:ext cx="2440622" cy="302637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useer\Desktop\DZn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1806" y="4733183"/>
            <a:ext cx="3602578" cy="212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5680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0-#ppt_w/2"/>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500" fill="hold"/>
                                        <p:tgtEl>
                                          <p:spTgt spid="10243"/>
                                        </p:tgtEl>
                                        <p:attrNameLst>
                                          <p:attrName>ppt_x</p:attrName>
                                        </p:attrNameLst>
                                      </p:cBhvr>
                                      <p:tavLst>
                                        <p:tav tm="0">
                                          <p:val>
                                            <p:strVal val="1+#ppt_w/2"/>
                                          </p:val>
                                        </p:tav>
                                        <p:tav tm="100000">
                                          <p:val>
                                            <p:strVal val="#ppt_x"/>
                                          </p:val>
                                        </p:tav>
                                      </p:tavLst>
                                    </p:anim>
                                    <p:anim calcmode="lin" valueType="num">
                                      <p:cBhvr additive="base">
                                        <p:cTn id="12"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544" y="-387424"/>
            <a:ext cx="8939336" cy="2564904"/>
          </a:xfrm>
        </p:spPr>
        <p:txBody>
          <a:bodyPr/>
          <a:lstStyle/>
          <a:p>
            <a:pPr algn="l"/>
            <a:r>
              <a:rPr lang="en-US" dirty="0">
                <a:solidFill>
                  <a:srgbClr val="DC7016"/>
                </a:solidFill>
              </a:rPr>
              <a:t>A volcanic </a:t>
            </a:r>
            <a:r>
              <a:rPr lang="en-US" dirty="0" smtClean="0">
                <a:solidFill>
                  <a:srgbClr val="DC7016"/>
                </a:solidFill>
              </a:rPr>
              <a:t>eruption </a:t>
            </a:r>
            <a:r>
              <a:rPr lang="en-US" dirty="0" smtClean="0">
                <a:solidFill>
                  <a:schemeClr val="accent3">
                    <a:lumMod val="75000"/>
                  </a:schemeClr>
                </a:solidFill>
              </a:rPr>
              <a:t>- </a:t>
            </a:r>
            <a:r>
              <a:rPr lang="en-US" sz="3200" dirty="0" smtClean="0">
                <a:solidFill>
                  <a:schemeClr val="accent2">
                    <a:lumMod val="75000"/>
                  </a:schemeClr>
                </a:solidFill>
              </a:rPr>
              <a:t>is the point in which a volcano is active and releases its power, and the eruptions come in many forms.</a:t>
            </a:r>
            <a:endParaRPr lang="ru-RU" dirty="0">
              <a:solidFill>
                <a:schemeClr val="accent2">
                  <a:lumMod val="75000"/>
                </a:schemeClr>
              </a:solidFill>
            </a:endParaRPr>
          </a:p>
        </p:txBody>
      </p:sp>
      <p:pic>
        <p:nvPicPr>
          <p:cNvPr id="11267" name="Picture 3" descr="C:\Users\useer\Desktop\volcan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5" y="3920673"/>
            <a:ext cx="4711111" cy="296652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useer\Desktop\valcanorussi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535" y="3920673"/>
            <a:ext cx="4482082" cy="298994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useer\Desktop\volca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460" y="1988840"/>
            <a:ext cx="4039072" cy="269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57400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1000" fill="hold"/>
                                        <p:tgtEl>
                                          <p:spTgt spid="11267"/>
                                        </p:tgtEl>
                                        <p:attrNameLst>
                                          <p:attrName>ppt_w</p:attrName>
                                        </p:attrNameLst>
                                      </p:cBhvr>
                                      <p:tavLst>
                                        <p:tav tm="0">
                                          <p:val>
                                            <p:fltVal val="0"/>
                                          </p:val>
                                        </p:tav>
                                        <p:tav tm="100000">
                                          <p:val>
                                            <p:strVal val="#ppt_w"/>
                                          </p:val>
                                        </p:tav>
                                      </p:tavLst>
                                    </p:anim>
                                    <p:anim calcmode="lin" valueType="num">
                                      <p:cBhvr>
                                        <p:cTn id="8" dur="1000" fill="hold"/>
                                        <p:tgtEl>
                                          <p:spTgt spid="11267"/>
                                        </p:tgtEl>
                                        <p:attrNameLst>
                                          <p:attrName>ppt_h</p:attrName>
                                        </p:attrNameLst>
                                      </p:cBhvr>
                                      <p:tavLst>
                                        <p:tav tm="0">
                                          <p:val>
                                            <p:fltVal val="0"/>
                                          </p:val>
                                        </p:tav>
                                        <p:tav tm="100000">
                                          <p:val>
                                            <p:strVal val="#ppt_h"/>
                                          </p:val>
                                        </p:tav>
                                      </p:tavLst>
                                    </p:anim>
                                    <p:anim calcmode="lin" valueType="num">
                                      <p:cBhvr>
                                        <p:cTn id="9" dur="1000" fill="hold"/>
                                        <p:tgtEl>
                                          <p:spTgt spid="1126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p:cTn id="13" dur="1000" fill="hold"/>
                                        <p:tgtEl>
                                          <p:spTgt spid="11268"/>
                                        </p:tgtEl>
                                        <p:attrNameLst>
                                          <p:attrName>ppt_w</p:attrName>
                                        </p:attrNameLst>
                                      </p:cBhvr>
                                      <p:tavLst>
                                        <p:tav tm="0">
                                          <p:val>
                                            <p:fltVal val="0"/>
                                          </p:val>
                                        </p:tav>
                                        <p:tav tm="100000">
                                          <p:val>
                                            <p:strVal val="#ppt_w"/>
                                          </p:val>
                                        </p:tav>
                                      </p:tavLst>
                                    </p:anim>
                                    <p:anim calcmode="lin" valueType="num">
                                      <p:cBhvr>
                                        <p:cTn id="14" dur="1000" fill="hold"/>
                                        <p:tgtEl>
                                          <p:spTgt spid="11268"/>
                                        </p:tgtEl>
                                        <p:attrNameLst>
                                          <p:attrName>ppt_h</p:attrName>
                                        </p:attrNameLst>
                                      </p:cBhvr>
                                      <p:tavLst>
                                        <p:tav tm="0">
                                          <p:val>
                                            <p:fltVal val="0"/>
                                          </p:val>
                                        </p:tav>
                                        <p:tav tm="100000">
                                          <p:val>
                                            <p:strVal val="#ppt_h"/>
                                          </p:val>
                                        </p:tav>
                                      </p:tavLst>
                                    </p:anim>
                                    <p:anim calcmode="lin" valueType="num">
                                      <p:cBhvr>
                                        <p:cTn id="15" dur="1000" fill="hold"/>
                                        <p:tgtEl>
                                          <p:spTgt spid="1126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2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00" y="-675456"/>
            <a:ext cx="9299376" cy="2924944"/>
          </a:xfrm>
        </p:spPr>
        <p:txBody>
          <a:bodyPr/>
          <a:lstStyle/>
          <a:p>
            <a:pPr algn="l"/>
            <a:r>
              <a:rPr lang="en-US" sz="4400" dirty="0">
                <a:solidFill>
                  <a:schemeClr val="accent1">
                    <a:lumMod val="75000"/>
                  </a:schemeClr>
                </a:solidFill>
              </a:rPr>
              <a:t>A hurricane </a:t>
            </a:r>
            <a:r>
              <a:rPr lang="en-US" dirty="0" smtClean="0">
                <a:solidFill>
                  <a:schemeClr val="accent3">
                    <a:lumMod val="75000"/>
                  </a:schemeClr>
                </a:solidFill>
              </a:rPr>
              <a:t>- </a:t>
            </a:r>
            <a:r>
              <a:rPr lang="en-US" sz="3200" dirty="0" smtClean="0">
                <a:solidFill>
                  <a:schemeClr val="tx2">
                    <a:lumMod val="50000"/>
                  </a:schemeClr>
                </a:solidFill>
              </a:rPr>
              <a:t>is a natural disaster resulting from a thunderstorm. </a:t>
            </a:r>
            <a:r>
              <a:rPr lang="en-US" sz="3200" dirty="0" smtClean="0">
                <a:solidFill>
                  <a:schemeClr val="tx2">
                    <a:lumMod val="50000"/>
                  </a:schemeClr>
                </a:solidFill>
              </a:rPr>
              <a:t>It can occur one at time or can occur along lines occupying large areas.</a:t>
            </a:r>
            <a:endParaRPr lang="ru-RU" dirty="0">
              <a:solidFill>
                <a:schemeClr val="tx2">
                  <a:lumMod val="50000"/>
                </a:schemeClr>
              </a:solidFill>
            </a:endParaRPr>
          </a:p>
        </p:txBody>
      </p:sp>
      <p:pic>
        <p:nvPicPr>
          <p:cNvPr id="12291" name="Picture 3" descr="C:\Users\useer\Desktop\hurrican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49198">
            <a:off x="5907815" y="2996952"/>
            <a:ext cx="3214678" cy="214439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useer\Desktop\Hurricane_for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80341">
            <a:off x="-181583" y="3167130"/>
            <a:ext cx="3348554" cy="232942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useer\Desktop\isabel2_terra_b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2111" y="2276872"/>
            <a:ext cx="3344705" cy="432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6472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heel(1)">
                                      <p:cBhvr>
                                        <p:cTn id="7" dur="2000"/>
                                        <p:tgtEl>
                                          <p:spTgt spid="12292"/>
                                        </p:tgtEl>
                                      </p:cBhvr>
                                    </p:animEffect>
                                  </p:childTnLst>
                                </p:cTn>
                              </p:par>
                              <p:par>
                                <p:cTn id="8" presetID="21" presetClass="entr" presetSubtype="1"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wheel(1)">
                                      <p:cBhvr>
                                        <p:cTn id="10"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351184" cy="2791366"/>
          </a:xfrm>
        </p:spPr>
        <p:txBody>
          <a:bodyPr/>
          <a:lstStyle/>
          <a:p>
            <a:pPr algn="l"/>
            <a:r>
              <a:rPr lang="en-US" sz="4400" dirty="0">
                <a:solidFill>
                  <a:srgbClr val="FF0000"/>
                </a:solidFill>
              </a:rPr>
              <a:t>A wildfire </a:t>
            </a:r>
            <a:r>
              <a:rPr lang="en-US" dirty="0" smtClean="0">
                <a:solidFill>
                  <a:schemeClr val="accent3">
                    <a:lumMod val="75000"/>
                  </a:schemeClr>
                </a:solidFill>
              </a:rPr>
              <a:t>- </a:t>
            </a:r>
            <a:r>
              <a:rPr lang="en-US" sz="3200" dirty="0" smtClean="0">
                <a:solidFill>
                  <a:srgbClr val="C00000"/>
                </a:solidFill>
              </a:rPr>
              <a:t>is an uncontrolled fire burning in </a:t>
            </a:r>
            <a:r>
              <a:rPr lang="en-US" sz="3200" dirty="0" err="1" smtClean="0">
                <a:solidFill>
                  <a:srgbClr val="C00000"/>
                </a:solidFill>
              </a:rPr>
              <a:t>wildland</a:t>
            </a:r>
            <a:r>
              <a:rPr lang="en-US" sz="3200" dirty="0" smtClean="0">
                <a:solidFill>
                  <a:srgbClr val="C00000"/>
                </a:solidFill>
              </a:rPr>
              <a:t> areas. Common causes include lightning and drought but they may also be started by human carelessness.</a:t>
            </a:r>
            <a:endParaRPr lang="ru-RU" dirty="0">
              <a:solidFill>
                <a:srgbClr val="C00000"/>
              </a:solidFill>
            </a:endParaRPr>
          </a:p>
        </p:txBody>
      </p:sp>
      <p:pic>
        <p:nvPicPr>
          <p:cNvPr id="13314" name="Picture 2" descr="C:\Users\useer\Desktop\Wildfi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26" y="4077073"/>
            <a:ext cx="3698709" cy="2774032"/>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useer\Desktop\wildfire_consump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801" y="3789040"/>
            <a:ext cx="3905250" cy="29241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useer\Desktop\filepicker-r6cWY1lSVSOYsthnZCAv_1295-wildfire.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2841369"/>
            <a:ext cx="4201475" cy="281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15827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par>
                                <p:cTn id="8" presetID="16" presetClass="entr" presetSubtype="21"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barn(inVertical)">
                                      <p:cBhvr>
                                        <p:cTn id="10"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5416"/>
            <a:ext cx="9505056" cy="2492896"/>
          </a:xfrm>
        </p:spPr>
        <p:txBody>
          <a:bodyPr/>
          <a:lstStyle/>
          <a:p>
            <a:pPr algn="l"/>
            <a:r>
              <a:rPr lang="en-US" dirty="0">
                <a:solidFill>
                  <a:srgbClr val="00B0F0"/>
                </a:solidFill>
              </a:rPr>
              <a:t>A blizzard </a:t>
            </a:r>
            <a:r>
              <a:rPr lang="en-US" dirty="0" smtClean="0">
                <a:solidFill>
                  <a:schemeClr val="accent3">
                    <a:lumMod val="75000"/>
                  </a:schemeClr>
                </a:solidFill>
              </a:rPr>
              <a:t>- </a:t>
            </a:r>
            <a:r>
              <a:rPr lang="en-US" sz="3200" dirty="0" smtClean="0">
                <a:solidFill>
                  <a:srgbClr val="0070C0"/>
                </a:solidFill>
              </a:rPr>
              <a:t>is a severe winter storm condition </a:t>
            </a:r>
            <a:r>
              <a:rPr lang="en-US" sz="3200" dirty="0" err="1" smtClean="0">
                <a:solidFill>
                  <a:srgbClr val="0070C0"/>
                </a:solidFill>
              </a:rPr>
              <a:t>characterised</a:t>
            </a:r>
            <a:r>
              <a:rPr lang="en-US" sz="3200" dirty="0" smtClean="0">
                <a:solidFill>
                  <a:srgbClr val="0070C0"/>
                </a:solidFill>
              </a:rPr>
              <a:t> by low temperatures, strong winds, and heavy blowing snow. </a:t>
            </a:r>
            <a:endParaRPr lang="ru-RU" dirty="0">
              <a:solidFill>
                <a:srgbClr val="0070C0"/>
              </a:solidFill>
            </a:endParaRPr>
          </a:p>
        </p:txBody>
      </p:sp>
      <p:pic>
        <p:nvPicPr>
          <p:cNvPr id="14338" name="Picture 2" descr="C:\Users\useer\Desktop\Snow-removal-cleveland-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058" y="3740150"/>
            <a:ext cx="4681538" cy="311785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useer\Desktop\Blizz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673" y="3740149"/>
            <a:ext cx="4735328" cy="315293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useer\Desktop\Blizzard-Pines-420x2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150918"/>
            <a:ext cx="4680520" cy="267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4093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par>
                                <p:cTn id="8" presetID="16" presetClass="entr" presetSubtype="21"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barn(inVertical)">
                                      <p:cBhvr>
                                        <p:cTn id="10"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19" y="-171400"/>
            <a:ext cx="9505056" cy="3068960"/>
          </a:xfrm>
        </p:spPr>
        <p:txBody>
          <a:bodyPr/>
          <a:lstStyle/>
          <a:p>
            <a:pPr algn="l"/>
            <a:r>
              <a:rPr lang="en-US" sz="4400" dirty="0">
                <a:solidFill>
                  <a:schemeClr val="accent3">
                    <a:lumMod val="50000"/>
                  </a:schemeClr>
                </a:solidFill>
              </a:rPr>
              <a:t>A </a:t>
            </a:r>
            <a:r>
              <a:rPr lang="en-US" sz="4400" dirty="0" smtClean="0">
                <a:solidFill>
                  <a:schemeClr val="accent3">
                    <a:lumMod val="50000"/>
                  </a:schemeClr>
                </a:solidFill>
              </a:rPr>
              <a:t>drought </a:t>
            </a:r>
            <a:r>
              <a:rPr lang="en-US" dirty="0" smtClean="0">
                <a:solidFill>
                  <a:schemeClr val="accent3">
                    <a:lumMod val="75000"/>
                  </a:schemeClr>
                </a:solidFill>
              </a:rPr>
              <a:t>- </a:t>
            </a:r>
            <a:r>
              <a:rPr lang="en-US" sz="3200" dirty="0" smtClean="0">
                <a:solidFill>
                  <a:schemeClr val="accent2">
                    <a:lumMod val="50000"/>
                  </a:schemeClr>
                </a:solidFill>
              </a:rPr>
              <a:t>is defined as an acute shortage of water and crop failure. It is an abnormally dry period when there is not enough water to support water needs.</a:t>
            </a:r>
            <a:endParaRPr lang="ru-RU" dirty="0">
              <a:solidFill>
                <a:schemeClr val="accent2">
                  <a:lumMod val="50000"/>
                </a:schemeClr>
              </a:solidFill>
            </a:endParaRPr>
          </a:p>
        </p:txBody>
      </p:sp>
      <p:pic>
        <p:nvPicPr>
          <p:cNvPr id="15363" name="Picture 3" descr="C:\Users\useer\Desktop\1347887671_1294_malidesolationo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4" y="4418534"/>
            <a:ext cx="6264697" cy="243237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useer\Desktop\20090203_drou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66" y="2206321"/>
            <a:ext cx="2177380" cy="221367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useer\Desktop\_drou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132856"/>
            <a:ext cx="4541999" cy="310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74852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364"/>
                                        </p:tgtEl>
                                        <p:attrNameLst>
                                          <p:attrName>style.visibility</p:attrName>
                                        </p:attrNameLst>
                                      </p:cBhvr>
                                      <p:to>
                                        <p:strVal val="visible"/>
                                      </p:to>
                                    </p:set>
                                    <p:anim calcmode="lin" valueType="num">
                                      <p:cBhvr additive="base">
                                        <p:cTn id="11" dur="500" fill="hold"/>
                                        <p:tgtEl>
                                          <p:spTgt spid="15364"/>
                                        </p:tgtEl>
                                        <p:attrNameLst>
                                          <p:attrName>ppt_x</p:attrName>
                                        </p:attrNameLst>
                                      </p:cBhvr>
                                      <p:tavLst>
                                        <p:tav tm="0">
                                          <p:val>
                                            <p:strVal val="1+#ppt_w/2"/>
                                          </p:val>
                                        </p:tav>
                                        <p:tav tm="100000">
                                          <p:val>
                                            <p:strVal val="#ppt_x"/>
                                          </p:val>
                                        </p:tav>
                                      </p:tavLst>
                                    </p:anim>
                                    <p:anim calcmode="lin" valueType="num">
                                      <p:cBhvr additive="base">
                                        <p:cTn id="12"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136904" cy="3528392"/>
          </a:xfrm>
        </p:spPr>
        <p:txBody>
          <a:bodyPr>
            <a:noAutofit/>
          </a:bodyPr>
          <a:lstStyle/>
          <a:p>
            <a:pPr algn="ctr"/>
            <a:r>
              <a:rPr lang="en-US" sz="3200" b="1" dirty="0" smtClean="0">
                <a:solidFill>
                  <a:srgbClr val="00B050"/>
                </a:solidFill>
                <a:latin typeface="Colonna MT" panose="04020805060202030203" pitchFamily="82" charset="0"/>
              </a:rPr>
              <a:t>The century we have started recently gives us a new chance to apply the lessons we have learned about natural hazards. As we look ahead, we must continue to improve both our understanding of how the earth works and our ability to provide timely and effective warning, </a:t>
            </a:r>
            <a:r>
              <a:rPr lang="en-US" sz="3200" dirty="0" smtClean="0">
                <a:solidFill>
                  <a:srgbClr val="00B050"/>
                </a:solidFill>
              </a:rPr>
              <a:t/>
            </a:r>
            <a:br>
              <a:rPr lang="en-US" sz="3200" dirty="0" smtClean="0">
                <a:solidFill>
                  <a:srgbClr val="00B050"/>
                </a:solidFill>
              </a:rPr>
            </a:br>
            <a:r>
              <a:rPr lang="en-US" sz="3200" dirty="0" smtClean="0"/>
              <a:t/>
            </a:r>
            <a:br>
              <a:rPr lang="en-US" sz="3200" dirty="0" smtClean="0"/>
            </a:br>
            <a:endParaRPr lang="ru-RU" sz="3200" dirty="0"/>
          </a:p>
        </p:txBody>
      </p:sp>
      <p:sp>
        <p:nvSpPr>
          <p:cNvPr id="4" name="Прямоугольник 3"/>
          <p:cNvSpPr/>
          <p:nvPr/>
        </p:nvSpPr>
        <p:spPr>
          <a:xfrm>
            <a:off x="235108" y="3861048"/>
            <a:ext cx="8424936"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chemeClr val="accent5">
                    <a:lumMod val="60000"/>
                    <a:lumOff val="40000"/>
                  </a:schemeClr>
                </a:solidFill>
                <a:effectLst>
                  <a:outerShdw blurRad="50800" dist="39000" dir="5460000" algn="tl">
                    <a:srgbClr val="000000">
                      <a:alpha val="38000"/>
                    </a:srgbClr>
                  </a:outerShdw>
                </a:effectLst>
              </a:rPr>
              <a:t>so that we can live safely on our planet!</a:t>
            </a:r>
            <a:endParaRPr lang="ru-RU" sz="4800" b="1" cap="none" spc="0" dirty="0">
              <a:ln w="11430"/>
              <a:solidFill>
                <a:schemeClr val="accent5">
                  <a:lumMod val="60000"/>
                  <a:lumOff val="40000"/>
                </a:schemeClr>
              </a:solidFill>
              <a:effectLst>
                <a:outerShdw blurRad="50800" dist="39000" dir="5460000" algn="tl">
                  <a:srgbClr val="000000">
                    <a:alpha val="38000"/>
                  </a:srgbClr>
                </a:outerShdw>
              </a:effectLst>
            </a:endParaRPr>
          </a:p>
        </p:txBody>
      </p:sp>
      <p:pic>
        <p:nvPicPr>
          <p:cNvPr id="1026" name="Picture 2" descr="C:\Users\useer\Desktop\11779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45693"/>
            <a:ext cx="2828984" cy="21123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er\Desktop\2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875069"/>
            <a:ext cx="28575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3535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er\Desktop\hq-wallpapers_ru_space_4174_1280x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1679" y="1"/>
            <a:ext cx="2126009" cy="170080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24544" y="1"/>
            <a:ext cx="7581461" cy="3284984"/>
          </a:xfrm>
        </p:spPr>
        <p:txBody>
          <a:bodyPr>
            <a:normAutofit/>
          </a:bodyPr>
          <a:lstStyle/>
          <a:p>
            <a:pPr algn="ctr"/>
            <a:r>
              <a:rPr lang="en-US" sz="3400" dirty="0">
                <a:solidFill>
                  <a:srgbClr val="2F5897"/>
                </a:solidFill>
                <a:effectLst>
                  <a:outerShdw blurRad="63500" dist="38100" dir="5400000" algn="t" rotWithShape="0">
                    <a:prstClr val="black">
                      <a:alpha val="25000"/>
                    </a:prstClr>
                  </a:outerShdw>
                </a:effectLst>
                <a:latin typeface="Palatino Linotype"/>
              </a:rPr>
              <a:t>Natural disaster – is the </a:t>
            </a:r>
            <a:r>
              <a:rPr lang="en-US" sz="3400" dirty="0" smtClean="0">
                <a:solidFill>
                  <a:srgbClr val="2F5897"/>
                </a:solidFill>
                <a:effectLst>
                  <a:outerShdw blurRad="63500" dist="38100" dir="5400000" algn="t" rotWithShape="0">
                    <a:prstClr val="black">
                      <a:alpha val="25000"/>
                    </a:prstClr>
                  </a:outerShdw>
                </a:effectLst>
                <a:latin typeface="Palatino Linotype"/>
              </a:rPr>
              <a:t>effect of a natural hazard that affects the environment and leads to financial</a:t>
            </a:r>
            <a:r>
              <a:rPr lang="ru-RU" sz="3400" dirty="0" smtClean="0">
                <a:solidFill>
                  <a:srgbClr val="2F5897"/>
                </a:solidFill>
                <a:effectLst>
                  <a:outerShdw blurRad="63500" dist="38100" dir="5400000" algn="t" rotWithShape="0">
                    <a:prstClr val="black">
                      <a:alpha val="25000"/>
                    </a:prstClr>
                  </a:outerShdw>
                </a:effectLst>
                <a:latin typeface="Palatino Linotype"/>
              </a:rPr>
              <a:t>, </a:t>
            </a:r>
            <a:r>
              <a:rPr lang="en-US" sz="3400" dirty="0" smtClean="0">
                <a:solidFill>
                  <a:srgbClr val="2F5897"/>
                </a:solidFill>
                <a:effectLst>
                  <a:outerShdw blurRad="63500" dist="38100" dir="5400000" algn="t" rotWithShape="0">
                    <a:prstClr val="black">
                      <a:alpha val="25000"/>
                    </a:prstClr>
                  </a:outerShdw>
                </a:effectLst>
                <a:latin typeface="Palatino Linotype"/>
              </a:rPr>
              <a:t>environmental or human losses.</a:t>
            </a:r>
          </a:p>
          <a:p>
            <a:pPr algn="ctr"/>
            <a:endParaRPr lang="ru-RU" sz="3400" dirty="0"/>
          </a:p>
        </p:txBody>
      </p:sp>
      <p:pic>
        <p:nvPicPr>
          <p:cNvPr id="2051" name="Picture 3" descr="C:\Users\useer\Desktop\gandex.ru-17782_8474_04e5fe117b364f03bfb4e7543f937cab_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2592">
            <a:off x="4625125" y="3081959"/>
            <a:ext cx="4399440" cy="2749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er\Desktop\wpapers_ru_Смерчи-в-городе.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51583">
            <a:off x="5307" y="2814271"/>
            <a:ext cx="4565475" cy="268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5603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0-#ppt_w/2"/>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1+#ppt_w/2"/>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lstStyle/>
          <a:p>
            <a:r>
              <a:rPr lang="en-US" u="sng" dirty="0"/>
              <a:t>Types of Natural </a:t>
            </a:r>
            <a:r>
              <a:rPr lang="en-US" u="sng" dirty="0" smtClean="0"/>
              <a:t>Hazards</a:t>
            </a:r>
            <a:endParaRPr lang="ru-RU" u="sng" dirty="0"/>
          </a:p>
        </p:txBody>
      </p:sp>
      <p:sp>
        <p:nvSpPr>
          <p:cNvPr id="3" name="Объект 2"/>
          <p:cNvSpPr>
            <a:spLocks noGrp="1"/>
          </p:cNvSpPr>
          <p:nvPr>
            <p:ph idx="1"/>
          </p:nvPr>
        </p:nvSpPr>
        <p:spPr>
          <a:xfrm>
            <a:off x="467544" y="1412776"/>
            <a:ext cx="4320480" cy="5184576"/>
          </a:xfrm>
        </p:spPr>
        <p:txBody>
          <a:bodyPr>
            <a:normAutofit/>
          </a:bodyPr>
          <a:lstStyle/>
          <a:p>
            <a:pPr marL="0" indent="0" algn="ctr">
              <a:buNone/>
            </a:pPr>
            <a:r>
              <a:rPr lang="ru-RU" sz="3200" dirty="0" smtClean="0">
                <a:solidFill>
                  <a:srgbClr val="C00000"/>
                </a:solidFill>
                <a:sym typeface="Symbol"/>
              </a:rPr>
              <a:t></a:t>
            </a:r>
            <a:r>
              <a:rPr lang="en-US" sz="3200" dirty="0" smtClean="0">
                <a:solidFill>
                  <a:srgbClr val="C00000"/>
                </a:solidFill>
                <a:sym typeface="Symbol"/>
              </a:rPr>
              <a:t> An avalanche (</a:t>
            </a:r>
            <a:r>
              <a:rPr lang="uk-UA" sz="2000" dirty="0" smtClean="0">
                <a:solidFill>
                  <a:srgbClr val="C00000"/>
                </a:solidFill>
                <a:sym typeface="Symbol"/>
              </a:rPr>
              <a:t>лавина</a:t>
            </a:r>
            <a:r>
              <a:rPr lang="uk-UA" sz="3200" dirty="0" smtClean="0">
                <a:solidFill>
                  <a:srgbClr val="C00000"/>
                </a:solidFill>
                <a:sym typeface="Symbol"/>
              </a:rPr>
              <a:t>)</a:t>
            </a:r>
            <a:endParaRPr lang="en-US" sz="3200" dirty="0" smtClean="0">
              <a:solidFill>
                <a:srgbClr val="C00000"/>
              </a:solidFill>
              <a:sym typeface="Symbol"/>
            </a:endParaRPr>
          </a:p>
          <a:p>
            <a:pPr marL="0" lvl="0" indent="0" algn="ctr">
              <a:buNone/>
            </a:pPr>
            <a:r>
              <a:rPr lang="ru-RU" sz="3200" dirty="0" smtClean="0">
                <a:solidFill>
                  <a:srgbClr val="C00000"/>
                </a:solidFill>
                <a:sym typeface="Symbol"/>
              </a:rPr>
              <a:t> </a:t>
            </a:r>
            <a:r>
              <a:rPr lang="en-US" sz="3200" dirty="0" smtClean="0">
                <a:solidFill>
                  <a:srgbClr val="C00000"/>
                </a:solidFill>
                <a:sym typeface="Symbol"/>
              </a:rPr>
              <a:t>An earthquake</a:t>
            </a:r>
            <a:r>
              <a:rPr lang="ru-RU" sz="3200" dirty="0" smtClean="0">
                <a:solidFill>
                  <a:srgbClr val="C00000"/>
                </a:solidFill>
                <a:sym typeface="Symbol"/>
              </a:rPr>
              <a:t>       </a:t>
            </a:r>
            <a:r>
              <a:rPr lang="en-US" sz="3200" dirty="0" smtClean="0">
                <a:solidFill>
                  <a:srgbClr val="C00000"/>
                </a:solidFill>
                <a:sym typeface="Symbol"/>
              </a:rPr>
              <a:t>( </a:t>
            </a:r>
            <a:r>
              <a:rPr lang="ru-RU" sz="2000" dirty="0" err="1" smtClean="0">
                <a:solidFill>
                  <a:srgbClr val="C00000"/>
                </a:solidFill>
                <a:sym typeface="Symbol"/>
              </a:rPr>
              <a:t>землетрус</a:t>
            </a:r>
            <a:r>
              <a:rPr lang="ru-RU" sz="3200" dirty="0" smtClean="0">
                <a:solidFill>
                  <a:srgbClr val="C00000"/>
                </a:solidFill>
                <a:sym typeface="Symbol"/>
              </a:rPr>
              <a:t>)</a:t>
            </a:r>
            <a:endParaRPr lang="ru-RU" sz="3200" dirty="0">
              <a:solidFill>
                <a:srgbClr val="C00000"/>
              </a:solidFill>
            </a:endParaRPr>
          </a:p>
          <a:p>
            <a:pPr marL="0" lvl="0" indent="0" algn="ctr">
              <a:buNone/>
            </a:pPr>
            <a:r>
              <a:rPr lang="ru-RU" sz="3200" dirty="0" smtClean="0">
                <a:solidFill>
                  <a:srgbClr val="C00000"/>
                </a:solidFill>
                <a:sym typeface="Symbol"/>
              </a:rPr>
              <a:t> </a:t>
            </a:r>
            <a:r>
              <a:rPr lang="en-US" sz="3200" dirty="0" smtClean="0">
                <a:solidFill>
                  <a:srgbClr val="C00000"/>
                </a:solidFill>
                <a:sym typeface="Symbol"/>
              </a:rPr>
              <a:t>Floods ( </a:t>
            </a:r>
            <a:r>
              <a:rPr lang="uk-UA" sz="2000" dirty="0" smtClean="0">
                <a:solidFill>
                  <a:srgbClr val="C00000"/>
                </a:solidFill>
                <a:sym typeface="Symbol"/>
              </a:rPr>
              <a:t>повінь</a:t>
            </a:r>
            <a:r>
              <a:rPr lang="uk-UA" sz="3200" dirty="0" smtClean="0">
                <a:solidFill>
                  <a:srgbClr val="C00000"/>
                </a:solidFill>
                <a:sym typeface="Symbol"/>
              </a:rPr>
              <a:t>)</a:t>
            </a:r>
            <a:endParaRPr lang="ru-RU" sz="3200" dirty="0">
              <a:solidFill>
                <a:srgbClr val="C00000"/>
              </a:solidFill>
            </a:endParaRPr>
          </a:p>
          <a:p>
            <a:pPr marL="0" lvl="0" indent="0" algn="ctr">
              <a:buNone/>
            </a:pPr>
            <a:r>
              <a:rPr lang="ru-RU" sz="3200" dirty="0" smtClean="0">
                <a:solidFill>
                  <a:srgbClr val="C00000"/>
                </a:solidFill>
                <a:sym typeface="Symbol"/>
              </a:rPr>
              <a:t></a:t>
            </a:r>
            <a:r>
              <a:rPr lang="en-US" sz="3200" dirty="0" smtClean="0">
                <a:solidFill>
                  <a:srgbClr val="C00000"/>
                </a:solidFill>
                <a:sym typeface="Symbol"/>
              </a:rPr>
              <a:t> A tsunami (</a:t>
            </a:r>
            <a:r>
              <a:rPr lang="uk-UA" sz="2000" dirty="0" smtClean="0">
                <a:solidFill>
                  <a:srgbClr val="C00000"/>
                </a:solidFill>
                <a:sym typeface="Symbol"/>
              </a:rPr>
              <a:t>цунамі</a:t>
            </a:r>
            <a:r>
              <a:rPr lang="uk-UA" sz="3200" dirty="0" smtClean="0">
                <a:solidFill>
                  <a:srgbClr val="C00000"/>
                </a:solidFill>
                <a:sym typeface="Symbol"/>
              </a:rPr>
              <a:t>)</a:t>
            </a:r>
            <a:endParaRPr lang="ru-RU" sz="3200" dirty="0">
              <a:solidFill>
                <a:srgbClr val="C00000"/>
              </a:solidFill>
            </a:endParaRPr>
          </a:p>
          <a:p>
            <a:pPr marL="0" lvl="0" indent="0" algn="ctr">
              <a:buNone/>
            </a:pPr>
            <a:r>
              <a:rPr lang="ru-RU" sz="3200" dirty="0" smtClean="0">
                <a:solidFill>
                  <a:srgbClr val="C00000"/>
                </a:solidFill>
                <a:sym typeface="Symbol"/>
              </a:rPr>
              <a:t></a:t>
            </a:r>
            <a:r>
              <a:rPr lang="en-US" sz="3200" dirty="0">
                <a:solidFill>
                  <a:srgbClr val="C00000"/>
                </a:solidFill>
                <a:sym typeface="Symbol"/>
              </a:rPr>
              <a:t> </a:t>
            </a:r>
            <a:r>
              <a:rPr lang="en-US" sz="3200" dirty="0" smtClean="0">
                <a:solidFill>
                  <a:srgbClr val="C00000"/>
                </a:solidFill>
                <a:sym typeface="Symbol"/>
              </a:rPr>
              <a:t>A heat wave </a:t>
            </a:r>
            <a:r>
              <a:rPr lang="ru-RU" sz="3200" dirty="0" smtClean="0">
                <a:solidFill>
                  <a:srgbClr val="C00000"/>
                </a:solidFill>
                <a:sym typeface="Symbol"/>
              </a:rPr>
              <a:t> </a:t>
            </a:r>
            <a:r>
              <a:rPr lang="en-US" sz="3200" dirty="0" smtClean="0">
                <a:solidFill>
                  <a:srgbClr val="C00000"/>
                </a:solidFill>
                <a:sym typeface="Symbol"/>
              </a:rPr>
              <a:t>(</a:t>
            </a:r>
            <a:r>
              <a:rPr lang="uk-UA" sz="2000" dirty="0" smtClean="0">
                <a:solidFill>
                  <a:srgbClr val="C00000"/>
                </a:solidFill>
                <a:sym typeface="Symbol"/>
              </a:rPr>
              <a:t>теплова хвиля </a:t>
            </a:r>
            <a:r>
              <a:rPr lang="uk-UA" sz="3200" dirty="0" smtClean="0">
                <a:solidFill>
                  <a:srgbClr val="C00000"/>
                </a:solidFill>
                <a:sym typeface="Symbol"/>
              </a:rPr>
              <a:t>)</a:t>
            </a:r>
            <a:endParaRPr lang="ru-RU" sz="3200" dirty="0">
              <a:solidFill>
                <a:srgbClr val="C00000"/>
              </a:solidFill>
            </a:endParaRPr>
          </a:p>
          <a:p>
            <a:pPr marL="0" lvl="0" indent="0" algn="ctr">
              <a:buNone/>
            </a:pPr>
            <a:r>
              <a:rPr lang="ru-RU" sz="3200" dirty="0" smtClean="0">
                <a:solidFill>
                  <a:srgbClr val="C00000"/>
                </a:solidFill>
                <a:sym typeface="Symbol"/>
              </a:rPr>
              <a:t> </a:t>
            </a:r>
            <a:r>
              <a:rPr lang="en-US" sz="3200" dirty="0" smtClean="0">
                <a:solidFill>
                  <a:srgbClr val="C00000"/>
                </a:solidFill>
                <a:sym typeface="Symbol"/>
              </a:rPr>
              <a:t>A tornado (</a:t>
            </a:r>
            <a:r>
              <a:rPr lang="uk-UA" sz="2000" dirty="0" smtClean="0">
                <a:solidFill>
                  <a:srgbClr val="C00000"/>
                </a:solidFill>
                <a:sym typeface="Symbol"/>
              </a:rPr>
              <a:t>торнадо</a:t>
            </a:r>
            <a:r>
              <a:rPr lang="uk-UA" sz="3200" dirty="0" smtClean="0">
                <a:solidFill>
                  <a:srgbClr val="C00000"/>
                </a:solidFill>
                <a:sym typeface="Symbol"/>
              </a:rPr>
              <a:t>)</a:t>
            </a:r>
            <a:endParaRPr lang="ru-RU" sz="3200" dirty="0">
              <a:solidFill>
                <a:srgbClr val="C00000"/>
              </a:solidFill>
            </a:endParaRPr>
          </a:p>
          <a:p>
            <a:pPr marL="0" indent="0">
              <a:buNone/>
            </a:pPr>
            <a:endParaRPr lang="ru-RU" sz="3200" dirty="0">
              <a:solidFill>
                <a:srgbClr val="C00000"/>
              </a:solidFill>
            </a:endParaRPr>
          </a:p>
        </p:txBody>
      </p:sp>
      <p:sp>
        <p:nvSpPr>
          <p:cNvPr id="5" name="Объект 2"/>
          <p:cNvSpPr txBox="1">
            <a:spLocks/>
          </p:cNvSpPr>
          <p:nvPr/>
        </p:nvSpPr>
        <p:spPr>
          <a:xfrm>
            <a:off x="4693243" y="1484784"/>
            <a:ext cx="4104456" cy="551723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Font typeface="Arial" pitchFamily="34" charset="0"/>
              <a:buNone/>
            </a:pPr>
            <a:r>
              <a:rPr lang="ru-RU" sz="3800" dirty="0" smtClean="0">
                <a:solidFill>
                  <a:srgbClr val="C00000"/>
                </a:solidFill>
                <a:sym typeface="Symbol"/>
              </a:rPr>
              <a:t> </a:t>
            </a:r>
            <a:r>
              <a:rPr lang="en-US" sz="3800" dirty="0" smtClean="0">
                <a:solidFill>
                  <a:srgbClr val="C00000"/>
                </a:solidFill>
                <a:sym typeface="Symbol"/>
              </a:rPr>
              <a:t>Hailstorms</a:t>
            </a:r>
            <a:r>
              <a:rPr lang="ru-RU" sz="3800" dirty="0" smtClean="0">
                <a:solidFill>
                  <a:srgbClr val="C00000"/>
                </a:solidFill>
                <a:sym typeface="Symbol"/>
              </a:rPr>
              <a:t> ( </a:t>
            </a:r>
            <a:r>
              <a:rPr lang="ru-RU" dirty="0" smtClean="0">
                <a:solidFill>
                  <a:srgbClr val="C00000"/>
                </a:solidFill>
                <a:sym typeface="Symbol"/>
              </a:rPr>
              <a:t>град</a:t>
            </a:r>
            <a:r>
              <a:rPr lang="ru-RU" sz="3800" dirty="0" smtClean="0">
                <a:solidFill>
                  <a:srgbClr val="C00000"/>
                </a:solidFill>
                <a:sym typeface="Symbol"/>
              </a:rPr>
              <a:t> )</a:t>
            </a:r>
            <a:endParaRPr lang="en-US" sz="3800" dirty="0" smtClean="0">
              <a:solidFill>
                <a:srgbClr val="C00000"/>
              </a:solidFill>
              <a:sym typeface="Symbol"/>
            </a:endParaRPr>
          </a:p>
          <a:p>
            <a:pPr algn="ctr">
              <a:buFont typeface="Symbol"/>
              <a:buChar char="·"/>
            </a:pPr>
            <a:r>
              <a:rPr lang="en-US" sz="3800" dirty="0" smtClean="0">
                <a:solidFill>
                  <a:srgbClr val="C00000"/>
                </a:solidFill>
                <a:sym typeface="Symbol"/>
              </a:rPr>
              <a:t>A landslide (</a:t>
            </a:r>
            <a:r>
              <a:rPr lang="uk-UA" dirty="0" smtClean="0">
                <a:solidFill>
                  <a:srgbClr val="C00000"/>
                </a:solidFill>
                <a:sym typeface="Symbol"/>
              </a:rPr>
              <a:t>зсуви</a:t>
            </a:r>
            <a:r>
              <a:rPr lang="uk-UA" sz="3800" dirty="0" smtClean="0">
                <a:solidFill>
                  <a:srgbClr val="C00000"/>
                </a:solidFill>
                <a:sym typeface="Symbol"/>
              </a:rPr>
              <a:t>)</a:t>
            </a:r>
            <a:endParaRPr lang="ru-RU" sz="3800" dirty="0" smtClean="0">
              <a:solidFill>
                <a:srgbClr val="C00000"/>
              </a:solidFill>
            </a:endParaRPr>
          </a:p>
          <a:p>
            <a:pPr marL="0" indent="0" algn="ctr">
              <a:buFont typeface="Arial" pitchFamily="34" charset="0"/>
              <a:buNone/>
            </a:pPr>
            <a:r>
              <a:rPr lang="ru-RU" sz="3800" dirty="0" smtClean="0">
                <a:solidFill>
                  <a:srgbClr val="C00000"/>
                </a:solidFill>
                <a:sym typeface="Symbol"/>
              </a:rPr>
              <a:t></a:t>
            </a:r>
            <a:r>
              <a:rPr lang="en-US" sz="3800" dirty="0">
                <a:solidFill>
                  <a:srgbClr val="C00000"/>
                </a:solidFill>
                <a:sym typeface="Symbol"/>
              </a:rPr>
              <a:t> </a:t>
            </a:r>
            <a:r>
              <a:rPr lang="en-US" sz="3800" dirty="0" smtClean="0">
                <a:solidFill>
                  <a:srgbClr val="C00000"/>
                </a:solidFill>
                <a:sym typeface="Symbol"/>
              </a:rPr>
              <a:t>A volcanic eruption(</a:t>
            </a:r>
            <a:r>
              <a:rPr lang="uk-UA" sz="2600" dirty="0" smtClean="0">
                <a:solidFill>
                  <a:srgbClr val="C00000"/>
                </a:solidFill>
                <a:sym typeface="Symbol"/>
              </a:rPr>
              <a:t>виверження вулкану)</a:t>
            </a:r>
            <a:endParaRPr lang="ru-RU" sz="2600" dirty="0" smtClean="0">
              <a:solidFill>
                <a:srgbClr val="C00000"/>
              </a:solidFill>
            </a:endParaRPr>
          </a:p>
          <a:p>
            <a:pPr marL="0" indent="0" algn="ctr">
              <a:buFont typeface="Arial" pitchFamily="34" charset="0"/>
              <a:buNone/>
            </a:pPr>
            <a:r>
              <a:rPr lang="ru-RU" sz="3800" dirty="0" smtClean="0">
                <a:solidFill>
                  <a:srgbClr val="C00000"/>
                </a:solidFill>
                <a:sym typeface="Symbol"/>
              </a:rPr>
              <a:t> </a:t>
            </a:r>
            <a:r>
              <a:rPr lang="en-US" sz="3800" dirty="0" smtClean="0">
                <a:solidFill>
                  <a:srgbClr val="C00000"/>
                </a:solidFill>
                <a:sym typeface="Symbol"/>
              </a:rPr>
              <a:t>A hurricane </a:t>
            </a:r>
            <a:r>
              <a:rPr lang="ru-RU" sz="3800" dirty="0" smtClean="0">
                <a:solidFill>
                  <a:srgbClr val="C00000"/>
                </a:solidFill>
                <a:sym typeface="Symbol"/>
              </a:rPr>
              <a:t>(</a:t>
            </a:r>
            <a:r>
              <a:rPr lang="ru-RU" sz="2600" dirty="0" smtClean="0">
                <a:solidFill>
                  <a:srgbClr val="C00000"/>
                </a:solidFill>
                <a:sym typeface="Symbol"/>
              </a:rPr>
              <a:t>ураган</a:t>
            </a:r>
            <a:r>
              <a:rPr lang="ru-RU" sz="3800" dirty="0" smtClean="0">
                <a:solidFill>
                  <a:srgbClr val="C00000"/>
                </a:solidFill>
                <a:sym typeface="Symbol"/>
              </a:rPr>
              <a:t>)</a:t>
            </a:r>
            <a:endParaRPr lang="ru-RU" sz="3800" dirty="0" smtClean="0">
              <a:solidFill>
                <a:srgbClr val="C00000"/>
              </a:solidFill>
            </a:endParaRPr>
          </a:p>
          <a:p>
            <a:pPr marL="0" indent="0" algn="ctr">
              <a:buFont typeface="Arial" pitchFamily="34" charset="0"/>
              <a:buNone/>
            </a:pPr>
            <a:r>
              <a:rPr lang="ru-RU" sz="3800" dirty="0" smtClean="0">
                <a:solidFill>
                  <a:srgbClr val="C00000"/>
                </a:solidFill>
                <a:sym typeface="Symbol"/>
              </a:rPr>
              <a:t> </a:t>
            </a:r>
            <a:r>
              <a:rPr lang="en-US" sz="3800" dirty="0" smtClean="0">
                <a:solidFill>
                  <a:srgbClr val="C00000"/>
                </a:solidFill>
                <a:sym typeface="Symbol"/>
              </a:rPr>
              <a:t>A wildfire</a:t>
            </a:r>
            <a:r>
              <a:rPr lang="ru-RU" sz="3800" dirty="0" smtClean="0">
                <a:solidFill>
                  <a:srgbClr val="C00000"/>
                </a:solidFill>
                <a:sym typeface="Symbol"/>
              </a:rPr>
              <a:t> (</a:t>
            </a:r>
            <a:r>
              <a:rPr lang="ru-RU" sz="2600" dirty="0" err="1" smtClean="0">
                <a:solidFill>
                  <a:srgbClr val="C00000"/>
                </a:solidFill>
                <a:sym typeface="Symbol"/>
              </a:rPr>
              <a:t>пожежа</a:t>
            </a:r>
            <a:r>
              <a:rPr lang="ru-RU" sz="3800" dirty="0" smtClean="0">
                <a:solidFill>
                  <a:srgbClr val="C00000"/>
                </a:solidFill>
                <a:sym typeface="Symbol"/>
              </a:rPr>
              <a:t>)</a:t>
            </a:r>
            <a:endParaRPr lang="ru-RU" sz="3800" dirty="0" smtClean="0">
              <a:solidFill>
                <a:srgbClr val="C00000"/>
              </a:solidFill>
            </a:endParaRPr>
          </a:p>
          <a:p>
            <a:pPr algn="ctr">
              <a:buFont typeface="Symbol"/>
              <a:buChar char="·"/>
            </a:pPr>
            <a:r>
              <a:rPr lang="en-US" sz="3800" dirty="0" smtClean="0">
                <a:solidFill>
                  <a:srgbClr val="C00000"/>
                </a:solidFill>
                <a:sym typeface="Symbol"/>
              </a:rPr>
              <a:t>A blizzard (</a:t>
            </a:r>
            <a:r>
              <a:rPr lang="uk-UA" sz="2600" dirty="0" smtClean="0">
                <a:solidFill>
                  <a:srgbClr val="C00000"/>
                </a:solidFill>
                <a:sym typeface="Symbol"/>
              </a:rPr>
              <a:t>заметіль</a:t>
            </a:r>
            <a:r>
              <a:rPr lang="uk-UA" sz="3800" dirty="0" smtClean="0">
                <a:solidFill>
                  <a:srgbClr val="C00000"/>
                </a:solidFill>
                <a:sym typeface="Symbol"/>
              </a:rPr>
              <a:t>)</a:t>
            </a:r>
          </a:p>
          <a:p>
            <a:pPr marL="0" indent="0" algn="ctr">
              <a:buNone/>
            </a:pPr>
            <a:r>
              <a:rPr lang="ru-RU" sz="3800" dirty="0" smtClean="0">
                <a:solidFill>
                  <a:srgbClr val="C00000"/>
                </a:solidFill>
                <a:latin typeface="Palatino Linotype"/>
                <a:sym typeface="Symbol"/>
              </a:rPr>
              <a:t> </a:t>
            </a:r>
            <a:r>
              <a:rPr lang="en-US" sz="3800" dirty="0" smtClean="0">
                <a:solidFill>
                  <a:srgbClr val="C00000"/>
                </a:solidFill>
                <a:latin typeface="Palatino Linotype"/>
                <a:sym typeface="Symbol"/>
              </a:rPr>
              <a:t>A </a:t>
            </a:r>
            <a:r>
              <a:rPr lang="en-US" sz="3800" dirty="0" smtClean="0">
                <a:solidFill>
                  <a:srgbClr val="C00000"/>
                </a:solidFill>
                <a:sym typeface="Symbol"/>
              </a:rPr>
              <a:t>drought (</a:t>
            </a:r>
            <a:r>
              <a:rPr lang="ru-RU" dirty="0" smtClean="0">
                <a:solidFill>
                  <a:srgbClr val="C00000"/>
                </a:solidFill>
                <a:sym typeface="Symbol"/>
              </a:rPr>
              <a:t>засуха</a:t>
            </a:r>
            <a:r>
              <a:rPr lang="ru-RU" sz="3800" dirty="0" smtClean="0">
                <a:solidFill>
                  <a:srgbClr val="C00000"/>
                </a:solidFill>
                <a:sym typeface="Symbol"/>
              </a:rPr>
              <a:t>)</a:t>
            </a:r>
            <a:endParaRPr lang="ru-RU" sz="3800" dirty="0" smtClean="0">
              <a:solidFill>
                <a:srgbClr val="C00000"/>
              </a:solidFill>
            </a:endParaRPr>
          </a:p>
          <a:p>
            <a:pPr marL="0" indent="0">
              <a:buFont typeface="Arial" pitchFamily="34" charset="0"/>
              <a:buNone/>
            </a:pPr>
            <a:endParaRPr lang="ru-RU" sz="3200" dirty="0">
              <a:solidFill>
                <a:srgbClr val="C00000"/>
              </a:solidFill>
            </a:endParaRPr>
          </a:p>
        </p:txBody>
      </p:sp>
    </p:spTree>
    <p:extLst>
      <p:ext uri="{BB962C8B-B14F-4D97-AF65-F5344CB8AC3E}">
        <p14:creationId xmlns:p14="http://schemas.microsoft.com/office/powerpoint/2010/main" val="1849122502"/>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er\Desktop\how-to-survive-an-avalanch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4931">
            <a:off x="5308951" y="4067958"/>
            <a:ext cx="3924707" cy="263691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er\Desktop\avalan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452" y="2564903"/>
            <a:ext cx="3296172" cy="27334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er\Desktop\6a00d8341c613853ef00e54fa4c9068834-800w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0889"/>
            <a:ext cx="2932012" cy="443711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62" y="116632"/>
            <a:ext cx="9252520" cy="2304256"/>
          </a:xfrm>
        </p:spPr>
        <p:txBody>
          <a:bodyPr/>
          <a:lstStyle/>
          <a:p>
            <a:pPr algn="l"/>
            <a:r>
              <a:rPr lang="en-US" sz="4400" dirty="0">
                <a:solidFill>
                  <a:schemeClr val="accent1">
                    <a:lumMod val="75000"/>
                  </a:schemeClr>
                </a:solidFill>
              </a:rPr>
              <a:t>An </a:t>
            </a:r>
            <a:r>
              <a:rPr lang="en-US" sz="4400" dirty="0" smtClean="0">
                <a:solidFill>
                  <a:schemeClr val="accent1">
                    <a:lumMod val="75000"/>
                  </a:schemeClr>
                </a:solidFill>
              </a:rPr>
              <a:t>avalanche </a:t>
            </a:r>
            <a:r>
              <a:rPr lang="en-US" sz="4400" dirty="0" smtClean="0">
                <a:solidFill>
                  <a:schemeClr val="accent3">
                    <a:lumMod val="75000"/>
                  </a:schemeClr>
                </a:solidFill>
              </a:rPr>
              <a:t>– </a:t>
            </a:r>
            <a:r>
              <a:rPr lang="en-US" sz="3200" dirty="0" smtClean="0">
                <a:solidFill>
                  <a:schemeClr val="tx2">
                    <a:lumMod val="50000"/>
                  </a:schemeClr>
                </a:solidFill>
              </a:rPr>
              <a:t>is a slide of a large snow mass down a mountainside. It is one of the major dangers faced in the mountains in winter.</a:t>
            </a:r>
            <a:r>
              <a:rPr lang="ru-RU" sz="3200" dirty="0" smtClean="0">
                <a:solidFill>
                  <a:schemeClr val="tx2">
                    <a:lumMod val="50000"/>
                  </a:schemeClr>
                </a:solidFill>
              </a:rPr>
              <a:t>  </a:t>
            </a:r>
            <a:endParaRPr lang="ru-RU" sz="3200" dirty="0">
              <a:solidFill>
                <a:schemeClr val="tx2">
                  <a:lumMod val="50000"/>
                </a:schemeClr>
              </a:solidFill>
            </a:endParaRPr>
          </a:p>
        </p:txBody>
      </p:sp>
    </p:spTree>
    <p:extLst>
      <p:ext uri="{BB962C8B-B14F-4D97-AF65-F5344CB8AC3E}">
        <p14:creationId xmlns:p14="http://schemas.microsoft.com/office/powerpoint/2010/main" val="130012051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heel(1)">
                                      <p:cBhvr>
                                        <p:cTn id="7" dur="2000"/>
                                        <p:tgtEl>
                                          <p:spTgt spid="4100"/>
                                        </p:tgtEl>
                                      </p:cBhvr>
                                    </p:animEffect>
                                  </p:childTnLst>
                                </p:cTn>
                              </p:par>
                              <p:par>
                                <p:cTn id="8" presetID="21" presetClass="entr" presetSubtype="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heel(1)">
                                      <p:cBhvr>
                                        <p:cTn id="1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0"/>
            <a:ext cx="9649072" cy="2924944"/>
          </a:xfrm>
        </p:spPr>
        <p:txBody>
          <a:bodyPr/>
          <a:lstStyle/>
          <a:p>
            <a:pPr algn="l"/>
            <a:r>
              <a:rPr lang="en-US" sz="4400" dirty="0">
                <a:solidFill>
                  <a:schemeClr val="accent3">
                    <a:lumMod val="50000"/>
                  </a:schemeClr>
                </a:solidFill>
              </a:rPr>
              <a:t>An </a:t>
            </a:r>
            <a:r>
              <a:rPr lang="en-US" sz="4400" dirty="0" smtClean="0">
                <a:solidFill>
                  <a:schemeClr val="accent3">
                    <a:lumMod val="50000"/>
                  </a:schemeClr>
                </a:solidFill>
              </a:rPr>
              <a:t>earthquake </a:t>
            </a:r>
            <a:r>
              <a:rPr lang="en-US" sz="4400" dirty="0" smtClean="0">
                <a:solidFill>
                  <a:schemeClr val="accent3">
                    <a:lumMod val="75000"/>
                  </a:schemeClr>
                </a:solidFill>
              </a:rPr>
              <a:t>-</a:t>
            </a:r>
            <a:r>
              <a:rPr lang="en-US" sz="4400" dirty="0" smtClean="0">
                <a:solidFill>
                  <a:schemeClr val="accent2">
                    <a:lumMod val="50000"/>
                  </a:schemeClr>
                </a:solidFill>
              </a:rPr>
              <a:t> </a:t>
            </a:r>
            <a:r>
              <a:rPr lang="en-US" sz="3200" dirty="0" smtClean="0">
                <a:solidFill>
                  <a:schemeClr val="accent2">
                    <a:lumMod val="50000"/>
                  </a:schemeClr>
                </a:solidFill>
              </a:rPr>
              <a:t>is the phenomenon that results from a sudden release of stored energy that radiates seismic waves. It shows itself by a shaking of the ground.</a:t>
            </a:r>
            <a:endParaRPr lang="ru-RU" dirty="0">
              <a:solidFill>
                <a:schemeClr val="accent2">
                  <a:lumMod val="50000"/>
                </a:schemeClr>
              </a:solidFill>
            </a:endParaRPr>
          </a:p>
        </p:txBody>
      </p:sp>
      <p:pic>
        <p:nvPicPr>
          <p:cNvPr id="3075" name="Picture 3" descr="C:\Users\useer\Desktop\qua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797">
            <a:off x="5510107" y="3775225"/>
            <a:ext cx="3816424" cy="28642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er\Desktop\Survival-Guide-How-to-Survive-an-Earthquake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05788">
            <a:off x="-106255" y="3990363"/>
            <a:ext cx="4231341" cy="275037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er\Desktop\earthquak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2348880"/>
            <a:ext cx="4169957" cy="285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9869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80">
                                          <p:stCondLst>
                                            <p:cond delay="0"/>
                                          </p:stCondLst>
                                        </p:cTn>
                                        <p:tgtEl>
                                          <p:spTgt spid="3076"/>
                                        </p:tgtEl>
                                      </p:cBhvr>
                                    </p:animEffect>
                                    <p:anim calcmode="lin" valueType="num">
                                      <p:cBhvr>
                                        <p:cTn id="8"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6"/>
                                        </p:tgtEl>
                                      </p:cBhvr>
                                      <p:to x="100000" y="60000"/>
                                    </p:animScale>
                                    <p:animScale>
                                      <p:cBhvr>
                                        <p:cTn id="14" dur="166" decel="50000">
                                          <p:stCondLst>
                                            <p:cond delay="676"/>
                                          </p:stCondLst>
                                        </p:cTn>
                                        <p:tgtEl>
                                          <p:spTgt spid="3076"/>
                                        </p:tgtEl>
                                      </p:cBhvr>
                                      <p:to x="100000" y="100000"/>
                                    </p:animScale>
                                    <p:animScale>
                                      <p:cBhvr>
                                        <p:cTn id="15" dur="26">
                                          <p:stCondLst>
                                            <p:cond delay="1312"/>
                                          </p:stCondLst>
                                        </p:cTn>
                                        <p:tgtEl>
                                          <p:spTgt spid="3076"/>
                                        </p:tgtEl>
                                      </p:cBhvr>
                                      <p:to x="100000" y="80000"/>
                                    </p:animScale>
                                    <p:animScale>
                                      <p:cBhvr>
                                        <p:cTn id="16" dur="166" decel="50000">
                                          <p:stCondLst>
                                            <p:cond delay="1338"/>
                                          </p:stCondLst>
                                        </p:cTn>
                                        <p:tgtEl>
                                          <p:spTgt spid="3076"/>
                                        </p:tgtEl>
                                      </p:cBhvr>
                                      <p:to x="100000" y="100000"/>
                                    </p:animScale>
                                    <p:animScale>
                                      <p:cBhvr>
                                        <p:cTn id="17" dur="26">
                                          <p:stCondLst>
                                            <p:cond delay="1642"/>
                                          </p:stCondLst>
                                        </p:cTn>
                                        <p:tgtEl>
                                          <p:spTgt spid="3076"/>
                                        </p:tgtEl>
                                      </p:cBhvr>
                                      <p:to x="100000" y="90000"/>
                                    </p:animScale>
                                    <p:animScale>
                                      <p:cBhvr>
                                        <p:cTn id="18" dur="166" decel="50000">
                                          <p:stCondLst>
                                            <p:cond delay="1668"/>
                                          </p:stCondLst>
                                        </p:cTn>
                                        <p:tgtEl>
                                          <p:spTgt spid="3076"/>
                                        </p:tgtEl>
                                      </p:cBhvr>
                                      <p:to x="100000" y="100000"/>
                                    </p:animScale>
                                    <p:animScale>
                                      <p:cBhvr>
                                        <p:cTn id="19" dur="26">
                                          <p:stCondLst>
                                            <p:cond delay="1808"/>
                                          </p:stCondLst>
                                        </p:cTn>
                                        <p:tgtEl>
                                          <p:spTgt spid="3076"/>
                                        </p:tgtEl>
                                      </p:cBhvr>
                                      <p:to x="100000" y="95000"/>
                                    </p:animScale>
                                    <p:animScale>
                                      <p:cBhvr>
                                        <p:cTn id="20" dur="166" decel="50000">
                                          <p:stCondLst>
                                            <p:cond delay="1834"/>
                                          </p:stCondLst>
                                        </p:cTn>
                                        <p:tgtEl>
                                          <p:spTgt spid="307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wipe(down)">
                                      <p:cBhvr>
                                        <p:cTn id="23" dur="580">
                                          <p:stCondLst>
                                            <p:cond delay="0"/>
                                          </p:stCondLst>
                                        </p:cTn>
                                        <p:tgtEl>
                                          <p:spTgt spid="3075"/>
                                        </p:tgtEl>
                                      </p:cBhvr>
                                    </p:animEffect>
                                    <p:anim calcmode="lin" valueType="num">
                                      <p:cBhvr>
                                        <p:cTn id="24"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5"/>
                                        </p:tgtEl>
                                      </p:cBhvr>
                                      <p:to x="100000" y="60000"/>
                                    </p:animScale>
                                    <p:animScale>
                                      <p:cBhvr>
                                        <p:cTn id="30" dur="166" decel="50000">
                                          <p:stCondLst>
                                            <p:cond delay="676"/>
                                          </p:stCondLst>
                                        </p:cTn>
                                        <p:tgtEl>
                                          <p:spTgt spid="3075"/>
                                        </p:tgtEl>
                                      </p:cBhvr>
                                      <p:to x="100000" y="100000"/>
                                    </p:animScale>
                                    <p:animScale>
                                      <p:cBhvr>
                                        <p:cTn id="31" dur="26">
                                          <p:stCondLst>
                                            <p:cond delay="1312"/>
                                          </p:stCondLst>
                                        </p:cTn>
                                        <p:tgtEl>
                                          <p:spTgt spid="3075"/>
                                        </p:tgtEl>
                                      </p:cBhvr>
                                      <p:to x="100000" y="80000"/>
                                    </p:animScale>
                                    <p:animScale>
                                      <p:cBhvr>
                                        <p:cTn id="32" dur="166" decel="50000">
                                          <p:stCondLst>
                                            <p:cond delay="1338"/>
                                          </p:stCondLst>
                                        </p:cTn>
                                        <p:tgtEl>
                                          <p:spTgt spid="3075"/>
                                        </p:tgtEl>
                                      </p:cBhvr>
                                      <p:to x="100000" y="100000"/>
                                    </p:animScale>
                                    <p:animScale>
                                      <p:cBhvr>
                                        <p:cTn id="33" dur="26">
                                          <p:stCondLst>
                                            <p:cond delay="1642"/>
                                          </p:stCondLst>
                                        </p:cTn>
                                        <p:tgtEl>
                                          <p:spTgt spid="3075"/>
                                        </p:tgtEl>
                                      </p:cBhvr>
                                      <p:to x="100000" y="90000"/>
                                    </p:animScale>
                                    <p:animScale>
                                      <p:cBhvr>
                                        <p:cTn id="34" dur="166" decel="50000">
                                          <p:stCondLst>
                                            <p:cond delay="1668"/>
                                          </p:stCondLst>
                                        </p:cTn>
                                        <p:tgtEl>
                                          <p:spTgt spid="3075"/>
                                        </p:tgtEl>
                                      </p:cBhvr>
                                      <p:to x="100000" y="100000"/>
                                    </p:animScale>
                                    <p:animScale>
                                      <p:cBhvr>
                                        <p:cTn id="35" dur="26">
                                          <p:stCondLst>
                                            <p:cond delay="1808"/>
                                          </p:stCondLst>
                                        </p:cTn>
                                        <p:tgtEl>
                                          <p:spTgt spid="3075"/>
                                        </p:tgtEl>
                                      </p:cBhvr>
                                      <p:to x="100000" y="95000"/>
                                    </p:animScale>
                                    <p:animScale>
                                      <p:cBhvr>
                                        <p:cTn id="36" dur="166" decel="50000">
                                          <p:stCondLst>
                                            <p:cond delay="1834"/>
                                          </p:stCondLst>
                                        </p:cTn>
                                        <p:tgtEl>
                                          <p:spTgt spid="3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1400"/>
            <a:ext cx="9900592" cy="2392288"/>
          </a:xfrm>
        </p:spPr>
        <p:txBody>
          <a:bodyPr/>
          <a:lstStyle/>
          <a:p>
            <a:pPr algn="l"/>
            <a:r>
              <a:rPr lang="en-US" dirty="0" smtClean="0">
                <a:solidFill>
                  <a:schemeClr val="accent6">
                    <a:lumMod val="50000"/>
                  </a:schemeClr>
                </a:solidFill>
              </a:rPr>
              <a:t>Floods</a:t>
            </a:r>
            <a:r>
              <a:rPr lang="en-US" dirty="0" smtClean="0">
                <a:solidFill>
                  <a:schemeClr val="accent3">
                    <a:lumMod val="75000"/>
                  </a:schemeClr>
                </a:solidFill>
              </a:rPr>
              <a:t> -  </a:t>
            </a:r>
            <a:r>
              <a:rPr lang="en-US" sz="3200" dirty="0" smtClean="0">
                <a:solidFill>
                  <a:schemeClr val="accent6">
                    <a:lumMod val="75000"/>
                  </a:schemeClr>
                </a:solidFill>
              </a:rPr>
              <a:t>are the result of prolonged rainfall from a storm, rapid melting of a large amounts of snow, or rives which rise up their levels of water.</a:t>
            </a:r>
            <a:endParaRPr lang="ru-RU" dirty="0">
              <a:solidFill>
                <a:schemeClr val="accent6">
                  <a:lumMod val="75000"/>
                </a:schemeClr>
              </a:solidFill>
            </a:endParaRPr>
          </a:p>
        </p:txBody>
      </p:sp>
      <p:pic>
        <p:nvPicPr>
          <p:cNvPr id="5123" name="Picture 3" descr="C:\Users\useer\Desktop\enews_SituationWorsened_Floo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12222">
            <a:off x="46461" y="4182741"/>
            <a:ext cx="3401086" cy="25508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er\Desktop\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865">
            <a:off x="4788026" y="4264189"/>
            <a:ext cx="4355976" cy="245199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useer\Desktop\2010_floods_in_Sloven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2204414"/>
            <a:ext cx="4320480" cy="288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91840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strips(downLeft)">
                                      <p:cBhvr>
                                        <p:cTn id="7" dur="500"/>
                                        <p:tgtEl>
                                          <p:spTgt spid="5123"/>
                                        </p:tgtEl>
                                      </p:cBhvr>
                                    </p:animEffect>
                                  </p:childTnLst>
                                </p:cTn>
                              </p:par>
                              <p:par>
                                <p:cTn id="8" presetID="18" presetClass="entr" presetSubtype="12"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strips(downLeft)">
                                      <p:cBhvr>
                                        <p:cTn id="10"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42" y="-171400"/>
            <a:ext cx="9488610" cy="3024336"/>
          </a:xfrm>
        </p:spPr>
        <p:txBody>
          <a:bodyPr/>
          <a:lstStyle/>
          <a:p>
            <a:pPr algn="l"/>
            <a:r>
              <a:rPr lang="en-US" sz="4400" dirty="0">
                <a:solidFill>
                  <a:srgbClr val="00B0F0"/>
                </a:solidFill>
              </a:rPr>
              <a:t>A tsunami </a:t>
            </a:r>
            <a:r>
              <a:rPr lang="en-US" dirty="0" smtClean="0">
                <a:solidFill>
                  <a:schemeClr val="accent3">
                    <a:lumMod val="75000"/>
                  </a:schemeClr>
                </a:solidFill>
              </a:rPr>
              <a:t>- </a:t>
            </a:r>
            <a:r>
              <a:rPr lang="en-US" sz="3200" dirty="0" smtClean="0">
                <a:solidFill>
                  <a:schemeClr val="accent1">
                    <a:lumMod val="75000"/>
                  </a:schemeClr>
                </a:solidFill>
              </a:rPr>
              <a:t>is a wave of water caused by the displacement of a body of water. It can be caused by undersea earthquakes or by meteorological phenomena.</a:t>
            </a:r>
            <a:endParaRPr lang="ru-RU" dirty="0">
              <a:solidFill>
                <a:schemeClr val="accent1">
                  <a:lumMod val="75000"/>
                </a:schemeClr>
              </a:solidFill>
            </a:endParaRPr>
          </a:p>
        </p:txBody>
      </p:sp>
      <p:pic>
        <p:nvPicPr>
          <p:cNvPr id="6153" name="Picture 9" descr="C:\Users\useer\Desktop\ht_fog_clouds_4_jef_120210_w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 y="3971700"/>
            <a:ext cx="5135028" cy="288979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useer\Desktop\tsuna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071" y="3971699"/>
            <a:ext cx="4327929" cy="288979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useer\Desktop\tsunami-wav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131121"/>
            <a:ext cx="4104456" cy="261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80088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additive="base">
                                        <p:cTn id="7" dur="500" fill="hold"/>
                                        <p:tgtEl>
                                          <p:spTgt spid="6153"/>
                                        </p:tgtEl>
                                        <p:attrNameLst>
                                          <p:attrName>ppt_x</p:attrName>
                                        </p:attrNameLst>
                                      </p:cBhvr>
                                      <p:tavLst>
                                        <p:tav tm="0">
                                          <p:val>
                                            <p:strVal val="0-#ppt_w/2"/>
                                          </p:val>
                                        </p:tav>
                                        <p:tav tm="100000">
                                          <p:val>
                                            <p:strVal val="#ppt_x"/>
                                          </p:val>
                                        </p:tav>
                                      </p:tavLst>
                                    </p:anim>
                                    <p:anim calcmode="lin" valueType="num">
                                      <p:cBhvr additive="base">
                                        <p:cTn id="8" dur="500" fill="hold"/>
                                        <p:tgtEl>
                                          <p:spTgt spid="615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154"/>
                                        </p:tgtEl>
                                        <p:attrNameLst>
                                          <p:attrName>style.visibility</p:attrName>
                                        </p:attrNameLst>
                                      </p:cBhvr>
                                      <p:to>
                                        <p:strVal val="visible"/>
                                      </p:to>
                                    </p:set>
                                    <p:anim calcmode="lin" valueType="num">
                                      <p:cBhvr additive="base">
                                        <p:cTn id="11" dur="500" fill="hold"/>
                                        <p:tgtEl>
                                          <p:spTgt spid="6154"/>
                                        </p:tgtEl>
                                        <p:attrNameLst>
                                          <p:attrName>ppt_x</p:attrName>
                                        </p:attrNameLst>
                                      </p:cBhvr>
                                      <p:tavLst>
                                        <p:tav tm="0">
                                          <p:val>
                                            <p:strVal val="1+#ppt_w/2"/>
                                          </p:val>
                                        </p:tav>
                                        <p:tav tm="100000">
                                          <p:val>
                                            <p:strVal val="#ppt_x"/>
                                          </p:val>
                                        </p:tav>
                                      </p:tavLst>
                                    </p:anim>
                                    <p:anim calcmode="lin" valueType="num">
                                      <p:cBhvr additive="base">
                                        <p:cTn id="12" dur="500" fill="hold"/>
                                        <p:tgtEl>
                                          <p:spTgt spid="6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6" y="-387424"/>
            <a:ext cx="9324528" cy="2636912"/>
          </a:xfrm>
        </p:spPr>
        <p:txBody>
          <a:bodyPr/>
          <a:lstStyle/>
          <a:p>
            <a:pPr algn="l"/>
            <a:r>
              <a:rPr lang="en-US" dirty="0">
                <a:solidFill>
                  <a:srgbClr val="FF0000"/>
                </a:solidFill>
              </a:rPr>
              <a:t>A heat wave </a:t>
            </a:r>
            <a:r>
              <a:rPr lang="en-US" dirty="0" smtClean="0">
                <a:solidFill>
                  <a:schemeClr val="accent3">
                    <a:lumMod val="75000"/>
                  </a:schemeClr>
                </a:solidFill>
              </a:rPr>
              <a:t>- </a:t>
            </a:r>
            <a:r>
              <a:rPr lang="en-US" sz="3200" dirty="0" smtClean="0">
                <a:solidFill>
                  <a:schemeClr val="accent3">
                    <a:lumMod val="75000"/>
                  </a:schemeClr>
                </a:solidFill>
              </a:rPr>
              <a:t>is a hazard </a:t>
            </a:r>
            <a:r>
              <a:rPr lang="en-US" sz="3200" dirty="0" err="1" smtClean="0">
                <a:solidFill>
                  <a:schemeClr val="accent3">
                    <a:lumMod val="75000"/>
                  </a:schemeClr>
                </a:solidFill>
              </a:rPr>
              <a:t>characterised</a:t>
            </a:r>
            <a:r>
              <a:rPr lang="en-US" sz="3200" dirty="0" smtClean="0">
                <a:solidFill>
                  <a:schemeClr val="accent3">
                    <a:lumMod val="75000"/>
                  </a:schemeClr>
                </a:solidFill>
              </a:rPr>
              <a:t> by heat which is considered extreme and unusual in the area in which it occurs. </a:t>
            </a:r>
            <a:endParaRPr lang="ru-RU" dirty="0">
              <a:solidFill>
                <a:schemeClr val="accent3">
                  <a:lumMod val="75000"/>
                </a:schemeClr>
              </a:solidFill>
            </a:endParaRPr>
          </a:p>
        </p:txBody>
      </p:sp>
      <p:pic>
        <p:nvPicPr>
          <p:cNvPr id="7171" name="Picture 3" descr="C:\Users\useer\Desktop\California-Heat-Wa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1742" y="1484784"/>
            <a:ext cx="2016298" cy="20659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er\Desktop\australia-sfS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640865"/>
            <a:ext cx="5724128" cy="32766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useer\Desktop\heat_wa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20" y="2186994"/>
            <a:ext cx="4969040" cy="3273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9387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fltVal val="0"/>
                                          </p:val>
                                        </p:tav>
                                        <p:tav tm="100000">
                                          <p:val>
                                            <p:strVal val="#ppt_w"/>
                                          </p:val>
                                        </p:tav>
                                      </p:tavLst>
                                    </p:anim>
                                    <p:anim calcmode="lin" valueType="num">
                                      <p:cBhvr>
                                        <p:cTn id="8" dur="1000" fill="hold"/>
                                        <p:tgtEl>
                                          <p:spTgt spid="7172"/>
                                        </p:tgtEl>
                                        <p:attrNameLst>
                                          <p:attrName>ppt_h</p:attrName>
                                        </p:attrNameLst>
                                      </p:cBhvr>
                                      <p:tavLst>
                                        <p:tav tm="0">
                                          <p:val>
                                            <p:fltVal val="0"/>
                                          </p:val>
                                        </p:tav>
                                        <p:tav tm="100000">
                                          <p:val>
                                            <p:strVal val="#ppt_h"/>
                                          </p:val>
                                        </p:tav>
                                      </p:tavLst>
                                    </p:anim>
                                    <p:anim calcmode="lin" valueType="num">
                                      <p:cBhvr>
                                        <p:cTn id="9" dur="1000" fill="hold"/>
                                        <p:tgtEl>
                                          <p:spTgt spid="7172"/>
                                        </p:tgtEl>
                                        <p:attrNameLst>
                                          <p:attrName>style.rotation</p:attrName>
                                        </p:attrNameLst>
                                      </p:cBhvr>
                                      <p:tavLst>
                                        <p:tav tm="0">
                                          <p:val>
                                            <p:fltVal val="90"/>
                                          </p:val>
                                        </p:tav>
                                        <p:tav tm="100000">
                                          <p:val>
                                            <p:fltVal val="0"/>
                                          </p:val>
                                        </p:tav>
                                      </p:tavLst>
                                    </p:anim>
                                    <p:animEffect transition="in" filter="fade">
                                      <p:cBhvr>
                                        <p:cTn id="10" dur="1000"/>
                                        <p:tgtEl>
                                          <p:spTgt spid="7172"/>
                                        </p:tgtEl>
                                      </p:cBhvr>
                                    </p:animEffect>
                                  </p:childTnLst>
                                </p:cTn>
                              </p:par>
                              <p:par>
                                <p:cTn id="11" presetID="2" presetClass="entr" presetSubtype="2"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1+#ppt_w/2"/>
                                          </p:val>
                                        </p:tav>
                                        <p:tav tm="100000">
                                          <p:val>
                                            <p:strVal val="#ppt_x"/>
                                          </p:val>
                                        </p:tav>
                                      </p:tavLst>
                                    </p:anim>
                                    <p:anim calcmode="lin" valueType="num">
                                      <p:cBhvr additive="base">
                                        <p:cTn id="14"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6" y="-99392"/>
            <a:ext cx="9083352" cy="2924944"/>
          </a:xfrm>
        </p:spPr>
        <p:txBody>
          <a:bodyPr/>
          <a:lstStyle/>
          <a:p>
            <a:pPr algn="l"/>
            <a:r>
              <a:rPr lang="en-US" sz="4400" dirty="0">
                <a:solidFill>
                  <a:schemeClr val="accent1">
                    <a:lumMod val="50000"/>
                  </a:schemeClr>
                </a:solidFill>
              </a:rPr>
              <a:t>A tornado </a:t>
            </a:r>
            <a:r>
              <a:rPr lang="en-US" dirty="0" smtClean="0">
                <a:solidFill>
                  <a:schemeClr val="accent3">
                    <a:lumMod val="75000"/>
                  </a:schemeClr>
                </a:solidFill>
              </a:rPr>
              <a:t>- </a:t>
            </a:r>
            <a:r>
              <a:rPr lang="en-US" sz="3200" dirty="0" smtClean="0">
                <a:solidFill>
                  <a:schemeClr val="accent4">
                    <a:lumMod val="75000"/>
                  </a:schemeClr>
                </a:solidFill>
              </a:rPr>
              <a:t>is one of the names of cyclonic storm that forms over the oceans. It is caused by evaporated water that comes from the ocean. Typhoon is another name for it.</a:t>
            </a:r>
            <a:endParaRPr lang="ru-RU" dirty="0">
              <a:solidFill>
                <a:schemeClr val="accent4">
                  <a:lumMod val="75000"/>
                </a:schemeClr>
              </a:solidFill>
            </a:endParaRPr>
          </a:p>
        </p:txBody>
      </p:sp>
      <p:pic>
        <p:nvPicPr>
          <p:cNvPr id="8194" name="Picture 2" descr="C:\Users\useer\Desktop\tornado_4_1259135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6523" y="2013569"/>
            <a:ext cx="3121025" cy="249555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er\Desktop\tornadoDM3030a_468x3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879204"/>
            <a:ext cx="4673724" cy="31158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useer\Desktop\torna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185085"/>
            <a:ext cx="3563888" cy="267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8525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ppt_w</p:attrName>
                                        </p:attrNameLst>
                                      </p:cBhvr>
                                      <p:tavLst>
                                        <p:tav tm="0">
                                          <p:val>
                                            <p:strVal val="#ppt_w*0.70"/>
                                          </p:val>
                                        </p:tav>
                                        <p:tav tm="100000">
                                          <p:val>
                                            <p:strVal val="#ppt_w"/>
                                          </p:val>
                                        </p:tav>
                                      </p:tavLst>
                                    </p:anim>
                                    <p:anim calcmode="lin" valueType="num">
                                      <p:cBhvr>
                                        <p:cTn id="8" dur="1000" fill="hold"/>
                                        <p:tgtEl>
                                          <p:spTgt spid="8196"/>
                                        </p:tgtEl>
                                        <p:attrNameLst>
                                          <p:attrName>ppt_h</p:attrName>
                                        </p:attrNameLst>
                                      </p:cBhvr>
                                      <p:tavLst>
                                        <p:tav tm="0">
                                          <p:val>
                                            <p:strVal val="#ppt_h"/>
                                          </p:val>
                                        </p:tav>
                                        <p:tav tm="100000">
                                          <p:val>
                                            <p:strVal val="#ppt_h"/>
                                          </p:val>
                                        </p:tav>
                                      </p:tavLst>
                                    </p:anim>
                                    <p:animEffect transition="in" filter="fade">
                                      <p:cBhvr>
                                        <p:cTn id="9" dur="1000"/>
                                        <p:tgtEl>
                                          <p:spTgt spid="819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 calcmode="lin" valueType="num">
                                      <p:cBhvr>
                                        <p:cTn id="14" dur="500" fill="hold"/>
                                        <p:tgtEl>
                                          <p:spTgt spid="8194"/>
                                        </p:tgtEl>
                                        <p:attrNameLst>
                                          <p:attrName>style.rotation</p:attrName>
                                        </p:attrNameLst>
                                      </p:cBhvr>
                                      <p:tavLst>
                                        <p:tav tm="0">
                                          <p:val>
                                            <p:fltVal val="360"/>
                                          </p:val>
                                        </p:tav>
                                        <p:tav tm="100000">
                                          <p:val>
                                            <p:fltVal val="0"/>
                                          </p:val>
                                        </p:tav>
                                      </p:tavLst>
                                    </p:anim>
                                    <p:animEffect transition="in" filter="fade">
                                      <p:cBhvr>
                                        <p:cTn id="1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232</TotalTime>
  <Words>538</Words>
  <Application>Microsoft Office PowerPoint</Application>
  <PresentationFormat>Экран (4:3)</PresentationFormat>
  <Paragraphs>31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Исполнительная</vt:lpstr>
      <vt:lpstr>Презентация PowerPoint</vt:lpstr>
      <vt:lpstr>Презентация PowerPoint</vt:lpstr>
      <vt:lpstr>Types of Natural Hazards</vt:lpstr>
      <vt:lpstr>An avalanche – is a slide of a large snow mass down a mountainside. It is one of the major dangers faced in the mountains in winter.  </vt:lpstr>
      <vt:lpstr>An earthquake - is the phenomenon that results from a sudden release of stored energy that radiates seismic waves. It shows itself by a shaking of the ground.</vt:lpstr>
      <vt:lpstr>Floods -  are the result of prolonged rainfall from a storm, rapid melting of a large amounts of snow, or rives which rise up their levels of water.</vt:lpstr>
      <vt:lpstr>A tsunami - is a wave of water caused by the displacement of a body of water. It can be caused by undersea earthquakes or by meteorological phenomena.</vt:lpstr>
      <vt:lpstr>A heat wave - is a hazard characterised by heat which is considered extreme and unusual in the area in which it occurs. </vt:lpstr>
      <vt:lpstr>A tornado - is one of the names of cyclonic storm that forms over the oceans. It is caused by evaporated water that comes from the ocean. Typhoon is another name for it.</vt:lpstr>
      <vt:lpstr>Hailstorms - are rain drops that have formed together into ice.</vt:lpstr>
      <vt:lpstr> landslide – is a disaster closely related to an avalanche, but instead of occurring with snow, it occurs involving actual elements of the ground, including rocks, trees, parts of houses which may happen to be swept up.</vt:lpstr>
      <vt:lpstr>A volcanic eruption - is the point in which a volcano is active and releases its power, and the eruptions come in many forms.</vt:lpstr>
      <vt:lpstr>A hurricane - is a natural disaster resulting from a thunderstorm. It can occur one at time or can occur along lines occupying large areas.</vt:lpstr>
      <vt:lpstr>A wildfire - is an uncontrolled fire burning in wildland areas. Common causes include lightning and drought but they may also be started by human carelessness.</vt:lpstr>
      <vt:lpstr>A blizzard - is a severe winter storm condition characterised by low temperatures, strong winds, and heavy blowing snow. </vt:lpstr>
      <vt:lpstr>A drought - is defined as an acute shortage of water and crop failure. It is an abnormally dry period when there is not enough water to support water needs.</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Innyca☻</dc:creator>
  <cp:lastModifiedBy>useer</cp:lastModifiedBy>
  <cp:revision>23</cp:revision>
  <dcterms:created xsi:type="dcterms:W3CDTF">2014-03-10T17:54:16Z</dcterms:created>
  <dcterms:modified xsi:type="dcterms:W3CDTF">2014-03-11T17:40:23Z</dcterms:modified>
</cp:coreProperties>
</file>