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59" r:id="rId4"/>
    <p:sldId id="264" r:id="rId5"/>
    <p:sldId id="265" r:id="rId6"/>
    <p:sldId id="266" r:id="rId7"/>
    <p:sldId id="27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0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9AFA49-672F-459B-99E4-5E47ADDE3E84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F133C6A-B09E-44C9-934E-C83FF3A289E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4790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133C6A-B09E-44C9-934E-C83FF3A289E3}" type="slidenum">
              <a:rPr lang="uk-UA" smtClean="0"/>
              <a:pPr>
                <a:defRPr/>
              </a:pPr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A03759-F3B2-4803-9CFF-F8FBA1A9F0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0EDF4-9EDD-495F-8B08-42A663CAF358}" type="slidenum">
              <a:rPr lang="ru-RU"/>
              <a:pPr/>
              <a:t>10</a:t>
            </a:fld>
            <a:endParaRPr lang="ru-RU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й трикут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увати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іліні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 сполучна ліні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11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6F48F1-BC8B-4883-9C9E-95D5634972A9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12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3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1735C7-75B7-45E6-B8A5-2E0F7C2AB7B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5B3F0-FAE2-417C-A060-2DC1A260E8CB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9AE10-B124-435B-BAED-DB649819213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14D4-0B69-4361-840A-80B7F61FF3E2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B07BB-9E5B-497B-83E2-DF89916FC7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F89E3-9E6D-46D5-99CD-C6F27C0B7919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ED7E8-FA0C-49EF-B334-82A0BD0D471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A1990D-25D7-4F5B-BA8C-86CE39ED28F3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297482-6D93-4533-8F13-70E4AA3DDE2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8F84B7-480C-4D16-A1C3-3A9A5BC88D56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98D548-E878-4E42-8652-AF7C05F7A85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6CBFF2-B53A-4D7A-942F-69AE38F330AA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1B600-D76D-4A81-A351-6936801F22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E3FA54-7FDE-40A6-8934-E236A809284D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2A6F22-874B-4510-A420-A7C97FECD0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6AE99-E8FB-4988-B3C7-394023A92C8C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871CF-516D-4B72-A1D3-5C7629881DC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1C2773-00CF-4687-BEFE-18162B77DA71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56AEF2-3605-464B-90E2-C4B257D9CC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іліні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іліні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кутний трикут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1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0E96C5-3196-47F2-A50D-A8B28EC94440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12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3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594227F-C5C7-4933-99C9-870F94A87D6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33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0CC06B3-B443-4843-9882-F9A3709E65E2}" type="datetimeFigureOut">
              <a:rPr lang="uk-UA"/>
              <a:pPr>
                <a:defRPr/>
              </a:pPr>
              <a:t>02.12.2012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6369027-369A-4841-88C2-1CA178D4657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79" descr="news_vir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500306"/>
            <a:ext cx="2000264" cy="2464735"/>
          </a:xfrm>
          <a:prstGeom prst="rect">
            <a:avLst/>
          </a:prstGeom>
          <a:noFill/>
        </p:spPr>
      </p:pic>
      <p:pic>
        <p:nvPicPr>
          <p:cNvPr id="3" name="Picture 5" descr="logo"/>
          <p:cNvPicPr>
            <a:picLocks noChangeAspect="1" noChangeArrowheads="1"/>
          </p:cNvPicPr>
          <p:nvPr/>
        </p:nvPicPr>
        <p:blipFill>
          <a:blip r:embed="rId4">
            <a:lum bright="24000" contrast="-10000"/>
          </a:blip>
          <a:srcRect/>
          <a:stretch>
            <a:fillRect/>
          </a:stretch>
        </p:blipFill>
        <p:spPr bwMode="auto">
          <a:xfrm>
            <a:off x="357158" y="285728"/>
            <a:ext cx="6480175" cy="46386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101042" cy="279656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2"/>
                </a:solidFill>
              </a:rPr>
              <a:t/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smtClean="0">
                <a:solidFill>
                  <a:schemeClr val="accent2"/>
                </a:solidFill>
              </a:rPr>
              <a:t/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smtClean="0">
                <a:solidFill>
                  <a:schemeClr val="accent2"/>
                </a:solidFill>
              </a:rPr>
              <a:t/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smtClean="0">
                <a:solidFill>
                  <a:schemeClr val="accent2"/>
                </a:solidFill>
              </a:rPr>
              <a:t/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smtClean="0">
                <a:solidFill>
                  <a:schemeClr val="accent2"/>
                </a:solidFill>
              </a:rPr>
              <a:t/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КОМП</a:t>
            </a:r>
            <a:r>
              <a:rPr lang="en-US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’</a:t>
            </a:r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ЮТЕРНІ ВІРУСИ І </a:t>
            </a:r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АНТИВІРУСНІ ПРОГРАМИ</a:t>
            </a:r>
            <a: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endParaRPr lang="uk-UA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Антивірусні програми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374650" y="906463"/>
            <a:ext cx="84232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defTabSz="2058988">
              <a:spcBef>
                <a:spcPct val="2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en-US" sz="2100" b="1">
                <a:solidFill>
                  <a:schemeClr val="accent2"/>
                </a:solidFill>
              </a:rPr>
              <a:t>AVP</a:t>
            </a:r>
            <a:r>
              <a:rPr lang="ru-RU" sz="2100" b="1"/>
              <a:t> </a:t>
            </a:r>
            <a:r>
              <a:rPr lang="en-US" sz="2100" b="1"/>
              <a:t>(Antiviral Toolkit Pro) </a:t>
            </a:r>
            <a:r>
              <a:rPr lang="ru-RU" sz="2100" b="1"/>
              <a:t>–</a:t>
            </a:r>
            <a:r>
              <a:rPr lang="en-US" sz="2100" b="1"/>
              <a:t> </a:t>
            </a:r>
            <a:r>
              <a:rPr lang="ru-RU" sz="2100" b="1"/>
              <a:t>Є. Касперский</a:t>
            </a:r>
          </a:p>
          <a:p>
            <a:pPr marL="360363" indent="-360363" defTabSz="2058988">
              <a:spcBef>
                <a:spcPct val="2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en-US" sz="2100" b="1">
                <a:solidFill>
                  <a:schemeClr val="accent2"/>
                </a:solidFill>
              </a:rPr>
              <a:t>DrWeb </a:t>
            </a:r>
            <a:r>
              <a:rPr lang="en-US" sz="2100" b="1"/>
              <a:t>– </a:t>
            </a:r>
            <a:r>
              <a:rPr lang="ru-RU" sz="2100" b="1"/>
              <a:t>І. Данилов</a:t>
            </a:r>
          </a:p>
          <a:p>
            <a:pPr marL="360363" indent="-360363" defTabSz="2058988">
              <a:spcBef>
                <a:spcPct val="2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en-US" sz="2100" b="1">
                <a:solidFill>
                  <a:schemeClr val="accent2"/>
                </a:solidFill>
              </a:rPr>
              <a:t>Norton Antivirus, McAfee, NOD32</a:t>
            </a:r>
            <a:endParaRPr lang="ru-RU" sz="2100" b="1">
              <a:solidFill>
                <a:schemeClr val="accent2"/>
              </a:solidFill>
            </a:endParaRPr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428596" y="2214554"/>
            <a:ext cx="84232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2075" indent="-92075" defTabSz="2058988">
              <a:spcBef>
                <a:spcPct val="20000"/>
              </a:spcBef>
              <a:buFont typeface="Wingdings" pitchFamily="2" charset="2"/>
              <a:buNone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 dirty="0">
                <a:solidFill>
                  <a:schemeClr val="accent2"/>
                </a:solidFill>
              </a:rPr>
              <a:t>Типи антивірусів</a:t>
            </a:r>
          </a:p>
          <a:p>
            <a:pPr marL="628650" lvl="1" indent="-357188" defTabSz="2058988">
              <a:spcBef>
                <a:spcPct val="2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 dirty="0">
                <a:solidFill>
                  <a:schemeClr val="accent2"/>
                </a:solidFill>
              </a:rPr>
              <a:t>лікарі (сканери)</a:t>
            </a:r>
            <a:r>
              <a:rPr lang="uk-UA" sz="2100" b="1" dirty="0"/>
              <a:t> </a:t>
            </a:r>
            <a:r>
              <a:rPr lang="uk-UA" sz="2100" dirty="0"/>
              <a:t>– вміють знаходити і лікувати </a:t>
            </a:r>
            <a:r>
              <a:rPr lang="uk-UA" sz="2100" b="1" dirty="0"/>
              <a:t>відомі </a:t>
            </a:r>
            <a:r>
              <a:rPr lang="uk-UA" sz="2100" dirty="0"/>
              <a:t>їм віруси в пам'яті і на диску (використовують бази даних)</a:t>
            </a:r>
            <a:endParaRPr lang="uk-UA" sz="2100" dirty="0">
              <a:solidFill>
                <a:schemeClr val="accent2"/>
              </a:solidFill>
            </a:endParaRPr>
          </a:p>
          <a:p>
            <a:pPr marL="628650" lvl="1" indent="-357188" defTabSz="2058988">
              <a:spcBef>
                <a:spcPct val="2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 dirty="0">
                <a:solidFill>
                  <a:schemeClr val="accent2"/>
                </a:solidFill>
              </a:rPr>
              <a:t>монітори </a:t>
            </a:r>
            <a:r>
              <a:rPr lang="uk-UA" sz="2100" dirty="0"/>
              <a:t>– перехоплюють дії, характерні для вірусів і блокують їх</a:t>
            </a:r>
          </a:p>
          <a:p>
            <a:pPr marL="989013" lvl="2" indent="-180975" defTabSz="2058988">
              <a:buFont typeface="Wingdings" pitchFamily="2" charset="2"/>
              <a:buChar char="§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dirty="0"/>
              <a:t>форматування диска</a:t>
            </a:r>
          </a:p>
          <a:p>
            <a:pPr marL="989013" lvl="2" indent="-180975" defTabSz="2058988">
              <a:buFont typeface="Wingdings" pitchFamily="2" charset="2"/>
              <a:buChar char="§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dirty="0"/>
              <a:t>прямий запис на диск</a:t>
            </a:r>
          </a:p>
          <a:p>
            <a:pPr marL="989013" lvl="2" indent="-180975" defTabSz="2058988">
              <a:buFont typeface="Wingdings" pitchFamily="2" charset="2"/>
              <a:buChar char="§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dirty="0"/>
              <a:t>заміна системних файлів</a:t>
            </a:r>
          </a:p>
          <a:p>
            <a:pPr marL="989013" lvl="2" indent="-180975" defTabSz="2058988">
              <a:buFont typeface="Wingdings" pitchFamily="2" charset="2"/>
              <a:buChar char="§"/>
              <a:tabLst>
                <a:tab pos="628650" algn="l"/>
                <a:tab pos="1081088" algn="l"/>
                <a:tab pos="1884363" algn="l"/>
              </a:tabLst>
            </a:pPr>
            <a:r>
              <a:rPr lang="uk-UA" sz="2100" dirty="0"/>
              <a:t>…</a:t>
            </a:r>
          </a:p>
        </p:txBody>
      </p: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1547813" y="5324475"/>
            <a:ext cx="69738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uk-UA"/>
              <a:t>блокують вірус в момент зараження</a:t>
            </a:r>
          </a:p>
          <a:p>
            <a:pPr marL="342900" indent="-342900">
              <a:buFontTx/>
              <a:buAutoNum type="arabicParenR"/>
            </a:pPr>
            <a:r>
              <a:rPr lang="uk-UA"/>
              <a:t>можуть боротися з невідомими вірусами</a:t>
            </a:r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2428860" y="5929330"/>
            <a:ext cx="5689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uk-UA" dirty="0"/>
              <a:t>сповільнюють роботу комп'ютера</a:t>
            </a:r>
          </a:p>
          <a:p>
            <a:pPr marL="342900" indent="-342900">
              <a:buFontTx/>
              <a:buAutoNum type="arabicParenR"/>
            </a:pPr>
            <a:r>
              <a:rPr lang="uk-UA" dirty="0"/>
              <a:t>у випадку помилки ОС можуть вийти із строю</a:t>
            </a:r>
            <a:r>
              <a:rPr lang="ru-RU" dirty="0"/>
              <a:t> </a:t>
            </a:r>
          </a:p>
        </p:txBody>
      </p:sp>
      <p:sp>
        <p:nvSpPr>
          <p:cNvPr id="17" name="Хрест 16"/>
          <p:cNvSpPr/>
          <p:nvPr/>
        </p:nvSpPr>
        <p:spPr>
          <a:xfrm>
            <a:off x="1214414" y="5429264"/>
            <a:ext cx="285752" cy="285752"/>
          </a:xfrm>
          <a:prstGeom prst="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кутник 17"/>
          <p:cNvSpPr/>
          <p:nvPr/>
        </p:nvSpPr>
        <p:spPr>
          <a:xfrm>
            <a:off x="2000232" y="6000768"/>
            <a:ext cx="285752" cy="71438"/>
          </a:xfrm>
          <a:prstGeom prst="rect">
            <a:avLst/>
          </a:prstGeom>
          <a:solidFill>
            <a:srgbClr val="FF0000"/>
          </a:solidFill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4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4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4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4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/>
      <p:bldP spid="104462" grpId="0" build="p" bldLvl="2"/>
      <p:bldP spid="104469" grpId="0"/>
      <p:bldP spid="1044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>
                <a:latin typeface="Lucida Sans Unicode" pitchFamily="34" charset="0"/>
              </a:rPr>
              <a:t>Що таке вірус?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74650" y="906463"/>
            <a:ext cx="8423275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  <a:latin typeface="Lucida Sans Unicode" pitchFamily="34" charset="0"/>
              </a:rPr>
              <a:t>Комп'ютерний вірус</a:t>
            </a:r>
            <a:r>
              <a:rPr lang="uk-UA" sz="2100" b="1">
                <a:latin typeface="Lucida Sans Unicode" pitchFamily="34" charset="0"/>
              </a:rPr>
              <a:t> – це програма, яка при запуску має властивість розповсюджуватися без керування людиною.</a:t>
            </a:r>
            <a:endParaRPr lang="uk-UA" sz="2100">
              <a:latin typeface="Lucida Sans Unicode" pitchFamily="34" charset="0"/>
            </a:endParaRPr>
          </a:p>
          <a:p>
            <a:pPr marL="176213" indent="-176213" defTabSz="2058988">
              <a:spcBef>
                <a:spcPct val="5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  <a:latin typeface="Lucida Sans Unicode" pitchFamily="34" charset="0"/>
              </a:rPr>
              <a:t>Шкідливі дії:</a:t>
            </a:r>
            <a:endParaRPr lang="uk-UA" sz="1900" b="1">
              <a:latin typeface="Lucida Sans Unicode" pitchFamily="34" charset="0"/>
            </a:endParaRP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звукові і візуальні ефекти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імітація збоїв ОС і апаратури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перезавантаження комп'ютера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розвалювання файлової системи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знищення інформації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передавання секретних даних через Інтернет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масові атаки на сайти Інтернет</a:t>
            </a:r>
          </a:p>
          <a:p>
            <a:pPr marL="176213" indent="-176213" defTabSz="2058988">
              <a:spcBef>
                <a:spcPct val="5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  <a:latin typeface="Lucida Sans Unicode" pitchFamily="34" charset="0"/>
              </a:rPr>
              <a:t>Ознаки:</a:t>
            </a:r>
            <a:endParaRPr lang="uk-UA" sz="1900" b="1">
              <a:latin typeface="Lucida Sans Unicode" pitchFamily="34" charset="0"/>
            </a:endParaRP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сповільнення роботи комп'ютера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перезавантаження або зависання комп'ютера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неправильна робота ОС або прикладних програм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зміна довжини файлу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появлення нових файлів</a:t>
            </a:r>
          </a:p>
          <a:p>
            <a:pPr marL="622300" lvl="1" indent="-266700" defTabSz="2058988">
              <a:buFontTx/>
              <a:buBlip>
                <a:blip r:embed="rId3"/>
              </a:buBlip>
              <a:tabLst>
                <a:tab pos="628650" algn="l"/>
                <a:tab pos="1081088" algn="l"/>
                <a:tab pos="1884363" algn="l"/>
              </a:tabLst>
            </a:pPr>
            <a:r>
              <a:rPr lang="uk-UA">
                <a:latin typeface="Lucida Sans Unicode" pitchFamily="34" charset="0"/>
              </a:rPr>
              <a:t>зменшення об'єму оперативної пам'яті</a:t>
            </a:r>
          </a:p>
        </p:txBody>
      </p:sp>
      <p:pic>
        <p:nvPicPr>
          <p:cNvPr id="5" name="Picture 7" descr="i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857364"/>
            <a:ext cx="1997075" cy="1674813"/>
          </a:xfrm>
          <a:prstGeom prst="rect">
            <a:avLst/>
          </a:prstGeom>
          <a:noFill/>
        </p:spPr>
      </p:pic>
      <p:pic>
        <p:nvPicPr>
          <p:cNvPr id="6" name="Picture 7" descr="i3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92319" y="4357694"/>
            <a:ext cx="1920254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  <p:bldP spid="9626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5800" y="357167"/>
            <a:ext cx="8101042" cy="642941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600" b="1" spc="3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Із історії</a:t>
            </a:r>
            <a:endParaRPr lang="uk-UA" sz="3600" b="1" spc="300" dirty="0">
              <a:solidFill>
                <a:schemeClr val="tx2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71500" y="1214438"/>
            <a:ext cx="8072438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600">
                <a:latin typeface="Lucida Sans Unicode" pitchFamily="34" charset="0"/>
              </a:rPr>
              <a:t>У1989 р. 23-річний американський студент Роберт Морріс написав невелику програму. За його задумом програма-жарт повинна була непомітно розповсюдитися з одного комп'ютера на інший, не заважа­ючи їхній роботі. Але допущена в програмі помилка змусила інформа­цію розповсюдитися з великою швидкістю, від чого всі канали зв'язку ЕОМ виявилися перевантаженими і наукова інформація, накопичена в обчислювальних центрах, у своїй більшості стала непридатною для використання. Всього за кілька годин найважливіші мережі східного і західного узбережжя США були виведені з ладу. Епідемія охопила шість тисяч комп'ютерів, об'єднаних у 70 систем, за допомогою яких відбувався обмін найважливішою інформацією.</a:t>
            </a:r>
          </a:p>
          <a:p>
            <a:pPr algn="just"/>
            <a:r>
              <a:rPr lang="uk-UA" sz="1600">
                <a:latin typeface="Lucida Sans Unicode" pitchFamily="34" charset="0"/>
              </a:rPr>
              <a:t>На сході були пошкоджені комп'ютерні центри таких великих закладів, як Масачусетський технологічний інститут. Гарвард­ський, Пітсбургський, Мерілендський і Вісконсинський універси­тети, науково-дослідна морська лабораторія. На заході Каліфорній­ський і Стенфордський університети, науково-дослідна лабораторія </a:t>
            </a:r>
            <a:r>
              <a:rPr lang="es-ES_tradnl" sz="1600">
                <a:latin typeface="Lucida Sans Unicode" pitchFamily="34" charset="0"/>
              </a:rPr>
              <a:t>HACA, </a:t>
            </a:r>
            <a:r>
              <a:rPr lang="uk-UA" sz="1600">
                <a:latin typeface="Lucida Sans Unicode" pitchFamily="34" charset="0"/>
              </a:rPr>
              <a:t>Ліверпульська лабораторія ядерних досліджень. Усі вони були зв'язані супутниковою системою «АРПАНЕТ». А причиною всього стала маленька програма-жарт, запущена в систему.</a:t>
            </a:r>
          </a:p>
          <a:p>
            <a:pPr algn="just"/>
            <a:r>
              <a:rPr lang="uk-UA" sz="1600">
                <a:latin typeface="Lucida Sans Unicode" pitchFamily="34" charset="0"/>
              </a:rPr>
              <a:t>Надалі такі програми почали називати комп'ютерними вірусами.</a:t>
            </a:r>
          </a:p>
          <a:p>
            <a:endParaRPr lang="uk-UA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857232"/>
            <a:ext cx="742955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uk-UA" sz="2800" b="1" dirty="0"/>
              <a:t>1959 р.</a:t>
            </a:r>
            <a:r>
              <a:rPr lang="uk-UA" sz="2800" dirty="0"/>
              <a:t> - на ЕОМ IBM 650  був виявлений вірус, що "з'їдав" частину слів</a:t>
            </a:r>
            <a:r>
              <a:rPr lang="uk-UA" sz="2800" dirty="0" smtClean="0"/>
              <a:t>.</a:t>
            </a:r>
          </a:p>
          <a:p>
            <a:pPr lvl="0"/>
            <a:endParaRPr lang="ru-RU" sz="2800" dirty="0"/>
          </a:p>
          <a:p>
            <a:pPr lvl="0">
              <a:buFont typeface="Wingdings" pitchFamily="2" charset="2"/>
              <a:buChar char="q"/>
            </a:pPr>
            <a:r>
              <a:rPr lang="uk-UA" sz="2800" dirty="0"/>
              <a:t>Перша «епідемія» комп'ютерного вірусу відбулася в </a:t>
            </a:r>
            <a:r>
              <a:rPr lang="uk-UA" sz="2800" b="1" dirty="0"/>
              <a:t>1986</a:t>
            </a:r>
            <a:r>
              <a:rPr lang="uk-UA" sz="2800" dirty="0"/>
              <a:t> році, коли вірус по імені </a:t>
            </a:r>
            <a:r>
              <a:rPr lang="uk-UA" sz="2800" dirty="0" err="1"/>
              <a:t>Brain</a:t>
            </a:r>
            <a:r>
              <a:rPr lang="uk-UA" sz="2800" dirty="0"/>
              <a:t> (англ. «мозок») заражав дискети персональних </a:t>
            </a:r>
            <a:r>
              <a:rPr lang="uk-UA" sz="2800" dirty="0" smtClean="0"/>
              <a:t>комп'ютерів</a:t>
            </a:r>
          </a:p>
          <a:p>
            <a:pPr lvl="0"/>
            <a:endParaRPr lang="ru-RU" sz="2800" dirty="0"/>
          </a:p>
          <a:p>
            <a:pPr lvl="0">
              <a:buFont typeface="Wingdings" pitchFamily="2" charset="2"/>
              <a:buChar char="q"/>
            </a:pPr>
            <a:r>
              <a:rPr lang="uk-UA" sz="2800" b="1" dirty="0"/>
              <a:t>1988 р.</a:t>
            </a:r>
            <a:r>
              <a:rPr lang="uk-UA" sz="2800" dirty="0"/>
              <a:t> - Роберт </a:t>
            </a:r>
            <a:r>
              <a:rPr lang="uk-UA" sz="2800" dirty="0" err="1"/>
              <a:t>Морріс</a:t>
            </a:r>
            <a:r>
              <a:rPr lang="uk-UA" sz="2800" dirty="0"/>
              <a:t> у США написав вірус, що вразив 2000 комп'ютерів. 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AutoShape 14"/>
          <p:cNvSpPr>
            <a:spLocks noChangeArrowheads="1"/>
          </p:cNvSpPr>
          <p:nvPr/>
        </p:nvSpPr>
        <p:spPr bwMode="auto">
          <a:xfrm rot="16200000" flipH="1">
            <a:off x="2062166" y="985834"/>
            <a:ext cx="676268" cy="2209800"/>
          </a:xfrm>
          <a:custGeom>
            <a:avLst/>
            <a:gdLst>
              <a:gd name="G0" fmla="+- 15419 0 0"/>
              <a:gd name="G1" fmla="+- 4451 0 0"/>
              <a:gd name="G2" fmla="+- 12158 0 4451"/>
              <a:gd name="G3" fmla="+- G2 0 4451"/>
              <a:gd name="G4" fmla="*/ G3 32768 32059"/>
              <a:gd name="G5" fmla="*/ G4 1 2"/>
              <a:gd name="G6" fmla="+- 21600 0 15419"/>
              <a:gd name="G7" fmla="*/ G6 4451 6079"/>
              <a:gd name="G8" fmla="+- G7 15419 0"/>
              <a:gd name="T0" fmla="*/ 15419 w 21600"/>
              <a:gd name="T1" fmla="*/ 0 h 21600"/>
              <a:gd name="T2" fmla="*/ 15419 w 21600"/>
              <a:gd name="T3" fmla="*/ 12158 h 21600"/>
              <a:gd name="T4" fmla="*/ 166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19" y="0"/>
                </a:lnTo>
                <a:lnTo>
                  <a:pt x="15419" y="4451"/>
                </a:lnTo>
                <a:lnTo>
                  <a:pt x="12427" y="4451"/>
                </a:lnTo>
                <a:cubicBezTo>
                  <a:pt x="5564" y="4451"/>
                  <a:pt x="0" y="7902"/>
                  <a:pt x="0" y="12158"/>
                </a:cubicBezTo>
                <a:lnTo>
                  <a:pt x="0" y="21600"/>
                </a:lnTo>
                <a:lnTo>
                  <a:pt x="3328" y="21600"/>
                </a:lnTo>
                <a:lnTo>
                  <a:pt x="3328" y="12158"/>
                </a:lnTo>
                <a:cubicBezTo>
                  <a:pt x="3328" y="9700"/>
                  <a:pt x="7402" y="7707"/>
                  <a:pt x="12427" y="7707"/>
                </a:cubicBezTo>
                <a:lnTo>
                  <a:pt x="15419" y="7707"/>
                </a:lnTo>
                <a:lnTo>
                  <a:pt x="15419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Класифікація вірусів за середовищем перебування.</a:t>
            </a:r>
            <a:endParaRPr lang="uk-UA" sz="36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224" y="2487456"/>
            <a:ext cx="2950177" cy="7367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файлові</a:t>
            </a:r>
            <a:endParaRPr lang="ru-RU" sz="2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1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709661" y="3620934"/>
            <a:ext cx="3156004" cy="7367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завантажувальні</a:t>
            </a:r>
            <a:endParaRPr lang="ru-RU" sz="2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2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54012" y="2600804"/>
            <a:ext cx="2332698" cy="7367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мережеві</a:t>
            </a:r>
            <a:endParaRPr lang="ru-RU" sz="2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464357" y="1524000"/>
            <a:ext cx="2264089" cy="680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ВІРУСИ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4259076" y="2204087"/>
            <a:ext cx="343044" cy="1416847"/>
          </a:xfrm>
          <a:prstGeom prst="down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>
            <a:off x="6064057" y="1358412"/>
            <a:ext cx="906782" cy="1578002"/>
          </a:xfrm>
          <a:custGeom>
            <a:avLst/>
            <a:gdLst>
              <a:gd name="G0" fmla="+- 14849 0 0"/>
              <a:gd name="G1" fmla="+- 4402 0 0"/>
              <a:gd name="G2" fmla="+- 12158 0 4402"/>
              <a:gd name="G3" fmla="+- G2 0 4402"/>
              <a:gd name="G4" fmla="*/ G3 32768 32059"/>
              <a:gd name="G5" fmla="*/ G4 1 2"/>
              <a:gd name="G6" fmla="+- 21600 0 14849"/>
              <a:gd name="G7" fmla="*/ G6 4402 6079"/>
              <a:gd name="G8" fmla="+- G7 14849 0"/>
              <a:gd name="T0" fmla="*/ 14849 w 21600"/>
              <a:gd name="T1" fmla="*/ 0 h 21600"/>
              <a:gd name="T2" fmla="*/ 14849 w 21600"/>
              <a:gd name="T3" fmla="*/ 12158 h 21600"/>
              <a:gd name="T4" fmla="*/ 171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49" y="0"/>
                </a:lnTo>
                <a:lnTo>
                  <a:pt x="14849" y="4402"/>
                </a:lnTo>
                <a:lnTo>
                  <a:pt x="12427" y="4402"/>
                </a:lnTo>
                <a:cubicBezTo>
                  <a:pt x="5564" y="4402"/>
                  <a:pt x="0" y="7874"/>
                  <a:pt x="0" y="12158"/>
                </a:cubicBezTo>
                <a:lnTo>
                  <a:pt x="0" y="21600"/>
                </a:lnTo>
                <a:lnTo>
                  <a:pt x="3428" y="21600"/>
                </a:lnTo>
                <a:lnTo>
                  <a:pt x="3428" y="12158"/>
                </a:lnTo>
                <a:cubicBezTo>
                  <a:pt x="3428" y="9727"/>
                  <a:pt x="7457" y="7756"/>
                  <a:pt x="12427" y="7756"/>
                </a:cubicBezTo>
                <a:lnTo>
                  <a:pt x="14849" y="7756"/>
                </a:lnTo>
                <a:lnTo>
                  <a:pt x="14849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00100" y="4643446"/>
            <a:ext cx="814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defTabSz="2058988"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Файлові</a:t>
            </a:r>
            <a:r>
              <a:rPr lang="uk-UA" b="1" dirty="0" smtClean="0"/>
              <a:t> – заражають файли </a:t>
            </a:r>
            <a:r>
              <a:rPr lang="en-US" b="1" dirty="0" smtClean="0">
                <a:latin typeface="Courier New" pitchFamily="49" charset="0"/>
              </a:rPr>
              <a:t>*.exe</a:t>
            </a:r>
            <a:r>
              <a:rPr lang="uk-UA" b="1" dirty="0" smtClean="0">
                <a:latin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</a:rPr>
              <a:t>*.sys</a:t>
            </a:r>
            <a:r>
              <a:rPr lang="uk-UA" b="1" dirty="0" smtClean="0">
                <a:latin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</a:rPr>
              <a:t>*.dll</a:t>
            </a:r>
            <a:r>
              <a:rPr lang="uk-UA" b="1" dirty="0" smtClean="0"/>
              <a:t>.</a:t>
            </a:r>
          </a:p>
          <a:p>
            <a:pPr marL="360363" indent="-360363" defTabSz="2058988"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Завантажувальні</a:t>
            </a:r>
            <a:r>
              <a:rPr lang="uk-UA" b="1" dirty="0" smtClean="0">
                <a:solidFill>
                  <a:schemeClr val="accent2"/>
                </a:solidFill>
              </a:rPr>
              <a:t> (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бутові</a:t>
            </a:r>
            <a:r>
              <a:rPr lang="uk-UA" b="1" dirty="0" smtClean="0">
                <a:solidFill>
                  <a:schemeClr val="accent2"/>
                </a:solidFill>
              </a:rPr>
              <a:t>,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uk-UA" b="1" dirty="0" smtClean="0">
                <a:solidFill>
                  <a:schemeClr val="accent2"/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англ</a:t>
            </a:r>
            <a:r>
              <a:rPr lang="uk-UA" b="1" dirty="0" smtClean="0">
                <a:solidFill>
                  <a:schemeClr val="accent2"/>
                </a:solidFill>
              </a:rPr>
              <a:t>.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boot</a:t>
            </a:r>
            <a:r>
              <a:rPr lang="uk-UA" b="1" i="1" dirty="0" smtClean="0">
                <a:solidFill>
                  <a:schemeClr val="accent2"/>
                </a:solidFill>
              </a:rPr>
              <a:t> –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завантаження</a:t>
            </a:r>
            <a:r>
              <a:rPr lang="uk-UA" b="1" dirty="0" smtClean="0">
                <a:solidFill>
                  <a:schemeClr val="accent2"/>
                </a:solidFill>
              </a:rPr>
              <a:t>)</a:t>
            </a:r>
            <a:r>
              <a:rPr lang="uk-UA" b="1" dirty="0" smtClean="0"/>
              <a:t> – заражають завантажувальні сектори дисків і дискет.</a:t>
            </a:r>
          </a:p>
          <a:p>
            <a:pPr marL="360363" indent="-360363" defTabSz="2058988"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Мережеві</a:t>
            </a:r>
            <a:r>
              <a:rPr lang="uk-UA" b="1" dirty="0" smtClean="0">
                <a:solidFill>
                  <a:schemeClr val="accent2"/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віруси</a:t>
            </a:r>
            <a:r>
              <a:rPr lang="uk-UA" b="1" dirty="0" smtClean="0"/>
              <a:t> – розповсюджуються через комп'ютерні мережі.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Класифікація вірусів за способом зараження середовища перебування.</a:t>
            </a:r>
            <a:endParaRPr lang="uk-UA" sz="36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224" y="2487456"/>
            <a:ext cx="2950177" cy="1155858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2400" spc="3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резидентні</a:t>
            </a:r>
            <a:endParaRPr lang="uk-UA" sz="2400" spc="3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54012" y="2428868"/>
            <a:ext cx="2904202" cy="1214446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2400" spc="3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нерезидентні</a:t>
            </a:r>
            <a:endParaRPr lang="uk-UA" sz="2400" spc="3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464357" y="1524000"/>
            <a:ext cx="2264089" cy="680087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ВІРУСИ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>
            <a:off x="6218257" y="1354115"/>
            <a:ext cx="714380" cy="1578002"/>
          </a:xfrm>
          <a:custGeom>
            <a:avLst/>
            <a:gdLst>
              <a:gd name="G0" fmla="+- 14849 0 0"/>
              <a:gd name="G1" fmla="+- 4402 0 0"/>
              <a:gd name="G2" fmla="+- 12158 0 4402"/>
              <a:gd name="G3" fmla="+- G2 0 4402"/>
              <a:gd name="G4" fmla="*/ G3 32768 32059"/>
              <a:gd name="G5" fmla="*/ G4 1 2"/>
              <a:gd name="G6" fmla="+- 21600 0 14849"/>
              <a:gd name="G7" fmla="*/ G6 4402 6079"/>
              <a:gd name="G8" fmla="+- G7 14849 0"/>
              <a:gd name="T0" fmla="*/ 14849 w 21600"/>
              <a:gd name="T1" fmla="*/ 0 h 21600"/>
              <a:gd name="T2" fmla="*/ 14849 w 21600"/>
              <a:gd name="T3" fmla="*/ 12158 h 21600"/>
              <a:gd name="T4" fmla="*/ 171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49" y="0"/>
                </a:lnTo>
                <a:lnTo>
                  <a:pt x="14849" y="4402"/>
                </a:lnTo>
                <a:lnTo>
                  <a:pt x="12427" y="4402"/>
                </a:lnTo>
                <a:cubicBezTo>
                  <a:pt x="5564" y="4402"/>
                  <a:pt x="0" y="7874"/>
                  <a:pt x="0" y="12158"/>
                </a:cubicBezTo>
                <a:lnTo>
                  <a:pt x="0" y="21600"/>
                </a:lnTo>
                <a:lnTo>
                  <a:pt x="3428" y="21600"/>
                </a:lnTo>
                <a:lnTo>
                  <a:pt x="3428" y="12158"/>
                </a:lnTo>
                <a:cubicBezTo>
                  <a:pt x="3428" y="9727"/>
                  <a:pt x="7457" y="7756"/>
                  <a:pt x="12427" y="7756"/>
                </a:cubicBezTo>
                <a:lnTo>
                  <a:pt x="14849" y="7756"/>
                </a:lnTo>
                <a:lnTo>
                  <a:pt x="14849" y="12158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16200000" flipH="1">
            <a:off x="2128830" y="1157262"/>
            <a:ext cx="676268" cy="1933596"/>
          </a:xfrm>
          <a:custGeom>
            <a:avLst/>
            <a:gdLst>
              <a:gd name="G0" fmla="+- 15419 0 0"/>
              <a:gd name="G1" fmla="+- 4451 0 0"/>
              <a:gd name="G2" fmla="+- 12158 0 4451"/>
              <a:gd name="G3" fmla="+- G2 0 4451"/>
              <a:gd name="G4" fmla="*/ G3 32768 32059"/>
              <a:gd name="G5" fmla="*/ G4 1 2"/>
              <a:gd name="G6" fmla="+- 21600 0 15419"/>
              <a:gd name="G7" fmla="*/ G6 4451 6079"/>
              <a:gd name="G8" fmla="+- G7 15419 0"/>
              <a:gd name="T0" fmla="*/ 15419 w 21600"/>
              <a:gd name="T1" fmla="*/ 0 h 21600"/>
              <a:gd name="T2" fmla="*/ 15419 w 21600"/>
              <a:gd name="T3" fmla="*/ 12158 h 21600"/>
              <a:gd name="T4" fmla="*/ 166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19" y="0"/>
                </a:lnTo>
                <a:lnTo>
                  <a:pt x="15419" y="4451"/>
                </a:lnTo>
                <a:lnTo>
                  <a:pt x="12427" y="4451"/>
                </a:lnTo>
                <a:cubicBezTo>
                  <a:pt x="5564" y="4451"/>
                  <a:pt x="0" y="7902"/>
                  <a:pt x="0" y="12158"/>
                </a:cubicBezTo>
                <a:lnTo>
                  <a:pt x="0" y="21600"/>
                </a:lnTo>
                <a:lnTo>
                  <a:pt x="3328" y="21600"/>
                </a:lnTo>
                <a:lnTo>
                  <a:pt x="3328" y="12158"/>
                </a:lnTo>
                <a:cubicBezTo>
                  <a:pt x="3328" y="9700"/>
                  <a:pt x="7402" y="7707"/>
                  <a:pt x="12427" y="7707"/>
                </a:cubicBezTo>
                <a:lnTo>
                  <a:pt x="15419" y="7707"/>
                </a:lnTo>
                <a:lnTo>
                  <a:pt x="15419" y="12158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7158" y="3857629"/>
            <a:ext cx="85011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резидентний вірус </a:t>
            </a:r>
            <a:r>
              <a:rPr lang="uk-UA" dirty="0"/>
              <a:t>— при </a:t>
            </a:r>
            <a:r>
              <a:rPr lang="uk-UA" dirty="0" smtClean="0"/>
              <a:t>інфікуванні комп'ютера </a:t>
            </a:r>
            <a:r>
              <a:rPr lang="uk-UA" dirty="0"/>
              <a:t>залишає в оперативній </a:t>
            </a:r>
            <a:r>
              <a:rPr lang="uk-UA" dirty="0" smtClean="0"/>
              <a:t>пам'яті свою </a:t>
            </a:r>
            <a:r>
              <a:rPr lang="uk-UA" dirty="0"/>
              <a:t>резидентну частину, що потім </a:t>
            </a:r>
            <a:r>
              <a:rPr lang="uk-UA" dirty="0" smtClean="0"/>
              <a:t>перехоплює звернення операційної </a:t>
            </a:r>
            <a:r>
              <a:rPr lang="uk-UA" dirty="0"/>
              <a:t>системи до об'єктів </a:t>
            </a:r>
            <a:r>
              <a:rPr lang="uk-UA" dirty="0" smtClean="0"/>
              <a:t>зараження </a:t>
            </a:r>
            <a:r>
              <a:rPr lang="uk-UA" dirty="0"/>
              <a:t>й впроваджується в них (</a:t>
            </a:r>
            <a:r>
              <a:rPr lang="uk-UA" dirty="0" smtClean="0"/>
              <a:t>перебувають у </a:t>
            </a:r>
            <a:r>
              <a:rPr lang="uk-UA" dirty="0"/>
              <a:t>пам'яті і є активними аж до вимикання </a:t>
            </a:r>
            <a:r>
              <a:rPr lang="uk-UA" dirty="0" smtClean="0"/>
              <a:t>або </a:t>
            </a:r>
            <a:r>
              <a:rPr lang="uk-UA" dirty="0" err="1" smtClean="0"/>
              <a:t>перезавантаження</a:t>
            </a:r>
            <a:r>
              <a:rPr lang="uk-UA" dirty="0" smtClean="0"/>
              <a:t> </a:t>
            </a:r>
            <a:r>
              <a:rPr lang="uk-UA" dirty="0"/>
              <a:t>комп'ютера);</a:t>
            </a:r>
            <a:endParaRPr lang="ru-RU" dirty="0"/>
          </a:p>
          <a:p>
            <a:pPr lvl="0">
              <a:buFont typeface="Wingdings" pitchFamily="2" charset="2"/>
              <a:buChar char="q"/>
            </a:pPr>
            <a:r>
              <a:rPr lang="uk-UA" b="1" dirty="0" err="1">
                <a:solidFill>
                  <a:schemeClr val="accent6">
                    <a:lumMod val="50000"/>
                  </a:schemeClr>
                </a:solidFill>
              </a:rPr>
              <a:t>нерезидентні</a:t>
            </a:r>
            <a:r>
              <a:rPr lang="uk-UA" dirty="0"/>
              <a:t>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віруси</a:t>
            </a:r>
            <a:r>
              <a:rPr lang="uk-UA" dirty="0"/>
              <a:t> — не заражають </a:t>
            </a:r>
            <a:r>
              <a:rPr lang="uk-UA" dirty="0" smtClean="0"/>
              <a:t>пам'ять </a:t>
            </a:r>
            <a:r>
              <a:rPr lang="uk-UA" dirty="0"/>
              <a:t>комп'ютера і є активними </a:t>
            </a:r>
            <a:r>
              <a:rPr lang="uk-UA" dirty="0" smtClean="0"/>
              <a:t>обмежений час</a:t>
            </a:r>
            <a:r>
              <a:rPr lang="uk-UA" dirty="0"/>
              <a:t>. Деякі віруси залишають в оперативній </a:t>
            </a:r>
            <a:r>
              <a:rPr lang="uk-UA" dirty="0" smtClean="0"/>
              <a:t>пам'яті </a:t>
            </a:r>
            <a:r>
              <a:rPr lang="uk-UA" dirty="0"/>
              <a:t>невеликі резидентні програми, які не </a:t>
            </a:r>
            <a:r>
              <a:rPr lang="uk-UA" dirty="0" smtClean="0"/>
              <a:t>поширюють </a:t>
            </a:r>
            <a:r>
              <a:rPr lang="uk-UA" dirty="0"/>
              <a:t>вірус;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Класифікація вірусів за зовнішнім виглядом.</a:t>
            </a:r>
            <a:endParaRPr lang="uk-UA" sz="36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0035" y="2500306"/>
            <a:ext cx="2214578" cy="1143008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sz="2400" spc="3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звичайні</a:t>
            </a:r>
            <a:endParaRPr lang="uk-UA" sz="2400" spc="3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143636" y="2500306"/>
            <a:ext cx="2286016" cy="107157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uk-UA" sz="2400" spc="3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невидимі</a:t>
            </a:r>
            <a:endParaRPr lang="uk-UA" sz="2400" spc="3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464357" y="1524000"/>
            <a:ext cx="2264089" cy="680087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ВІРУСИ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>
            <a:off x="6218257" y="1354115"/>
            <a:ext cx="714380" cy="1578002"/>
          </a:xfrm>
          <a:custGeom>
            <a:avLst/>
            <a:gdLst>
              <a:gd name="G0" fmla="+- 14849 0 0"/>
              <a:gd name="G1" fmla="+- 4402 0 0"/>
              <a:gd name="G2" fmla="+- 12158 0 4402"/>
              <a:gd name="G3" fmla="+- G2 0 4402"/>
              <a:gd name="G4" fmla="*/ G3 32768 32059"/>
              <a:gd name="G5" fmla="*/ G4 1 2"/>
              <a:gd name="G6" fmla="+- 21600 0 14849"/>
              <a:gd name="G7" fmla="*/ G6 4402 6079"/>
              <a:gd name="G8" fmla="+- G7 14849 0"/>
              <a:gd name="T0" fmla="*/ 14849 w 21600"/>
              <a:gd name="T1" fmla="*/ 0 h 21600"/>
              <a:gd name="T2" fmla="*/ 14849 w 21600"/>
              <a:gd name="T3" fmla="*/ 12158 h 21600"/>
              <a:gd name="T4" fmla="*/ 171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49" y="0"/>
                </a:lnTo>
                <a:lnTo>
                  <a:pt x="14849" y="4402"/>
                </a:lnTo>
                <a:lnTo>
                  <a:pt x="12427" y="4402"/>
                </a:lnTo>
                <a:cubicBezTo>
                  <a:pt x="5564" y="4402"/>
                  <a:pt x="0" y="7874"/>
                  <a:pt x="0" y="12158"/>
                </a:cubicBezTo>
                <a:lnTo>
                  <a:pt x="0" y="21600"/>
                </a:lnTo>
                <a:lnTo>
                  <a:pt x="3428" y="21600"/>
                </a:lnTo>
                <a:lnTo>
                  <a:pt x="3428" y="12158"/>
                </a:lnTo>
                <a:cubicBezTo>
                  <a:pt x="3428" y="9727"/>
                  <a:pt x="7457" y="7756"/>
                  <a:pt x="12427" y="7756"/>
                </a:cubicBezTo>
                <a:lnTo>
                  <a:pt x="14849" y="7756"/>
                </a:lnTo>
                <a:lnTo>
                  <a:pt x="14849" y="12158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16200000" flipH="1">
            <a:off x="2128830" y="1157262"/>
            <a:ext cx="676268" cy="1933596"/>
          </a:xfrm>
          <a:custGeom>
            <a:avLst/>
            <a:gdLst>
              <a:gd name="G0" fmla="+- 15419 0 0"/>
              <a:gd name="G1" fmla="+- 4451 0 0"/>
              <a:gd name="G2" fmla="+- 12158 0 4451"/>
              <a:gd name="G3" fmla="+- G2 0 4451"/>
              <a:gd name="G4" fmla="*/ G3 32768 32059"/>
              <a:gd name="G5" fmla="*/ G4 1 2"/>
              <a:gd name="G6" fmla="+- 21600 0 15419"/>
              <a:gd name="G7" fmla="*/ G6 4451 6079"/>
              <a:gd name="G8" fmla="+- G7 15419 0"/>
              <a:gd name="T0" fmla="*/ 15419 w 21600"/>
              <a:gd name="T1" fmla="*/ 0 h 21600"/>
              <a:gd name="T2" fmla="*/ 15419 w 21600"/>
              <a:gd name="T3" fmla="*/ 12158 h 21600"/>
              <a:gd name="T4" fmla="*/ 166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19" y="0"/>
                </a:lnTo>
                <a:lnTo>
                  <a:pt x="15419" y="4451"/>
                </a:lnTo>
                <a:lnTo>
                  <a:pt x="12427" y="4451"/>
                </a:lnTo>
                <a:cubicBezTo>
                  <a:pt x="5564" y="4451"/>
                  <a:pt x="0" y="7902"/>
                  <a:pt x="0" y="12158"/>
                </a:cubicBezTo>
                <a:lnTo>
                  <a:pt x="0" y="21600"/>
                </a:lnTo>
                <a:lnTo>
                  <a:pt x="3328" y="21600"/>
                </a:lnTo>
                <a:lnTo>
                  <a:pt x="3328" y="12158"/>
                </a:lnTo>
                <a:cubicBezTo>
                  <a:pt x="3328" y="9700"/>
                  <a:pt x="7402" y="7707"/>
                  <a:pt x="12427" y="7707"/>
                </a:cubicBezTo>
                <a:lnTo>
                  <a:pt x="15419" y="7707"/>
                </a:lnTo>
                <a:lnTo>
                  <a:pt x="15419" y="12158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7158" y="4357694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Звичайні віруси </a:t>
            </a:r>
            <a:r>
              <a:rPr lang="uk-UA" dirty="0"/>
              <a:t>— </a:t>
            </a:r>
            <a:r>
              <a:rPr lang="uk-UA" dirty="0" smtClean="0"/>
              <a:t>код вірусу можна побачити на диску.</a:t>
            </a:r>
            <a:endParaRPr lang="ru-RU" dirty="0"/>
          </a:p>
          <a:p>
            <a:pPr lvl="0"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Невидимі</a:t>
            </a:r>
            <a:r>
              <a:rPr lang="uk-UA" dirty="0" smtClean="0"/>
              <a:t>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віруси</a:t>
            </a:r>
            <a:r>
              <a:rPr lang="uk-UA" dirty="0"/>
              <a:t> — </a:t>
            </a:r>
            <a:r>
              <a:rPr lang="uk-UA" dirty="0" smtClean="0"/>
              <a:t>використовують особливі засоби маскування і при перегляді коду вірусу не видно.</a:t>
            </a:r>
          </a:p>
          <a:p>
            <a:pPr lvl="0"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Поліморфні</a:t>
            </a:r>
            <a:r>
              <a:rPr lang="uk-UA" dirty="0" smtClean="0"/>
              <a:t> – код вірусу видозмінюється.</a:t>
            </a:r>
          </a:p>
          <a:p>
            <a:pPr lvl="0"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9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86116" y="2571744"/>
            <a:ext cx="2571768" cy="107157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 sz="2400" spc="3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>поліморфні</a:t>
            </a:r>
            <a:endParaRPr lang="uk-UA" sz="2400" spc="3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Стрілка вниз 9"/>
          <p:cNvSpPr/>
          <p:nvPr/>
        </p:nvSpPr>
        <p:spPr>
          <a:xfrm>
            <a:off x="4429124" y="2214554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57200" y="1481138"/>
            <a:ext cx="8472518" cy="387668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нешкідливі</a:t>
            </a:r>
            <a:r>
              <a:rPr lang="uk-UA" sz="2000" dirty="0" smtClean="0"/>
              <a:t> — ті, які ніяк не впливають на роботу комп'ютера (крім зменшення вільної пам'яті на диску в результаті свого поширення);</a:t>
            </a: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uk-UA" b="1" dirty="0" smtClean="0"/>
              <a:t> </a:t>
            </a:r>
            <a:r>
              <a:rPr lang="uk-UA" sz="2000" b="1" dirty="0" err="1" smtClean="0">
                <a:solidFill>
                  <a:schemeClr val="accent6">
                    <a:lumMod val="50000"/>
                  </a:schemeClr>
                </a:solidFill>
              </a:rPr>
              <a:t>безпечні</a:t>
            </a:r>
            <a:r>
              <a:rPr lang="uk-UA" sz="2000" b="1" dirty="0" err="1" smtClean="0"/>
              <a:t>—</a:t>
            </a:r>
            <a:r>
              <a:rPr lang="uk-UA" sz="2000" b="1" dirty="0" smtClean="0"/>
              <a:t> </a:t>
            </a:r>
            <a:r>
              <a:rPr lang="uk-UA" sz="2000" dirty="0" smtClean="0"/>
              <a:t>вплив яких обмежується зменшенням вільної пам'яті на диску й графічними, звуковими ефектами;</a:t>
            </a: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небезпечні</a:t>
            </a:r>
            <a:r>
              <a:rPr lang="uk-UA" sz="2000" dirty="0" smtClean="0"/>
              <a:t> 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віруси</a:t>
            </a:r>
            <a:r>
              <a:rPr lang="uk-UA" sz="2000" dirty="0" smtClean="0"/>
              <a:t> — ті, які можуть призвести до серйозних</a:t>
            </a:r>
            <a:r>
              <a:rPr lang="ru-RU" sz="2000" dirty="0" smtClean="0"/>
              <a:t> </a:t>
            </a:r>
            <a:r>
              <a:rPr lang="uk-UA" sz="2000" dirty="0" smtClean="0"/>
              <a:t>збоїв у роботі, або до втрати чи пошкодження інформації;</a:t>
            </a: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дуже</a:t>
            </a:r>
            <a:r>
              <a:rPr lang="uk-UA" sz="2000" dirty="0" smtClean="0"/>
              <a:t> 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небезпечні</a:t>
            </a:r>
            <a:r>
              <a:rPr lang="uk-UA" sz="2000" dirty="0" smtClean="0"/>
              <a:t> — ті, які можуть призвести до фізичного пошкодження обладнання (</a:t>
            </a:r>
            <a:r>
              <a:rPr lang="uk-UA" sz="2000" dirty="0" err="1" smtClean="0"/>
              <a:t>перезаписування</a:t>
            </a:r>
            <a:r>
              <a:rPr lang="uk-UA" sz="2000" dirty="0" smtClean="0"/>
              <a:t> ПЗП, виходу з ладу дискових пристроїв, пошкодження елементів материнської плати тощо);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Класифікація вірусів за можливостями</a:t>
            </a:r>
            <a:endParaRPr lang="ru-RU" sz="3600" dirty="0"/>
          </a:p>
        </p:txBody>
      </p:sp>
      <p:pic>
        <p:nvPicPr>
          <p:cNvPr id="5" name="Picture 7" descr="a0_1945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1" y="4857760"/>
            <a:ext cx="1928826" cy="173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r>
              <a:rPr lang="uk-UA" sz="2000" b="1" dirty="0" smtClean="0"/>
              <a:t>«Компаньйони-віруси» </a:t>
            </a:r>
            <a:r>
              <a:rPr lang="uk-UA" sz="2000" dirty="0" smtClean="0"/>
              <a:t>— це віруси, що не змінюють файли. Алгоритм роботи цих вірусів полягає в тому, що вони створюють для </a:t>
            </a:r>
            <a:r>
              <a:rPr lang="uk-UA" sz="2000" dirty="0" err="1" smtClean="0"/>
              <a:t>ЕХЕ-файлів</a:t>
            </a:r>
            <a:r>
              <a:rPr lang="uk-UA" sz="2000" dirty="0" smtClean="0"/>
              <a:t> файли-супутники</a:t>
            </a:r>
            <a:r>
              <a:rPr lang="uk-UA" sz="2000" smtClean="0"/>
              <a:t>, що мають </a:t>
            </a:r>
            <a:r>
              <a:rPr lang="uk-UA" sz="2000" dirty="0" smtClean="0"/>
              <a:t>те саме ім'я, але з розширенням .СОМ</a:t>
            </a:r>
          </a:p>
          <a:p>
            <a:pPr lvl="0"/>
            <a:r>
              <a:rPr lang="uk-UA" sz="2000" b="1" dirty="0" smtClean="0"/>
              <a:t>«</a:t>
            </a:r>
            <a:r>
              <a:rPr lang="uk-UA" sz="2000" b="1" dirty="0" err="1" smtClean="0"/>
              <a:t>Віруси-хробаки»</a:t>
            </a:r>
            <a:r>
              <a:rPr lang="uk-UA" sz="2000" dirty="0" err="1" smtClean="0"/>
              <a:t>—</a:t>
            </a:r>
            <a:r>
              <a:rPr lang="uk-UA" sz="2000" dirty="0" smtClean="0"/>
              <a:t> віруси, які поширюються в комп'ютерній мережі. Вони проникають у пам'ять комп'ютера з комп'ютерної мережі, встановлюють мережеві адреси інших комп'ютерів і розсилають по цих адресах свої копії;</a:t>
            </a:r>
          </a:p>
          <a:p>
            <a:pPr lvl="0"/>
            <a:r>
              <a:rPr lang="uk-UA" sz="2000" b="1" dirty="0" smtClean="0"/>
              <a:t>«</a:t>
            </a:r>
            <a:r>
              <a:rPr lang="uk-UA" sz="2000" b="1" dirty="0" err="1" smtClean="0"/>
              <a:t>Макро-віруси</a:t>
            </a:r>
            <a:r>
              <a:rPr lang="uk-UA" sz="2000" b="1" dirty="0" smtClean="0"/>
              <a:t>» </a:t>
            </a:r>
            <a:r>
              <a:rPr lang="uk-UA" sz="2000" dirty="0" smtClean="0"/>
              <a:t>— віруси цього сімейства використовують можливості </a:t>
            </a:r>
            <a:r>
              <a:rPr lang="uk-UA" sz="2000" dirty="0" err="1" smtClean="0"/>
              <a:t>макро-мов</a:t>
            </a:r>
            <a:r>
              <a:rPr lang="uk-UA" sz="2000" dirty="0" smtClean="0"/>
              <a:t>, вбудованих у системи обробки даних (текстові редактори, електронні таблиці й т.д.). </a:t>
            </a:r>
          </a:p>
          <a:p>
            <a:r>
              <a:rPr lang="uk-UA" sz="2000" b="1" dirty="0" smtClean="0"/>
              <a:t>«Троянські програми» </a:t>
            </a:r>
            <a:r>
              <a:rPr lang="uk-UA" sz="2000" dirty="0" smtClean="0"/>
              <a:t>— виконують шкідливі дії замість оголошених легальних функцій або разом з ними. Вони не</a:t>
            </a:r>
            <a:br>
              <a:rPr lang="uk-UA" sz="2000" dirty="0" smtClean="0"/>
            </a:br>
            <a:r>
              <a:rPr lang="uk-UA" sz="2000" dirty="0" smtClean="0"/>
              <a:t>спроможні до самовідтворення і передаються тільки при копіюванні користувачем. Після запуску вони зазвичай знищують себе разом з іншими файлами на диску.</a:t>
            </a:r>
            <a:endParaRPr lang="ru-RU" sz="2000" dirty="0" smtClean="0"/>
          </a:p>
          <a:p>
            <a:pPr lvl="0"/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algn="r"/>
            <a:r>
              <a:rPr lang="uk-UA" sz="32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Класифікація вірусів за   особливостями алгоритму вірусу.</a:t>
            </a:r>
            <a:endParaRPr lang="ru-RU" sz="3200" dirty="0"/>
          </a:p>
        </p:txBody>
      </p:sp>
      <p:pic>
        <p:nvPicPr>
          <p:cNvPr id="5" name="Picture 7" descr="flvi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30405" cy="1410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Папір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пір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Папір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Папір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4.xml><?xml version="1.0" encoding="utf-8"?>
<a:themeOverride xmlns:a="http://schemas.openxmlformats.org/drawingml/2006/main">
  <a:clrScheme name="Папір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790</Words>
  <Application>Microsoft Office PowerPoint</Application>
  <PresentationFormat>Экран (4:3)</PresentationFormat>
  <Paragraphs>77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Вестибюль</vt:lpstr>
      <vt:lpstr>     КОМП’ЮТЕРНІ ВІРУСИ І АНТИВІРУСНІ ПРОГРАМИ </vt:lpstr>
      <vt:lpstr>Презентация PowerPoint</vt:lpstr>
      <vt:lpstr>Презентация PowerPoint</vt:lpstr>
      <vt:lpstr>Презентация PowerPoint</vt:lpstr>
      <vt:lpstr>Класифікація вірусів за середовищем перебування.</vt:lpstr>
      <vt:lpstr>Класифікація вірусів за способом зараження середовища перебування.</vt:lpstr>
      <vt:lpstr>Класифікація вірусів за зовнішнім виглядом.</vt:lpstr>
      <vt:lpstr>Класифікація вірусів за можливостями</vt:lpstr>
      <vt:lpstr>Класифікація вірусів за   особливостями алгоритму вірусу.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КОМП’ЮТЕРНІ ВІРУСИ І АНТИВІРУСИ </dc:title>
  <dc:creator>user</dc:creator>
  <cp:lastModifiedBy>Artem</cp:lastModifiedBy>
  <cp:revision>31</cp:revision>
  <dcterms:created xsi:type="dcterms:W3CDTF">2009-05-12T10:51:20Z</dcterms:created>
  <dcterms:modified xsi:type="dcterms:W3CDTF">2012-12-02T13:34:18Z</dcterms:modified>
</cp:coreProperties>
</file>