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05" autoAdjust="0"/>
  </p:normalViewPr>
  <p:slideViewPr>
    <p:cSldViewPr>
      <p:cViewPr varScale="1">
        <p:scale>
          <a:sx n="51" d="100"/>
          <a:sy n="51" d="100"/>
        </p:scale>
        <p:origin x="-122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chemeClr val="bg1"/>
                </a:solidFill>
              </a:rPr>
              <a:t>Вернадский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Владимир </a:t>
            </a:r>
            <a:r>
              <a:rPr lang="uk-UA" dirty="0" err="1">
                <a:solidFill>
                  <a:schemeClr val="bg1"/>
                </a:solidFill>
              </a:rPr>
              <a:t>Иванович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80227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4664"/>
            <a:ext cx="4040188" cy="158417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Почтовая марка СССР, 1963 год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74874"/>
            <a:ext cx="3744416" cy="4422478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404665"/>
            <a:ext cx="4041775" cy="151216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Почтовая марка СССР, 1963 год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04864"/>
            <a:ext cx="3528392" cy="4320480"/>
          </a:xfrm>
        </p:spPr>
      </p:pic>
    </p:spTree>
    <p:extLst>
      <p:ext uri="{BB962C8B-B14F-4D97-AF65-F5344CB8AC3E}">
        <p14:creationId xmlns:p14="http://schemas.microsoft.com/office/powerpoint/2010/main" val="321559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Э</a:t>
            </a:r>
          </a:p>
          <a:p>
            <a:pPr marL="0" indent="0" algn="r">
              <a:buNone/>
            </a:pPr>
            <a:r>
              <a:rPr lang="ru-RU" dirty="0" smtClean="0">
                <a:solidFill>
                  <a:schemeClr val="bg1"/>
                </a:solidFill>
              </a:rPr>
              <a:t>Над презентацией работала:</a:t>
            </a:r>
          </a:p>
          <a:p>
            <a:pPr marL="0" indent="0" algn="r">
              <a:buNone/>
            </a:pPr>
            <a:r>
              <a:rPr lang="ru-RU" dirty="0" smtClean="0">
                <a:solidFill>
                  <a:schemeClr val="bg1"/>
                </a:solidFill>
              </a:rPr>
              <a:t>Волох Анастасия 11-Б класс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2014г.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36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dirty="0">
                <a:solidFill>
                  <a:schemeClr val="bg1"/>
                </a:solidFill>
              </a:rPr>
              <a:t>28 февраля (12 марта) 1863, Санкт-Петербург — 6 января 1945, Москва) — русский и советский естествоиспытатель, мыслитель и общественный деятель XX века. Академик Императорской Санкт-Петербургской академии наук, один из основателей и первый президент Украинской академии наук. Создатель многих научных школ. Один из представителей русского космизма; создатель науки биогеохимии.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8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1000" b="-5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ru-RU" dirty="0" smtClean="0"/>
              <a:t>Владимир </a:t>
            </a:r>
            <a:r>
              <a:rPr lang="ru-RU" dirty="0"/>
              <a:t>Вернадский, гимназист</a:t>
            </a:r>
          </a:p>
          <a:p>
            <a:pPr marL="0" indent="0" algn="r">
              <a:buNone/>
            </a:pPr>
            <a:r>
              <a:rPr lang="ru-RU" dirty="0"/>
              <a:t>1-ой Санкт-Петербургской классической гимназии, 1878 год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077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ru-RU" dirty="0" smtClean="0">
                <a:solidFill>
                  <a:schemeClr val="accent1"/>
                </a:solidFill>
              </a:rPr>
              <a:t>В </a:t>
            </a:r>
            <a:r>
              <a:rPr lang="ru-RU" dirty="0">
                <a:solidFill>
                  <a:schemeClr val="accent1"/>
                </a:solidFill>
              </a:rPr>
              <a:t>1886 году Вернадский женился на Наталии Егоровне Старицкой (1862—1943), с которой прожил более 56 лет. В семье было двое детей: сын Георгий Владимирович Вернадский (1887—1973), известный исследователь русской истории, дочь Нина Владимировна Вернадская-</a:t>
            </a:r>
            <a:r>
              <a:rPr lang="ru-RU" dirty="0" err="1">
                <a:solidFill>
                  <a:schemeClr val="accent1"/>
                </a:solidFill>
              </a:rPr>
              <a:t>Толль</a:t>
            </a:r>
            <a:r>
              <a:rPr lang="ru-RU" dirty="0">
                <a:solidFill>
                  <a:schemeClr val="accent1"/>
                </a:solidFill>
              </a:rPr>
              <a:t> (1898—1985), врач-психиатр; оба скончались в эмиграции в США.</a:t>
            </a:r>
            <a:endParaRPr lang="uk-U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32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017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>
                <a:solidFill>
                  <a:schemeClr val="bg1"/>
                </a:solidFill>
              </a:rPr>
              <a:t>Обществ</a:t>
            </a:r>
            <a:r>
              <a:rPr lang="uk-UA" dirty="0" err="1"/>
              <a:t>енная</a:t>
            </a:r>
            <a:r>
              <a:rPr lang="uk-UA" dirty="0"/>
              <a:t> </a:t>
            </a:r>
            <a:r>
              <a:rPr lang="uk-UA" dirty="0" err="1"/>
              <a:t>дея</a:t>
            </a:r>
            <a:r>
              <a:rPr lang="uk-UA" dirty="0" err="1">
                <a:solidFill>
                  <a:schemeClr val="bg1"/>
                </a:solidFill>
              </a:rPr>
              <a:t>тельность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В 1904 году был </a:t>
            </a:r>
            <a:r>
              <a:rPr lang="ru-RU" dirty="0"/>
              <a:t>делегатом земского съезда</a:t>
            </a:r>
            <a:r>
              <a:rPr lang="ru-RU" dirty="0">
                <a:solidFill>
                  <a:schemeClr val="bg1"/>
                </a:solidFill>
              </a:rPr>
              <a:t>, потребовавшего </a:t>
            </a:r>
            <a:r>
              <a:rPr lang="ru-RU" dirty="0"/>
              <a:t>введения конституции, гражданских </a:t>
            </a:r>
            <a:r>
              <a:rPr lang="ru-RU" dirty="0">
                <a:solidFill>
                  <a:schemeClr val="bg1"/>
                </a:solidFill>
              </a:rPr>
              <a:t>свобод и выборов </a:t>
            </a:r>
            <a:r>
              <a:rPr lang="ru-RU" dirty="0"/>
              <a:t>Государственной Думы. Принимал </a:t>
            </a:r>
            <a:r>
              <a:rPr lang="ru-RU" dirty="0">
                <a:solidFill>
                  <a:schemeClr val="bg1"/>
                </a:solidFill>
              </a:rPr>
              <a:t>участие в </a:t>
            </a:r>
            <a:r>
              <a:rPr lang="ru-RU" dirty="0"/>
              <a:t>учредительном съезде Союза освобождения </a:t>
            </a:r>
            <a:r>
              <a:rPr lang="ru-RU" dirty="0">
                <a:solidFill>
                  <a:schemeClr val="bg1"/>
                </a:solidFill>
              </a:rPr>
              <a:t>в 1903 году. В 1905 </a:t>
            </a:r>
            <a:r>
              <a:rPr lang="ru-RU" dirty="0"/>
              <a:t>году участвовал в создании Конституционно-демократической (кадетской) партии </a:t>
            </a:r>
            <a:r>
              <a:rPr lang="ru-RU" dirty="0">
                <a:solidFill>
                  <a:schemeClr val="bg1"/>
                </a:solidFill>
              </a:rPr>
              <a:t>и состоял членом её </a:t>
            </a:r>
            <a:r>
              <a:rPr lang="ru-RU" dirty="0"/>
              <a:t>Центрального комитета до 1918 года</a:t>
            </a:r>
            <a:r>
              <a:rPr lang="ru-RU" dirty="0">
                <a:solidFill>
                  <a:schemeClr val="bg1"/>
                </a:solidFill>
              </a:rPr>
              <a:t>, входил от партии в </a:t>
            </a:r>
            <a:r>
              <a:rPr lang="ru-RU" dirty="0"/>
              <a:t>Государственный совет Российской </a:t>
            </a:r>
            <a:r>
              <a:rPr lang="ru-RU" dirty="0">
                <a:solidFill>
                  <a:schemeClr val="bg1"/>
                </a:solidFill>
              </a:rPr>
              <a:t>империи (1906, 1907—</a:t>
            </a:r>
            <a:r>
              <a:rPr lang="ru-RU" dirty="0"/>
              <a:t>1911, 1915—1917), а в 1917 году </a:t>
            </a:r>
            <a:r>
              <a:rPr lang="ru-RU" dirty="0">
                <a:solidFill>
                  <a:schemeClr val="bg1"/>
                </a:solidFill>
              </a:rPr>
              <a:t>— во Временное </a:t>
            </a:r>
            <a:r>
              <a:rPr lang="ru-RU" dirty="0"/>
              <a:t>правительство России (товарищ </a:t>
            </a:r>
            <a:r>
              <a:rPr lang="ru-RU" dirty="0">
                <a:solidFill>
                  <a:schemeClr val="bg1"/>
                </a:solidFill>
              </a:rPr>
              <a:t>министра просвещения). С 1912 года академик Императорской Санкт-Петербургской академии наук. С 1911 года — действительный статский советник.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40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Учение о биосфере и ноосфере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В структуре биосферы Вернадский выделял семь видов вещества: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живое;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биогенное (возникшее из живого или подвергшееся переработке);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косное (абиотическое, образованное вне жизни);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bg1"/>
                </a:solidFill>
              </a:rPr>
              <a:t>биокосное</a:t>
            </a:r>
            <a:r>
              <a:rPr lang="ru-RU" dirty="0">
                <a:solidFill>
                  <a:schemeClr val="bg1"/>
                </a:solidFill>
              </a:rPr>
              <a:t> (возникшее на стыке живого и неживого; к </a:t>
            </a:r>
            <a:r>
              <a:rPr lang="ru-RU" dirty="0" err="1">
                <a:solidFill>
                  <a:schemeClr val="bg1"/>
                </a:solidFill>
              </a:rPr>
              <a:t>биокосному</a:t>
            </a:r>
            <a:r>
              <a:rPr lang="ru-RU" dirty="0">
                <a:solidFill>
                  <a:schemeClr val="bg1"/>
                </a:solidFill>
              </a:rPr>
              <a:t>, по Вернадскому, относится почва);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вещество в стадии радиоактивного распада;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рассеянные атомы;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вещество космического происхождения.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2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ru-RU" dirty="0" smtClean="0">
                <a:solidFill>
                  <a:schemeClr val="bg1"/>
                </a:solidFill>
              </a:rPr>
              <a:t>Биосфера </a:t>
            </a:r>
            <a:r>
              <a:rPr lang="ru-RU" dirty="0">
                <a:solidFill>
                  <a:schemeClr val="bg1"/>
                </a:solidFill>
              </a:rPr>
              <a:t>охватывает всю поверхность Земли, покрывая её плёнкой живого вещества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96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58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dirty="0" err="1">
                <a:solidFill>
                  <a:schemeClr val="bg1"/>
                </a:solidFill>
              </a:rPr>
              <a:t>Основные</a:t>
            </a:r>
            <a:r>
              <a:rPr lang="uk-UA" sz="3600" dirty="0">
                <a:solidFill>
                  <a:schemeClr val="bg1"/>
                </a:solidFill>
              </a:rPr>
              <a:t> </a:t>
            </a:r>
            <a:r>
              <a:rPr lang="uk-UA" sz="3600" dirty="0" err="1">
                <a:solidFill>
                  <a:schemeClr val="bg1"/>
                </a:solidFill>
              </a:rPr>
              <a:t>предпосылки</a:t>
            </a:r>
            <a:r>
              <a:rPr lang="uk-UA" sz="3600" dirty="0">
                <a:solidFill>
                  <a:schemeClr val="bg1"/>
                </a:solidFill>
              </a:rPr>
              <a:t> </a:t>
            </a:r>
            <a:r>
              <a:rPr lang="uk-UA" sz="3600" dirty="0" err="1">
                <a:solidFill>
                  <a:schemeClr val="bg1"/>
                </a:solidFill>
              </a:rPr>
              <a:t>возникновения</a:t>
            </a:r>
            <a:r>
              <a:rPr lang="uk-UA" sz="3600" dirty="0">
                <a:solidFill>
                  <a:schemeClr val="bg1"/>
                </a:solidFill>
              </a:rPr>
              <a:t> </a:t>
            </a:r>
            <a:r>
              <a:rPr lang="uk-UA" sz="3600" dirty="0" err="1">
                <a:solidFill>
                  <a:schemeClr val="bg1"/>
                </a:solidFill>
              </a:rPr>
              <a:t>ноосферы</a:t>
            </a:r>
            <a:r>
              <a:rPr lang="uk-UA" sz="36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Расселение </a:t>
            </a:r>
            <a:r>
              <a:rPr lang="ru-RU" sz="2000" dirty="0" err="1">
                <a:solidFill>
                  <a:schemeClr val="bg1"/>
                </a:solidFill>
              </a:rPr>
              <a:t>Homo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sapiens</a:t>
            </a:r>
            <a:r>
              <a:rPr lang="ru-RU" sz="2000" dirty="0">
                <a:solidFill>
                  <a:schemeClr val="bg1"/>
                </a:solidFill>
              </a:rPr>
              <a:t> по всей поверхности планеты и его победа в соревновании с другими биологическими видами;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развитие всепланетных систем связи, создание единой для человечества информационной системы;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открытие таких новых источников энергии, как атомная, после чего деятельность человека становится важной геологической силой;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победа демократий и доступ к управлению широких народных масс;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всё более широкое вовлечение людей в занятия наукой, что также делает человечество геологической силой.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Работам Вернадского был свойствен исторический оптимизм: в необратимом развитии научного знания он видел единственное доказательство существования прогресса.</a:t>
            </a:r>
            <a:endParaRPr lang="uk-U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3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422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Вернадский Владимир Иванович</vt:lpstr>
      <vt:lpstr>Презентация PowerPoint</vt:lpstr>
      <vt:lpstr>Презентация PowerPoint</vt:lpstr>
      <vt:lpstr>Презентация PowerPoint</vt:lpstr>
      <vt:lpstr>Презентация PowerPoint</vt:lpstr>
      <vt:lpstr>Общественная деятельность</vt:lpstr>
      <vt:lpstr>Учение о биосфере и ноосфере</vt:lpstr>
      <vt:lpstr>Презентация PowerPoint</vt:lpstr>
      <vt:lpstr>Основные предпосылки возникновения ноосферы: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Вернадский Владимир Иванович</dc:title>
  <dc:creator>Настенька</dc:creator>
  <cp:lastModifiedBy>Настенька</cp:lastModifiedBy>
  <cp:revision>4</cp:revision>
  <dcterms:created xsi:type="dcterms:W3CDTF">2014-04-05T15:00:57Z</dcterms:created>
  <dcterms:modified xsi:type="dcterms:W3CDTF">2014-04-05T15:30:09Z</dcterms:modified>
</cp:coreProperties>
</file>