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00" autoAdjust="0"/>
    <p:restoredTop sz="87429" autoAdjust="0"/>
  </p:normalViewPr>
  <p:slideViewPr>
    <p:cSldViewPr>
      <p:cViewPr varScale="1">
        <p:scale>
          <a:sx n="69" d="100"/>
          <a:sy n="69" d="100"/>
        </p:scale>
        <p:origin x="-62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B326AAF-5A19-4979-A562-7A20BC771210}" type="datetimeFigureOut">
              <a:rPr lang="ru-RU"/>
              <a:pPr>
                <a:defRPr/>
              </a:pPr>
              <a:t>05.12.2010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DC891F8-8C94-47A3-BA56-CB87BD9C06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uk-UA" smtClean="0"/>
              <a:t>Перед Вами фотографії мікобактерії, що має назву “паличка Коха”. Ця мікобактерія  мешкає у річній воді до 5 місяців, в грунті біля півтора місяця, у молочних продуктах, що можуть лежати у ваших холодильниках, до 10 місяців, а у пилу від 3 до 5 місяців. Паличка викликає в організмі страшну хворобу, яка входить до числа тих, що будуть панувати планетою Земля після глобального потепління. Якщо активно заліковувати хворобу, яку викликає ця мікобактерія – вона залишиться в організмі на все життя. Це хвороба  - туберкульоз. Найчастіше джерелом інфекції є хвора на туберкульоз людина, яка виділяє збудника з мокротинням, інфікування відбувається повітряно-крапельним або повітряно-пиловим шляхом..</a:t>
            </a: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35F465-D0DD-4C88-852A-BBCE5DDE0F3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uk-UA" smtClean="0"/>
              <a:t>Збудник хвороби туберкульоз мешкає на кожному жакеті, що висить зараз у гардеробі. Знаходиться на кожній підошві Вашого взуття. Саме в цей момент. Але думка про те, якщо паличка попаде до організму, то людина обов</a:t>
            </a:r>
            <a:r>
              <a:rPr lang="ru-RU" smtClean="0"/>
              <a:t>`</a:t>
            </a:r>
            <a:r>
              <a:rPr lang="uk-UA" smtClean="0"/>
              <a:t>язково захворіє – хибна. Із ста чоловік, що заражені туберкульозною паличкою, лише п</a:t>
            </a:r>
            <a:r>
              <a:rPr lang="ru-RU" smtClean="0"/>
              <a:t>`</a:t>
            </a:r>
            <a:r>
              <a:rPr lang="uk-UA" smtClean="0"/>
              <a:t>ять захворіє. Імунна система тих, що не захворіють, буде тримати паличку під контролем і не дозволить Вам захворіти. Медики таких людей називають “інфіковані туберкульозом”, але якщо імунітет послабиться, то паличка активізується і почне розмножуватись. Вибуху такої бомби сповільненої дії  сприяють: якість харчування, постійні стреси ,паління цигарок. До речі про цигарки...</a:t>
            </a: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68CC00-4ABD-443F-9B6A-31AACAA79B4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uk-UA" smtClean="0"/>
              <a:t>Легені курців переносять неймовірні страждання. Кожний вдих цигаркового диму -  вбивчий кулак для них. Важливо нагадати, що радіоактивні сполучення Калію, Урану, Телуру, Полонію і Стронцію не будуть впливати позитивно на Ваші легені. Поряд з локальним впливом цигаркового дьогтю на слизову оболонку, має місце і загальна дія цієї отрути на організм, яка понижує його протистояння по відношенню до інших мікобактерій. Яскравим прикладом легенів, що вже не зможуть протистояти мікобактерії туберкульозу – це легені курця. При цьому палити не потрібно дуже довго – достатньо півроку. Відомо, що люди з гарним настроєм не беруть цигарок у руки.  Існує думка, що спалена цигарка “заспокоює нерви” , що є ще одним міфом рекламодавців. </a:t>
            </a: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69C5BE-2333-477C-8E22-E7E1EEB9B44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uk-UA" smtClean="0"/>
              <a:t>На стрес нервова система реагує виділенням біологічно активних речовин (адреналіну,ендоморфінів та інших), які підключають клітини, що здійснюють імунологічні реакції.Таким чином, щоразу активуючи речовини, що забирають сили у нашого імунітету призводить  до їх неспроможності організму захищатися.. </a:t>
            </a:r>
            <a:r>
              <a:rPr lang="ru-RU" smtClean="0"/>
              <a:t>Цю імунну недостатність можна назвати психогенною. Можливо саме тому серед хворих на туберкульоз </a:t>
            </a:r>
            <a:r>
              <a:rPr lang="uk-UA" smtClean="0"/>
              <a:t>можна зустріти не</a:t>
            </a:r>
            <a:r>
              <a:rPr lang="ru-RU" smtClean="0"/>
              <a:t> тільки хворих на СНІД, наркоманію та алкоголізм, але й вчителя, інженера, артиста, бізнесмена. І таких дедалі стає все більше.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ACE7E8-EE65-49DB-AC39-E636A55F77F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uk-UA" smtClean="0"/>
              <a:t>Від послабленого імунітету шляхом паління, постійного нервового напруження, поганого харчування паличка може вразити не лише легені ,а й очі, кістки, шкіру, кишечник, головний мозок  та нирки</a:t>
            </a:r>
            <a:r>
              <a:rPr lang="uk-UA" i="1" smtClean="0"/>
              <a:t>.</a:t>
            </a: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BFE2D9-41A4-471F-8D80-BFAA8F3B25C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Від медиків залежить лише 15-20%, а решта від уряд(на сьогоднішній день уряд України виділяє рівно 7 копійок на лікування та годівання хворих на туберкульоз) Туберкульоз – проблема соціальна, яка віддзеркалює соціально-економічний стан країни, культурно-освітній рівень(інформування населення шляхом передачі інформації через ЗМІ) та благополуччя населення, ступінь розвитку охорони здоров’я, у тому числі і фтизіатричної служби.</a:t>
            </a:r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83F9C3-19DC-4B19-889A-6048DC9D721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uk-UA" smtClean="0"/>
              <a:t>У більшості своїй люди, що хворіють, почувають себе спустошеними, кинутими тому їм зазвичай і на думку не спадає створювати асоціації або групи підтримки, з метою лобіювання своїх інтересів (покращення медичного обслуговування, збільшення ресурсів) на відміну, наприклад, від хворих на ВІЛ/СНІД.</a:t>
            </a:r>
            <a:endParaRPr lang="ru-RU" smtClean="0"/>
          </a:p>
          <a:p>
            <a:pPr eaLnBrk="1" hangingPunct="1">
              <a:spcBef>
                <a:spcPct val="0"/>
              </a:spcBef>
            </a:pPr>
            <a:r>
              <a:rPr lang="ru-RU" smtClean="0"/>
              <a:t>Якщо б вони мешкали на одній території, то хворі на туберкульоз заселили б цілу область України майже таку як Чернівецька, або два міста Севастополя.</a:t>
            </a:r>
            <a:br>
              <a:rPr lang="ru-RU" smtClean="0"/>
            </a:br>
            <a:r>
              <a:rPr lang="ru-RU" smtClean="0"/>
              <a:t>Від туберкульозу щороку помирає 8– 9 тис. хворих – це 80– 90 % від усіх тих, що помирають щороку від всіх інфекційних та паразитарних хвороб. Отже, туберкульоз сьогодні забирає найбільше людей у могили.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43DEE-C44D-4F6D-9F9D-6AAD50772B2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uk-UA" smtClean="0"/>
              <a:t>Для своєчасного виявлення туберкульозу потрібно проходити хоча б 1 раз на 2 роки флюрографічне обстеження легень(таким чином можна виявити первинний туберкульозний комплекс, що протікає безсимптомно, але згодом може перерости і у  пневмонію). Блукає міф про те, що ультрафіолетові промені для жителів України занадто шкідливі, через вибух Чорнобильської АЕС. Але одне-два опромінення раз на два роки зовсім не шкідливе для здоров</a:t>
            </a:r>
            <a:r>
              <a:rPr lang="ru-RU" smtClean="0"/>
              <a:t>`я людини і наві</a:t>
            </a:r>
            <a:r>
              <a:rPr lang="uk-UA" smtClean="0"/>
              <a:t>ть</a:t>
            </a:r>
            <a:r>
              <a:rPr lang="ru-RU" smtClean="0"/>
              <a:t> для тих людей, що </a:t>
            </a:r>
            <a:r>
              <a:rPr lang="uk-UA" smtClean="0"/>
              <a:t> на пряму постраждали від вибуху на ЧАЕС.</a:t>
            </a:r>
            <a:endParaRPr lang="ru-RU" smtClean="0"/>
          </a:p>
          <a:p>
            <a:pPr eaLnBrk="1" hangingPunct="1">
              <a:spcBef>
                <a:spcPct val="0"/>
              </a:spcBef>
            </a:pPr>
            <a:r>
              <a:rPr lang="uk-UA" smtClean="0"/>
              <a:t>При ранній стадії туберкульозу рідко буває кашель чи запалення лімфатичних вузлів, тому необхідно робити флюрографію</a:t>
            </a: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D1FA4C-A378-489A-BCCC-FAC74A10196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EC5C7-08F3-4182-8C05-99DF32EA31EC}" type="datetimeFigureOut">
              <a:rPr lang="ru-RU"/>
              <a:pPr>
                <a:defRPr/>
              </a:pPr>
              <a:t>05.12.2010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86ED7-5C83-4902-A7A3-10D55258A7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083F8-9671-423D-8144-F3A68C168814}" type="datetimeFigureOut">
              <a:rPr lang="ru-RU"/>
              <a:pPr>
                <a:defRPr/>
              </a:pPr>
              <a:t>05.12.2010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20B8D-C696-4E56-BB79-5D8397ACDA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5B13F-F072-4D6A-B6FF-BF334E36A824}" type="datetimeFigureOut">
              <a:rPr lang="ru-RU"/>
              <a:pPr>
                <a:defRPr/>
              </a:pPr>
              <a:t>05.12.2010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086F8-C38E-4A0B-AC35-6EA33500F2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EE94DBE-A4E7-4B3F-B644-958886D06292}" type="datetimeFigureOut">
              <a:rPr lang="ru-RU"/>
              <a:pPr>
                <a:defRPr/>
              </a:pPr>
              <a:t>05.12.2010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9D5D4FA-D01C-47D4-A4FF-0983542AA3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FA90E-A6F7-40C3-9574-7EDD6195602A}" type="datetimeFigureOut">
              <a:rPr lang="ru-RU"/>
              <a:pPr>
                <a:defRPr/>
              </a:pPr>
              <a:t>05.12.2010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76022-1ED0-4FF7-90F8-33BBABBBDF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E57EC-09F3-495A-B9C9-9FF7E1867BD1}" type="datetimeFigureOut">
              <a:rPr lang="ru-RU"/>
              <a:pPr>
                <a:defRPr/>
              </a:pPr>
              <a:t>05.12.2010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B4DBE-99D6-4C31-B990-343003E5E6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1781-711E-4CBF-B934-B2618BC0DA24}" type="datetimeFigureOut">
              <a:rPr lang="ru-RU"/>
              <a:pPr>
                <a:defRPr/>
              </a:pPr>
              <a:t>05.12.2010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7C49B-F8FE-4339-8061-71A82D8F30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226EB05-5447-494E-9E90-03AECFE0C4BF}" type="datetimeFigureOut">
              <a:rPr lang="ru-RU"/>
              <a:pPr>
                <a:defRPr/>
              </a:pPr>
              <a:t>05.12.2010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E700716-E190-4528-9B19-738D8EEC47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9354D-07DA-47EA-A8AB-43857F318D79}" type="datetimeFigureOut">
              <a:rPr lang="ru-RU"/>
              <a:pPr>
                <a:defRPr/>
              </a:pPr>
              <a:t>05.12.2010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3A8E5-57DF-4B64-9453-D9B684AB0F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16568AE-AC62-4524-B8F3-E5B76C6E9610}" type="datetimeFigureOut">
              <a:rPr lang="ru-RU"/>
              <a:pPr>
                <a:defRPr/>
              </a:pPr>
              <a:t>05.12.2010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431CFB7-6709-4F63-8D55-C2E4716130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C79253A-F4EA-4E41-87C1-818C24B71080}" type="datetimeFigureOut">
              <a:rPr lang="ru-RU"/>
              <a:pPr>
                <a:defRPr/>
              </a:pPr>
              <a:t>05.12.2010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F4B7256-175B-47E6-81A6-567D718BAD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0849B3B-7BDE-4271-9852-06A770730120}" type="datetimeFigureOut">
              <a:rPr lang="ru-RU"/>
              <a:pPr>
                <a:defRPr/>
              </a:pPr>
              <a:t>05.12.2010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92CB8A51-03A6-4AC9-A9AA-3531A21F1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3" r:id="rId4"/>
    <p:sldLayoutId id="2147483862" r:id="rId5"/>
    <p:sldLayoutId id="2147483867" r:id="rId6"/>
    <p:sldLayoutId id="2147483861" r:id="rId7"/>
    <p:sldLayoutId id="2147483868" r:id="rId8"/>
    <p:sldLayoutId id="2147483869" r:id="rId9"/>
    <p:sldLayoutId id="2147483860" r:id="rId10"/>
    <p:sldLayoutId id="2147483859" r:id="rId11"/>
  </p:sldLayoutIdLst>
  <p:transition spd="slow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750000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C3AAAA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prstGeom prst="ellipse">
            <a:avLst/>
          </a:prstGeom>
          <a:sp3d>
            <a:bevelT w="47625" h="69850" prst="riblet"/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Туберкульоз</a:t>
            </a:r>
            <a:endParaRPr lang="ru-RU" sz="40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>
            <a:normAutofit/>
          </a:bodyPr>
          <a:lstStyle/>
          <a:p>
            <a:pPr algn="r" eaLnBrk="1" hangingPunct="1"/>
            <a:r>
              <a:rPr lang="uk-UA" sz="1600" smtClean="0">
                <a:solidFill>
                  <a:srgbClr val="FF9696"/>
                </a:solidFill>
                <a:latin typeface="Monotype Corsiva" pitchFamily="66" charset="0"/>
              </a:rPr>
              <a:t>Презентаційна робота</a:t>
            </a:r>
          </a:p>
          <a:p>
            <a:pPr algn="r" eaLnBrk="1" hangingPunct="1"/>
            <a:r>
              <a:rPr lang="uk-UA" sz="1600" smtClean="0">
                <a:solidFill>
                  <a:srgbClr val="FF9696"/>
                </a:solidFill>
                <a:latin typeface="Monotype Corsiva" pitchFamily="66" charset="0"/>
              </a:rPr>
              <a:t>Учениці 8-Б класу</a:t>
            </a:r>
          </a:p>
          <a:p>
            <a:pPr algn="r" eaLnBrk="1" hangingPunct="1"/>
            <a:r>
              <a:rPr lang="uk-UA" sz="1600" smtClean="0">
                <a:solidFill>
                  <a:srgbClr val="FF9696"/>
                </a:solidFill>
                <a:latin typeface="Monotype Corsiva" pitchFamily="66" charset="0"/>
              </a:rPr>
              <a:t>Алєксєєнко Вероніка</a:t>
            </a:r>
            <a:endParaRPr lang="ru-RU" sz="1600" smtClean="0">
              <a:solidFill>
                <a:srgbClr val="FF969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dirty="0" smtClean="0">
                <a:solidFill>
                  <a:schemeClr val="bg1"/>
                </a:solidFill>
                <a:latin typeface="Monotype Corsiva" pitchFamily="66" charset="0"/>
              </a:rPr>
              <a:t>Знаймо ворога в </a:t>
            </a:r>
            <a:r>
              <a:rPr lang="uk-UA" sz="4000" dirty="0" err="1" smtClean="0">
                <a:solidFill>
                  <a:schemeClr val="bg1"/>
                </a:solidFill>
                <a:latin typeface="Monotype Corsiva" pitchFamily="66" charset="0"/>
              </a:rPr>
              <a:t>обличчЯ</a:t>
            </a:r>
            <a:endParaRPr lang="ru-RU" sz="4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15364" name="Содержимое 5" descr="mycobacterium-tuberculosis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0063" y="1571625"/>
            <a:ext cx="4572000" cy="4572000"/>
          </a:xfrm>
        </p:spPr>
      </p:pic>
      <p:sp>
        <p:nvSpPr>
          <p:cNvPr id="11" name="TextBox 10"/>
          <p:cNvSpPr txBox="1"/>
          <p:nvPr/>
        </p:nvSpPr>
        <p:spPr>
          <a:xfrm>
            <a:off x="5286380" y="1571613"/>
            <a:ext cx="2571768" cy="3529429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u="sng" dirty="0" err="1">
                <a:solidFill>
                  <a:schemeClr val="accent1"/>
                </a:solidFill>
                <a:latin typeface="Monotype Corsiva" pitchFamily="66" charset="0"/>
              </a:rPr>
              <a:t>Паличка</a:t>
            </a:r>
            <a:r>
              <a:rPr lang="ru-RU" sz="1400" u="sng" dirty="0">
                <a:solidFill>
                  <a:schemeClr val="accent1"/>
                </a:solidFill>
                <a:latin typeface="Monotype Corsiva" pitchFamily="66" charset="0"/>
              </a:rPr>
              <a:t> Коха </a:t>
            </a:r>
            <a:r>
              <a:rPr lang="ru-RU" sz="1400" dirty="0">
                <a:solidFill>
                  <a:schemeClr val="accent1"/>
                </a:solidFill>
                <a:latin typeface="Monotype Corsiva" pitchFamily="66" charset="0"/>
              </a:rPr>
              <a:t>(лат. </a:t>
            </a:r>
            <a:r>
              <a:rPr lang="en-US" sz="1400" dirty="0">
                <a:solidFill>
                  <a:schemeClr val="accent1"/>
                </a:solidFill>
                <a:latin typeface="Monotype Corsiva" pitchFamily="66" charset="0"/>
              </a:rPr>
              <a:t>Mycobacterium tuberculosis</a:t>
            </a:r>
            <a:r>
              <a:rPr lang="ru-RU" sz="1400" dirty="0">
                <a:solidFill>
                  <a:schemeClr val="accent1"/>
                </a:solidFill>
                <a:latin typeface="Monotype Corsiva" pitchFamily="66" charset="0"/>
              </a:rPr>
              <a:t>) - </a:t>
            </a:r>
            <a:r>
              <a:rPr lang="ru-RU" sz="1400" dirty="0" err="1">
                <a:solidFill>
                  <a:schemeClr val="accent1"/>
                </a:solidFill>
                <a:latin typeface="Monotype Corsiva" pitchFamily="66" charset="0"/>
              </a:rPr>
              <a:t>бактерія</a:t>
            </a:r>
            <a:r>
              <a:rPr lang="ru-RU" sz="1400" dirty="0">
                <a:solidFill>
                  <a:schemeClr val="accent1"/>
                </a:solidFill>
                <a:latin typeface="Monotype Corsiva" pitchFamily="66" charset="0"/>
              </a:rPr>
              <a:t>, </a:t>
            </a:r>
            <a:r>
              <a:rPr lang="ru-RU" sz="1400" dirty="0" err="1">
                <a:solidFill>
                  <a:schemeClr val="accent1"/>
                </a:solidFill>
                <a:latin typeface="Monotype Corsiva" pitchFamily="66" charset="0"/>
              </a:rPr>
              <a:t>що</a:t>
            </a:r>
            <a:r>
              <a:rPr lang="ru-RU" sz="1400" dirty="0">
                <a:solidFill>
                  <a:schemeClr val="accent1"/>
                </a:solidFill>
                <a:latin typeface="Monotype Corsiva" pitchFamily="66" charset="0"/>
              </a:rPr>
              <a:t> </a:t>
            </a:r>
            <a:r>
              <a:rPr lang="ru-RU" sz="1400" dirty="0" err="1">
                <a:solidFill>
                  <a:schemeClr val="accent1"/>
                </a:solidFill>
                <a:latin typeface="Monotype Corsiva" pitchFamily="66" charset="0"/>
              </a:rPr>
              <a:t>викликає</a:t>
            </a:r>
            <a:r>
              <a:rPr lang="ru-RU" sz="1400" dirty="0">
                <a:solidFill>
                  <a:schemeClr val="accent1"/>
                </a:solidFill>
                <a:latin typeface="Monotype Corsiva" pitchFamily="66" charset="0"/>
              </a:rPr>
              <a:t> </a:t>
            </a:r>
            <a:r>
              <a:rPr lang="ru-RU" sz="1400" dirty="0" err="1">
                <a:solidFill>
                  <a:schemeClr val="accent1"/>
                </a:solidFill>
                <a:latin typeface="Monotype Corsiva" pitchFamily="66" charset="0"/>
              </a:rPr>
              <a:t>переважну</a:t>
            </a:r>
            <a:r>
              <a:rPr lang="ru-RU" sz="1400" dirty="0">
                <a:solidFill>
                  <a:schemeClr val="accent1"/>
                </a:solidFill>
                <a:latin typeface="Monotype Corsiva" pitchFamily="66" charset="0"/>
              </a:rPr>
              <a:t> </a:t>
            </a:r>
            <a:r>
              <a:rPr lang="ru-RU" sz="1400" dirty="0" err="1">
                <a:solidFill>
                  <a:schemeClr val="accent1"/>
                </a:solidFill>
                <a:latin typeface="Monotype Corsiva" pitchFamily="66" charset="0"/>
              </a:rPr>
              <a:t>більшість</a:t>
            </a:r>
            <a:r>
              <a:rPr lang="ru-RU" sz="1400" dirty="0">
                <a:solidFill>
                  <a:schemeClr val="accent1"/>
                </a:solidFill>
                <a:latin typeface="Monotype Corsiva" pitchFamily="66" charset="0"/>
              </a:rPr>
              <a:t> </a:t>
            </a:r>
            <a:r>
              <a:rPr lang="ru-RU" sz="1400" dirty="0" err="1">
                <a:solidFill>
                  <a:schemeClr val="accent1"/>
                </a:solidFill>
                <a:latin typeface="Monotype Corsiva" pitchFamily="66" charset="0"/>
              </a:rPr>
              <a:t>випадків</a:t>
            </a:r>
            <a:r>
              <a:rPr lang="ru-RU" sz="1400" dirty="0">
                <a:solidFill>
                  <a:schemeClr val="accent1"/>
                </a:solidFill>
                <a:latin typeface="Monotype Corsiva" pitchFamily="66" charset="0"/>
              </a:rPr>
              <a:t> </a:t>
            </a:r>
            <a:r>
              <a:rPr lang="ru-RU" sz="1400" dirty="0" err="1">
                <a:solidFill>
                  <a:schemeClr val="accent1"/>
                </a:solidFill>
                <a:latin typeface="Monotype Corsiva" pitchFamily="66" charset="0"/>
              </a:rPr>
              <a:t>туберкульозу</a:t>
            </a:r>
            <a:r>
              <a:rPr lang="ru-RU" sz="1400" dirty="0">
                <a:solidFill>
                  <a:schemeClr val="accent1"/>
                </a:solidFill>
                <a:latin typeface="Monotype Corsiva" pitchFamily="66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400" b="1" dirty="0">
              <a:solidFill>
                <a:schemeClr val="accent1"/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u="sng" dirty="0">
                <a:solidFill>
                  <a:schemeClr val="accent1"/>
                </a:solidFill>
                <a:latin typeface="Monotype Corsiva" pitchFamily="66" charset="0"/>
              </a:rPr>
              <a:t>Коротка характеристика:</a:t>
            </a:r>
            <a:endParaRPr lang="ru-RU" sz="1400" u="sng" dirty="0">
              <a:solidFill>
                <a:schemeClr val="accent1"/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1400" dirty="0">
                <a:solidFill>
                  <a:schemeClr val="accent1"/>
                </a:solidFill>
                <a:latin typeface="Monotype Corsiva" pitchFamily="66" charset="0"/>
              </a:rPr>
              <a:t>передається повітряно-крапельним або повітряно-пиловим шляхом;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1400" dirty="0">
                <a:solidFill>
                  <a:schemeClr val="accent1"/>
                </a:solidFill>
                <a:latin typeface="Monotype Corsiva" pitchFamily="66" charset="0"/>
              </a:rPr>
              <a:t> стійка до низьких та високих температур;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1400" dirty="0">
                <a:solidFill>
                  <a:schemeClr val="accent1"/>
                </a:solidFill>
                <a:latin typeface="Monotype Corsiva" pitchFamily="66" charset="0"/>
              </a:rPr>
              <a:t> зберігає життєздатність довгий час;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1400" dirty="0">
                <a:solidFill>
                  <a:schemeClr val="accent1"/>
                </a:solidFill>
                <a:latin typeface="Monotype Corsiva" pitchFamily="66" charset="0"/>
              </a:rPr>
              <a:t> широко поширена у світі.</a:t>
            </a:r>
            <a:endParaRPr lang="ru-RU" sz="1400" dirty="0">
              <a:solidFill>
                <a:schemeClr val="accent1"/>
              </a:solidFill>
              <a:latin typeface="Monotype Corsiva" pitchFamily="66" charset="0"/>
            </a:endParaRPr>
          </a:p>
        </p:txBody>
      </p:sp>
      <p:pic>
        <p:nvPicPr>
          <p:cNvPr id="20" name="Рисунок 19" descr="1232711962_molok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58082" y="5357826"/>
            <a:ext cx="723900" cy="723900"/>
          </a:xfrm>
          <a:prstGeom prst="ellipse">
            <a:avLst/>
          </a:prstGeom>
          <a:ln w="19050" cap="rnd">
            <a:solidFill>
              <a:schemeClr val="tx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Рисунок 20" descr="water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43702" y="5357826"/>
            <a:ext cx="713232" cy="713232"/>
          </a:xfrm>
          <a:prstGeom prst="ellipse">
            <a:avLst/>
          </a:prstGeom>
          <a:ln w="19050" cap="rnd">
            <a:solidFill>
              <a:schemeClr val="tx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Рисунок 18" descr="46c0de0c0d80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29322" y="5357826"/>
            <a:ext cx="714375" cy="714375"/>
          </a:xfrm>
          <a:prstGeom prst="ellipse">
            <a:avLst/>
          </a:prstGeom>
          <a:ln w="19050" cap="rnd">
            <a:solidFill>
              <a:schemeClr val="tx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Рисунок 17" descr="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14942" y="5357826"/>
            <a:ext cx="714375" cy="714375"/>
          </a:xfrm>
          <a:prstGeom prst="ellipse">
            <a:avLst/>
          </a:prstGeom>
          <a:ln w="19050" cap="rnd">
            <a:solidFill>
              <a:schemeClr val="tx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dirty="0" smtClean="0">
                <a:solidFill>
                  <a:schemeClr val="bg1"/>
                </a:solidFill>
                <a:latin typeface="Monotype Corsiva" pitchFamily="66" charset="0"/>
              </a:rPr>
              <a:t>Середовище існування</a:t>
            </a:r>
            <a:endParaRPr lang="ru-RU" sz="4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холодильник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571612"/>
            <a:ext cx="38100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loset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934" y="1571612"/>
            <a:ext cx="3937000" cy="4381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857224" y="6160998"/>
            <a:ext cx="7000924" cy="477500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accent1"/>
                </a:solidFill>
                <a:latin typeface="Monotype Corsiva" pitchFamily="66" charset="0"/>
              </a:rPr>
              <a:t>Бактерії є скрізь, але від них потрібно застерігатися, а не боятися!</a:t>
            </a:r>
            <a:endParaRPr lang="ru-RU" sz="2000" dirty="0">
              <a:solidFill>
                <a:schemeClr val="accent1"/>
              </a:solidFill>
              <a:latin typeface="Monotype Corsiva" pitchFamily="66" charset="0"/>
            </a:endParaRPr>
          </a:p>
        </p:txBody>
      </p:sp>
      <p:pic>
        <p:nvPicPr>
          <p:cNvPr id="10" name="Рисунок 9" descr="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116" y="5000636"/>
            <a:ext cx="1390650" cy="1047750"/>
          </a:xfrm>
          <a:prstGeom prst="ellipse">
            <a:avLst/>
          </a:prstGeom>
          <a:ln w="381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2" name="Прямая соединительная линия 11"/>
          <p:cNvCxnSpPr/>
          <p:nvPr/>
        </p:nvCxnSpPr>
        <p:spPr>
          <a:xfrm rot="16200000" flipH="1">
            <a:off x="2035968" y="3536157"/>
            <a:ext cx="1928813" cy="1143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10" idx="7"/>
          </p:cNvCxnSpPr>
          <p:nvPr/>
        </p:nvCxnSpPr>
        <p:spPr>
          <a:xfrm rot="5400000">
            <a:off x="4445793" y="3742532"/>
            <a:ext cx="1439863" cy="1384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6200000" flipH="1">
            <a:off x="2035968" y="3536157"/>
            <a:ext cx="1928813" cy="114300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4464844" y="3750469"/>
            <a:ext cx="1428750" cy="1357312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dirty="0" smtClean="0">
                <a:solidFill>
                  <a:schemeClr val="bg1"/>
                </a:solidFill>
                <a:latin typeface="Monotype Corsiva" pitchFamily="66" charset="0"/>
              </a:rPr>
              <a:t>Цигарки і туберкульоз</a:t>
            </a:r>
            <a:endParaRPr lang="ru-RU" sz="4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460567"/>
            <a:ext cx="3113514" cy="1611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pachka_sigaret_v_vide_groba_6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1428736"/>
            <a:ext cx="2819400" cy="2628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2" name="Рисунок 10" descr="lungs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63" y="1485900"/>
            <a:ext cx="2125662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Рисунок 11" descr="2307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63" y="4643438"/>
            <a:ext cx="1905000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Рисунок 13" descr="Businessman_20leaning_20on_20dollar_20sign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3" y="4286250"/>
            <a:ext cx="1914525" cy="23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Рисунок 15" descr="children-jump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86063" y="4146550"/>
            <a:ext cx="3556000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 стрелкой 14"/>
          <p:cNvCxnSpPr/>
          <p:nvPr/>
        </p:nvCxnSpPr>
        <p:spPr>
          <a:xfrm rot="5400000">
            <a:off x="3893344" y="4393406"/>
            <a:ext cx="928688" cy="1428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6576220" y="3790156"/>
            <a:ext cx="1357312" cy="2063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607219" y="3607594"/>
            <a:ext cx="1428750" cy="3571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dirty="0" smtClean="0">
                <a:solidFill>
                  <a:schemeClr val="bg1"/>
                </a:solidFill>
                <a:latin typeface="Monotype Corsiva" pitchFamily="66" charset="0"/>
              </a:rPr>
              <a:t>Стрес і туберкульоз</a:t>
            </a:r>
            <a:endParaRPr lang="ru-RU" sz="4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smoking-to-relieve-stress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928662" y="1571612"/>
            <a:ext cx="6446520" cy="4306824"/>
          </a:xfrm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00034" y="5857892"/>
            <a:ext cx="7500990" cy="844808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accent1"/>
                </a:solidFill>
                <a:latin typeface="Monotype Corsiva" pitchFamily="66" charset="0"/>
              </a:rPr>
              <a:t>Туберкульоз - нервовість - виснаженість - стрес - серйозні порушення нервової системи - смерть… </a:t>
            </a:r>
            <a:endParaRPr lang="ru-RU" sz="2000" dirty="0">
              <a:solidFill>
                <a:schemeClr val="accent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dirty="0" smtClean="0">
                <a:solidFill>
                  <a:schemeClr val="bg1"/>
                </a:solidFill>
                <a:latin typeface="Monotype Corsiva" pitchFamily="66" charset="0"/>
              </a:rPr>
              <a:t>Діапазон бойових дій</a:t>
            </a:r>
            <a:endParaRPr lang="ru-RU" sz="4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5" name="Содержимое 4" descr="default2.jpe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6072198" y="3643314"/>
            <a:ext cx="1748790" cy="1291590"/>
          </a:xfrm>
          <a:ln w="2286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default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3786190"/>
            <a:ext cx="1748790" cy="129159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 descr="84425969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28926" y="3786190"/>
            <a:ext cx="2381250" cy="17954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Рисунок 9" descr="tbco-fig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5008" y="1785926"/>
            <a:ext cx="1613535" cy="117681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Рисунок 10" descr="tbco-fig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2910" y="1928802"/>
            <a:ext cx="1654493" cy="115157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Рисунок 11" descr="Tuberculosis_of_Skin550_ab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71802" y="1857364"/>
            <a:ext cx="1905000" cy="14287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TextBox 12"/>
          <p:cNvSpPr txBox="1"/>
          <p:nvPr/>
        </p:nvSpPr>
        <p:spPr>
          <a:xfrm>
            <a:off x="285720" y="5929330"/>
            <a:ext cx="7643866" cy="550962"/>
          </a:xfrm>
          <a:prstGeom prst="foldedCorner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accent1"/>
                </a:solidFill>
                <a:latin typeface="Monotype Corsiva" pitchFamily="66" charset="0"/>
              </a:rPr>
              <a:t>Нирки, кишечник, очі, мозок, шкіра, кістки, легені…</a:t>
            </a:r>
            <a:endParaRPr lang="ru-RU" sz="2400" dirty="0">
              <a:solidFill>
                <a:schemeClr val="accent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dirty="0" smtClean="0">
                <a:solidFill>
                  <a:schemeClr val="bg1"/>
                </a:solidFill>
                <a:latin typeface="Monotype Corsiva" pitchFamily="66" charset="0"/>
              </a:rPr>
              <a:t>Туберкульоз – проблема загальнодержавна</a:t>
            </a:r>
            <a:endParaRPr lang="ru-RU" sz="4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25604" name="Содержимое 3" descr="2138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8625" y="1500188"/>
            <a:ext cx="5761038" cy="3779837"/>
          </a:xfrm>
        </p:spPr>
      </p:pic>
      <p:pic>
        <p:nvPicPr>
          <p:cNvPr id="25605" name="Рисунок 4" descr="214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63" y="1500188"/>
            <a:ext cx="17367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28596" y="5357826"/>
            <a:ext cx="7572428" cy="1432500"/>
          </a:xfrm>
          <a:prstGeom prst="foldedCorner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 err="1">
                <a:solidFill>
                  <a:schemeClr val="accent1"/>
                </a:solidFill>
                <a:latin typeface="Monotype Corsiva" pitchFamily="66" charset="0"/>
              </a:rPr>
              <a:t>Початково</a:t>
            </a:r>
            <a:r>
              <a:rPr lang="uk-UA" sz="2400" dirty="0">
                <a:solidFill>
                  <a:schemeClr val="accent1"/>
                </a:solidFill>
                <a:latin typeface="Monotype Corsiva" pitchFamily="66" charset="0"/>
              </a:rPr>
              <a:t> туберкульоз – хвороба бідних. Держава має дбати про своїх громадян і підвищувати рівень їхнього життя. Ми не повинні бути державою Третього світу!</a:t>
            </a:r>
            <a:endParaRPr lang="ru-RU" sz="2400" dirty="0">
              <a:solidFill>
                <a:schemeClr val="accent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dirty="0" smtClean="0">
                <a:solidFill>
                  <a:schemeClr val="bg1"/>
                </a:solidFill>
                <a:latin typeface="Monotype Corsiva" pitchFamily="66" charset="0"/>
              </a:rPr>
              <a:t>Проблеми зараженого населення</a:t>
            </a:r>
            <a:endParaRPr lang="ru-RU" sz="4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23201.jpg.jpe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885844" y="1571611"/>
            <a:ext cx="6400800" cy="4315968"/>
          </a:xfrm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57158" y="5857892"/>
            <a:ext cx="7715304" cy="844808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accent1"/>
                </a:solidFill>
                <a:latin typeface="Monotype Corsiva" pitchFamily="66" charset="0"/>
              </a:rPr>
              <a:t>Громадська ініціатива має силу. Про це слід пам’ятати і не закривати очі на проблеми інших, а говорити і роботи - всіляко допомагати ближньому!</a:t>
            </a:r>
            <a:endParaRPr lang="ru-RU" sz="2000" dirty="0">
              <a:solidFill>
                <a:schemeClr val="accent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dirty="0" smtClean="0">
                <a:solidFill>
                  <a:schemeClr val="bg1"/>
                </a:solidFill>
                <a:latin typeface="Monotype Corsiva" pitchFamily="66" charset="0"/>
              </a:rPr>
              <a:t>Методи профілактики</a:t>
            </a:r>
            <a:endParaRPr lang="ru-RU" sz="4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zimin_rentgen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1571612"/>
            <a:ext cx="3429000" cy="3017520"/>
          </a:xfrm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00034" y="4786322"/>
            <a:ext cx="3214710" cy="1579424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accent1"/>
                </a:solidFill>
                <a:latin typeface="Monotype Corsiva" pitchFamily="66" charset="0"/>
              </a:rPr>
              <a:t>Пізно виявлене захворювання набагато гірше та страшніше, ніж зайвий візит в кабінет </a:t>
            </a:r>
            <a:r>
              <a:rPr lang="uk-UA" sz="2000" dirty="0" err="1">
                <a:solidFill>
                  <a:schemeClr val="accent1"/>
                </a:solidFill>
                <a:latin typeface="Monotype Corsiva" pitchFamily="66" charset="0"/>
              </a:rPr>
              <a:t>флюрографії</a:t>
            </a:r>
            <a:r>
              <a:rPr lang="uk-UA" sz="2000" dirty="0">
                <a:solidFill>
                  <a:schemeClr val="accent1"/>
                </a:solidFill>
                <a:latin typeface="Monotype Corsiva" pitchFamily="66" charset="0"/>
              </a:rPr>
              <a:t>!</a:t>
            </a:r>
            <a:endParaRPr lang="ru-RU" sz="2000" dirty="0">
              <a:solidFill>
                <a:schemeClr val="accent1"/>
              </a:solidFill>
              <a:latin typeface="Monotype Corsiva" pitchFamily="66" charset="0"/>
            </a:endParaRPr>
          </a:p>
        </p:txBody>
      </p:sp>
      <p:pic>
        <p:nvPicPr>
          <p:cNvPr id="8" name="Рисунок 7" descr="341_b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9058" y="1714488"/>
            <a:ext cx="4087368" cy="2724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000497" y="4786322"/>
            <a:ext cx="3929090" cy="844808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accent1"/>
                </a:solidFill>
                <a:latin typeface="Monotype Corsiva" pitchFamily="66" charset="0"/>
              </a:rPr>
              <a:t>Найкращий захист від туберкульозу – здоровий спосіб життя!</a:t>
            </a:r>
            <a:endParaRPr lang="ru-RU" sz="2000" dirty="0">
              <a:solidFill>
                <a:schemeClr val="accent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Другая 1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860000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5C0000"/>
      </a:accent6>
      <a:hlink>
        <a:srgbClr val="8DC765"/>
      </a:hlink>
      <a:folHlink>
        <a:srgbClr val="AA8A14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860000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5C0000"/>
    </a:accent6>
    <a:hlink>
      <a:srgbClr val="8DC765"/>
    </a:hlink>
    <a:folHlink>
      <a:srgbClr val="AA8A1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343</TotalTime>
  <Words>798</Words>
  <Application>Microsoft Office PowerPoint</Application>
  <PresentationFormat>Экран (4:3)</PresentationFormat>
  <Paragraphs>43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9</vt:i4>
      </vt:variant>
    </vt:vector>
  </HeadingPairs>
  <TitlesOfParts>
    <vt:vector size="22" baseType="lpstr">
      <vt:lpstr>Arial</vt:lpstr>
      <vt:lpstr>Century Schoolbook</vt:lpstr>
      <vt:lpstr>Wingdings</vt:lpstr>
      <vt:lpstr>Wingdings 2</vt:lpstr>
      <vt:lpstr>Calibri</vt:lpstr>
      <vt:lpstr>Monotype Corsiva</vt:lpstr>
      <vt:lpstr>Эркер</vt:lpstr>
      <vt:lpstr>Эркер</vt:lpstr>
      <vt:lpstr>Эркер</vt:lpstr>
      <vt:lpstr>Эркер</vt:lpstr>
      <vt:lpstr>Эркер</vt:lpstr>
      <vt:lpstr>Эркер</vt:lpstr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Organization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DV7-2043cl</dc:creator>
  <cp:lastModifiedBy>Admin</cp:lastModifiedBy>
  <cp:revision>36</cp:revision>
  <dcterms:created xsi:type="dcterms:W3CDTF">2010-04-14T18:34:08Z</dcterms:created>
  <dcterms:modified xsi:type="dcterms:W3CDTF">2010-12-05T19:45:58Z</dcterms:modified>
</cp:coreProperties>
</file>