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57" r:id="rId4"/>
    <p:sldId id="263" r:id="rId5"/>
    <p:sldId id="258" r:id="rId6"/>
    <p:sldId id="259" r:id="rId7"/>
    <p:sldId id="265" r:id="rId8"/>
    <p:sldId id="266" r:id="rId9"/>
    <p:sldId id="260" r:id="rId10"/>
    <p:sldId id="262" r:id="rId11"/>
    <p:sldId id="264" r:id="rId12"/>
    <p:sldId id="267" r:id="rId13"/>
  </p:sldIdLst>
  <p:sldSz cx="9144000" cy="6858000" type="screen4x3"/>
  <p:notesSz cx="6858000" cy="9144000"/>
  <p:embeddedFontLst>
    <p:embeddedFont>
      <p:font typeface="Arlekino" pitchFamily="2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1117-54FD-4C2C-BCE4-EBF3E8C923C1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FA54-E1AB-40CC-B80C-478A1B9F5BA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1117-54FD-4C2C-BCE4-EBF3E8C923C1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FA54-E1AB-40CC-B80C-478A1B9F5BA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1117-54FD-4C2C-BCE4-EBF3E8C923C1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FA54-E1AB-40CC-B80C-478A1B9F5BA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1117-54FD-4C2C-BCE4-EBF3E8C923C1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FA54-E1AB-40CC-B80C-478A1B9F5BA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1117-54FD-4C2C-BCE4-EBF3E8C923C1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FA54-E1AB-40CC-B80C-478A1B9F5BA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1117-54FD-4C2C-BCE4-EBF3E8C923C1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FA54-E1AB-40CC-B80C-478A1B9F5BA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1117-54FD-4C2C-BCE4-EBF3E8C923C1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FA54-E1AB-40CC-B80C-478A1B9F5BA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1117-54FD-4C2C-BCE4-EBF3E8C923C1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FA54-E1AB-40CC-B80C-478A1B9F5BA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1117-54FD-4C2C-BCE4-EBF3E8C923C1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FA54-E1AB-40CC-B80C-478A1B9F5BA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1117-54FD-4C2C-BCE4-EBF3E8C923C1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FA54-E1AB-40CC-B80C-478A1B9F5BA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1117-54FD-4C2C-BCE4-EBF3E8C923C1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BFA54-E1AB-40CC-B80C-478A1B9F5BA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D1117-54FD-4C2C-BCE4-EBF3E8C923C1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BFA54-E1AB-40CC-B80C-478A1B9F5BA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8206680" cy="1874639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lekino" pitchFamily="2" charset="0"/>
              </a:rPr>
              <a:t>Володимир Іванович Вернадський</a:t>
            </a:r>
            <a:endParaRPr lang="uk-UA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lekino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5085184"/>
            <a:ext cx="5364088" cy="1556792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lekino" pitchFamily="2" charset="0"/>
              </a:rPr>
              <a:t>Підготувала</a:t>
            </a:r>
          </a:p>
          <a:p>
            <a:r>
              <a:rPr lang="uk-UA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lekino" pitchFamily="2" charset="0"/>
              </a:rPr>
              <a:t>у</a:t>
            </a:r>
            <a:r>
              <a:rPr lang="uk-UA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lekino" pitchFamily="2" charset="0"/>
              </a:rPr>
              <a:t>чениця 11-А класу</a:t>
            </a:r>
          </a:p>
          <a:p>
            <a:r>
              <a:rPr lang="uk-UA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lekino" pitchFamily="2" charset="0"/>
              </a:rPr>
              <a:t>Джура Аліна</a:t>
            </a:r>
            <a:endParaRPr lang="en-US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lekino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</a:t>
            </a:r>
            <a:r>
              <a:rPr lang="uk-UA" dirty="0" smtClean="0">
                <a:latin typeface="Arlekino" pitchFamily="2" charset="0"/>
              </a:rPr>
              <a:t>Будова речовини відповідає якомусь простору, а їх різноманітність свідчить про різноманітність просторів. Таким чином, живе і відстале не можуть мати спільне походження, вони походять з різних просторів, одвічно знаходяться поруч у Космосі.</a:t>
            </a:r>
            <a:endParaRPr lang="uk-UA" dirty="0">
              <a:latin typeface="Arlekino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uk-UA" dirty="0" smtClean="0">
                <a:latin typeface="Arlekino" pitchFamily="2" charset="0"/>
              </a:rPr>
              <a:t>Деякий час Вернадський пов'язував особливості простору живої речовини з його передбачуваним характером, але з незрозумілих причин відмовився від цього трактування і став пояснювати простір живого як єдність простору-часу.</a:t>
            </a:r>
            <a:endParaRPr lang="uk-UA" dirty="0">
              <a:latin typeface="Arlekino" pitchFamily="2" charset="0"/>
            </a:endParaRPr>
          </a:p>
        </p:txBody>
      </p:sp>
      <p:pic>
        <p:nvPicPr>
          <p:cNvPr id="4" name="Picture 2" descr="http://www.astrosurf.com/luxorion/Images/biospher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228184" y="4005064"/>
            <a:ext cx="2319958" cy="2319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prstTxWarp prst="textWave2">
              <a:avLst/>
            </a:prstTxWarp>
          </a:bodyPr>
          <a:lstStyle/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  <a:latin typeface="Arlekino" pitchFamily="2" charset="0"/>
              </a:rPr>
              <a:t>Кінець!</a:t>
            </a:r>
            <a:endParaRPr lang="ru-RU" dirty="0">
              <a:solidFill>
                <a:srgbClr val="002060"/>
              </a:solidFill>
              <a:latin typeface="Arlekino" pitchFamily="2" charset="0"/>
            </a:endParaRPr>
          </a:p>
        </p:txBody>
      </p:sp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0" y="6309320"/>
            <a:ext cx="683568" cy="216024"/>
          </a:xfrm>
          <a:prstGeom prst="actionButtonBeginning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404664"/>
            <a:ext cx="4474840" cy="572149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uk-UA" sz="2400" dirty="0" smtClean="0">
                <a:latin typeface="Arlekino" pitchFamily="2" charset="0"/>
              </a:rPr>
              <a:t>Володимир Вернадський народився в Санкт-Петербурзі 28 лютого.</a:t>
            </a:r>
          </a:p>
          <a:p>
            <a:pPr>
              <a:buNone/>
            </a:pPr>
            <a:r>
              <a:rPr lang="uk-UA" sz="2400" dirty="0" smtClean="0">
                <a:latin typeface="Arlekino" pitchFamily="2" charset="0"/>
              </a:rPr>
              <a:t>      Був троюрідним братом відомого російського письменника Володимира Короленка.</a:t>
            </a:r>
          </a:p>
          <a:p>
            <a:pPr>
              <a:buNone/>
            </a:pPr>
            <a:r>
              <a:rPr lang="ru-RU" sz="2400" dirty="0" smtClean="0">
                <a:latin typeface="Arlekino" pitchFamily="2" charset="0"/>
              </a:rPr>
              <a:t>     </a:t>
            </a:r>
            <a:r>
              <a:rPr lang="uk-UA" sz="2400" dirty="0" smtClean="0">
                <a:latin typeface="Arlekino" pitchFamily="2" charset="0"/>
              </a:rPr>
              <a:t>У 1886 році Вернадський одружився на Наталії Єгорівні </a:t>
            </a:r>
            <a:r>
              <a:rPr lang="uk-UA" sz="2400" dirty="0" err="1" smtClean="0">
                <a:latin typeface="Arlekino" pitchFamily="2" charset="0"/>
              </a:rPr>
              <a:t>Старицькій</a:t>
            </a:r>
            <a:r>
              <a:rPr lang="uk-UA" sz="2400" dirty="0" smtClean="0">
                <a:latin typeface="Arlekino" pitchFamily="2" charset="0"/>
              </a:rPr>
              <a:t> (1862-1943), з якою прожив понад 56 років. У сім'ї було двоє дітей.</a:t>
            </a:r>
            <a:endParaRPr lang="uk-UA" sz="2400" dirty="0">
              <a:latin typeface="Arlekino" pitchFamily="2" charset="0"/>
            </a:endParaRPr>
          </a:p>
        </p:txBody>
      </p:sp>
      <p:pic>
        <p:nvPicPr>
          <p:cNvPr id="7170" name="Picture 2" descr="http://upload.wikimedia.org/wikipedia/commons/thumb/5/5e/%D0%92%D0%BB%D0%B0%D0%B4%D0%B8%D0%BC%D0%B8%D1%80_%D0%92%D0%B5%D1%80%D0%BD%D0%B0%D0%B4%D1%81%D0%BA%D0%B8%D0%B9.jpg/220px-%D0%92%D0%BB%D0%B0%D0%B4%D0%B8%D0%BC%D0%B8%D1%80_%D0%92%D0%B5%D1%80%D0%BD%D0%B0%D0%B4%D1%81%D0%BA%D0%B8%D0%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593950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.obozrevatel.com/8/796013/gallery/138832_image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6"/>
            <a:ext cx="4752528" cy="6273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230425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sz="3600" dirty="0" smtClean="0">
                <a:latin typeface="Arlekino" pitchFamily="2" charset="0"/>
              </a:rPr>
              <a:t>Біосфера – сфера життя, оболонка Землі, населена живими організмами.</a:t>
            </a:r>
            <a:endParaRPr lang="ru-RU" sz="3600" dirty="0">
              <a:latin typeface="Arlekino" pitchFamily="2" charset="0"/>
            </a:endParaRPr>
          </a:p>
        </p:txBody>
      </p:sp>
      <p:pic>
        <p:nvPicPr>
          <p:cNvPr id="5122" name="Picture 2" descr="http://dok.znaimo.com.ua/pars_docs/refs/4/3306/img1.jpg"/>
          <p:cNvPicPr>
            <a:picLocks noChangeAspect="1" noChangeArrowheads="1"/>
          </p:cNvPicPr>
          <p:nvPr/>
        </p:nvPicPr>
        <p:blipFill>
          <a:blip r:embed="rId2" cstate="print"/>
          <a:srcRect l="18900" t="39059" r="18731" b="4241"/>
          <a:stretch>
            <a:fillRect/>
          </a:stretch>
        </p:blipFill>
        <p:spPr bwMode="auto">
          <a:xfrm>
            <a:off x="1547664" y="2492896"/>
            <a:ext cx="5832648" cy="3976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lekino" pitchFamily="2" charset="0"/>
              </a:rPr>
              <a:t>Вчення про біосферу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lekino" pitchFamily="2" charset="0"/>
              </a:rPr>
              <a:t>      У структурі біосфери Вернадський виділяв сім видів речовини:</a:t>
            </a:r>
          </a:p>
          <a:p>
            <a:pPr>
              <a:buNone/>
            </a:pPr>
            <a:endParaRPr lang="uk-UA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lekino" pitchFamily="2" charset="0"/>
            </a:endParaRPr>
          </a:p>
          <a:p>
            <a:pPr>
              <a:buNone/>
            </a:pPr>
            <a:endParaRPr lang="uk-UA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lekino" pitchFamily="2" charset="0"/>
            </a:endParaRPr>
          </a:p>
          <a:p>
            <a:pPr>
              <a:buNone/>
            </a:pPr>
            <a:r>
              <a:rPr lang="uk-UA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lekino" pitchFamily="2" charset="0"/>
              </a:rPr>
              <a:t>                 </a:t>
            </a:r>
            <a:r>
              <a:rPr lang="uk-UA" sz="6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lekino" pitchFamily="2" charset="0"/>
              </a:rPr>
              <a:t>1. живе</a:t>
            </a:r>
            <a:endParaRPr lang="uk-UA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lekino" pitchFamily="2" charset="0"/>
            </a:endParaRPr>
          </a:p>
        </p:txBody>
      </p:sp>
      <p:pic>
        <p:nvPicPr>
          <p:cNvPr id="10242" name="Picture 2" descr="http://cs9553.userapi.com/u153312762/146536780/x_20a13d2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1700808"/>
            <a:ext cx="2937315" cy="2348880"/>
          </a:xfrm>
          <a:prstGeom prst="rect">
            <a:avLst/>
          </a:prstGeom>
          <a:noFill/>
        </p:spPr>
      </p:pic>
      <p:pic>
        <p:nvPicPr>
          <p:cNvPr id="10244" name="Picture 4" descr="http://photoshopia.ru/usergallery/data/130/medium/butterfly_3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72651">
            <a:off x="1912910" y="4492811"/>
            <a:ext cx="1467248" cy="1017292"/>
          </a:xfrm>
          <a:prstGeom prst="rect">
            <a:avLst/>
          </a:prstGeom>
          <a:noFill/>
        </p:spPr>
      </p:pic>
      <p:pic>
        <p:nvPicPr>
          <p:cNvPr id="10246" name="Picture 6" descr="http://img-fotki.yandex.ru/get/6305/66124276.79/0_71c51_11cfc0e4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861048"/>
            <a:ext cx="2093254" cy="2867472"/>
          </a:xfrm>
          <a:prstGeom prst="rect">
            <a:avLst/>
          </a:prstGeom>
          <a:noFill/>
        </p:spPr>
      </p:pic>
      <p:pic>
        <p:nvPicPr>
          <p:cNvPr id="10248" name="Picture 8" descr="http://www.chitalnya.ru/upload/558/392602143809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4221088"/>
            <a:ext cx="3121191" cy="2340894"/>
          </a:xfrm>
          <a:prstGeom prst="rect">
            <a:avLst/>
          </a:prstGeom>
          <a:noFill/>
        </p:spPr>
      </p:pic>
      <p:pic>
        <p:nvPicPr>
          <p:cNvPr id="10250" name="Picture 10" descr="http://www.prek-8.com/images/y1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75864">
            <a:off x="77587" y="2782337"/>
            <a:ext cx="1860871" cy="1653074"/>
          </a:xfrm>
          <a:prstGeom prst="rect">
            <a:avLst/>
          </a:prstGeom>
          <a:noFill/>
        </p:spPr>
      </p:pic>
      <p:pic>
        <p:nvPicPr>
          <p:cNvPr id="10252" name="Picture 12" descr="http://wallpaper-table.ru/_ph/15/2/40156709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62748">
            <a:off x="-278227" y="4715565"/>
            <a:ext cx="3146936" cy="19636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4176464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effectLst/>
                <a:latin typeface="Arlekino" pitchFamily="2" charset="0"/>
              </a:rPr>
              <a:t>2. Біосфера не просто одна з оболонок Землі ,це організована оболонка;</a:t>
            </a:r>
          </a:p>
          <a:p>
            <a:pPr>
              <a:buNone/>
            </a:pPr>
            <a:r>
              <a:rPr lang="uk-UA" dirty="0" smtClean="0">
                <a:effectLst/>
                <a:latin typeface="Arlekino" pitchFamily="2" charset="0"/>
              </a:rPr>
              <a:t>3. Бути живим – значить бути організованим;</a:t>
            </a:r>
          </a:p>
        </p:txBody>
      </p:sp>
      <p:pic>
        <p:nvPicPr>
          <p:cNvPr id="9220" name="Picture 4" descr="http://old.college.ru/biology/course/content/chapter12/section3/paragraph1/images/120301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764704"/>
            <a:ext cx="4480498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effectLst/>
                <a:latin typeface="Arlekino" pitchFamily="2" charset="0"/>
              </a:rPr>
              <a:t>4. Головною формою діяльності живих організмів у біосфері є їхня біогеохімічна робота, яка виявляється у формі незамкнутих і незворотних потоків енергії і речовин між основними компонентами біосферної цілісності;</a:t>
            </a:r>
          </a:p>
          <a:p>
            <a:endParaRPr lang="ru-RU" dirty="0"/>
          </a:p>
        </p:txBody>
      </p:sp>
      <p:pic>
        <p:nvPicPr>
          <p:cNvPr id="4" name="Picture 2" descr="http://upload.wikimedia.org/wikipedia/commons/thumb/9/97/The_Earth_seen_from_Apollo_17.jpg/220px-The_Earth_seen_from_Apollo_1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3933056"/>
            <a:ext cx="2599556" cy="25995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8367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effectLst/>
                <a:latin typeface="Arlekino" pitchFamily="2" charset="0"/>
              </a:rPr>
              <a:t>5.речовина в стадії радіоактивного розпаду;</a:t>
            </a:r>
          </a:p>
          <a:p>
            <a:pPr>
              <a:buNone/>
            </a:pPr>
            <a:r>
              <a:rPr lang="uk-UA" dirty="0" smtClean="0">
                <a:effectLst/>
                <a:latin typeface="Arlekino" pitchFamily="2" charset="0"/>
              </a:rPr>
              <a:t>6.розсіяні атоми;</a:t>
            </a:r>
          </a:p>
          <a:p>
            <a:pPr>
              <a:buNone/>
            </a:pPr>
            <a:r>
              <a:rPr lang="uk-UA" dirty="0" smtClean="0">
                <a:effectLst/>
                <a:latin typeface="Arlekino" pitchFamily="2" charset="0"/>
              </a:rPr>
              <a:t>7.речовина космічного походження.</a:t>
            </a:r>
          </a:p>
          <a:p>
            <a:endParaRPr lang="ru-RU" dirty="0"/>
          </a:p>
        </p:txBody>
      </p:sp>
      <p:pic>
        <p:nvPicPr>
          <p:cNvPr id="2052" name="Picture 4" descr="http://www.ligis.ru/astro_foto/Graphics_BIG/0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573016"/>
            <a:ext cx="3600400" cy="2700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Arlekino" pitchFamily="2" charset="0"/>
              </a:rPr>
              <a:t>     </a:t>
            </a:r>
            <a:r>
              <a:rPr lang="uk-UA" dirty="0" smtClean="0">
                <a:latin typeface="Arlekino" pitchFamily="2" charset="0"/>
              </a:rPr>
              <a:t>Вернадський був прихильником гіпотези панспермії (гіпотеза про появу життя на Землі в результаті занесення з космічного простору так званих «зародків життя»). Методи і підходи кристалографії Вернадський поширював на речовину живих організмів. Жива речовина розвивається в реальному просторі, яка володіє певною структурою, симетрією і асиметрією.</a:t>
            </a:r>
            <a:endParaRPr lang="uk-UA" dirty="0">
              <a:latin typeface="Arlekino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264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Arlekino</vt:lpstr>
      <vt:lpstr>Calibri</vt:lpstr>
      <vt:lpstr>Тема Office</vt:lpstr>
      <vt:lpstr>Володимир Іванович Вернадський</vt:lpstr>
      <vt:lpstr>Слайд 2</vt:lpstr>
      <vt:lpstr>Слайд 3</vt:lpstr>
      <vt:lpstr>Слайд 4</vt:lpstr>
      <vt:lpstr>Вчення про біосферу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my</dc:creator>
  <cp:lastModifiedBy>my</cp:lastModifiedBy>
  <cp:revision>8</cp:revision>
  <dcterms:created xsi:type="dcterms:W3CDTF">2013-10-06T20:44:16Z</dcterms:created>
  <dcterms:modified xsi:type="dcterms:W3CDTF">2013-10-06T22:27:01Z</dcterms:modified>
</cp:coreProperties>
</file>