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../Pictures/polio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478488" cy="2383905"/>
          </a:xfrm>
        </p:spPr>
        <p:txBody>
          <a:bodyPr/>
          <a:lstStyle/>
          <a:p>
            <a:r>
              <a:rPr lang="uk-UA" dirty="0" smtClean="0"/>
              <a:t>Віруси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Роботу виконали учениці </a:t>
            </a:r>
            <a:r>
              <a:rPr lang="en-US" dirty="0" smtClean="0"/>
              <a:t>III-</a:t>
            </a:r>
            <a:r>
              <a:rPr lang="ru-RU" dirty="0" smtClean="0"/>
              <a:t>Б курсу</a:t>
            </a:r>
            <a:r>
              <a:rPr lang="uk-UA" dirty="0" smtClean="0"/>
              <a:t> </a:t>
            </a:r>
            <a:r>
              <a:rPr lang="uk-UA" dirty="0" err="1" smtClean="0"/>
              <a:t>Слободяник</a:t>
            </a:r>
            <a:r>
              <a:rPr lang="uk-UA" dirty="0" smtClean="0"/>
              <a:t> Єлизавета та Бугайова Вероніка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3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2564904"/>
            <a:ext cx="2458616" cy="2913187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660033"/>
                </a:solidFill>
              </a:rPr>
              <a:t>Порівняльні </a:t>
            </a:r>
            <a:r>
              <a:rPr lang="ru-RU" b="1" i="1" dirty="0">
                <a:solidFill>
                  <a:srgbClr val="660033"/>
                </a:solidFill>
              </a:rPr>
              <a:t/>
            </a:r>
            <a:br>
              <a:rPr lang="ru-RU" b="1" i="1" dirty="0">
                <a:solidFill>
                  <a:srgbClr val="660033"/>
                </a:solidFill>
              </a:rPr>
            </a:br>
            <a:r>
              <a:rPr lang="ru-RU" b="1" i="1" dirty="0">
                <a:solidFill>
                  <a:srgbClr val="660033"/>
                </a:solidFill>
              </a:rPr>
              <a:t/>
            </a:r>
            <a:br>
              <a:rPr lang="ru-RU" b="1" i="1" dirty="0">
                <a:solidFill>
                  <a:srgbClr val="660033"/>
                </a:solidFill>
              </a:rPr>
            </a:br>
            <a:r>
              <a:rPr lang="ru-RU" b="1" i="1" dirty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розм</a:t>
            </a:r>
            <a:r>
              <a:rPr lang="uk-UA" b="1" i="1" dirty="0" err="1">
                <a:solidFill>
                  <a:srgbClr val="660033"/>
                </a:solidFill>
              </a:rPr>
              <a:t>іри</a:t>
            </a:r>
            <a:r>
              <a:rPr lang="ru-RU" b="1" i="1" dirty="0">
                <a:solidFill>
                  <a:srgbClr val="660033"/>
                </a:solidFill>
              </a:rPr>
              <a:t> </a:t>
            </a:r>
            <a:br>
              <a:rPr lang="ru-RU" b="1" i="1" dirty="0">
                <a:solidFill>
                  <a:srgbClr val="660033"/>
                </a:solidFill>
              </a:rPr>
            </a:br>
            <a:r>
              <a:rPr lang="ru-RU" b="1" i="1" dirty="0">
                <a:solidFill>
                  <a:srgbClr val="660033"/>
                </a:solidFill>
              </a:rPr>
              <a:t/>
            </a:r>
            <a:br>
              <a:rPr lang="ru-RU" b="1" i="1" dirty="0">
                <a:solidFill>
                  <a:srgbClr val="660033"/>
                </a:solidFill>
              </a:rPr>
            </a:br>
            <a:r>
              <a:rPr lang="ru-RU" b="1" i="1" dirty="0">
                <a:solidFill>
                  <a:srgbClr val="660033"/>
                </a:solidFill>
              </a:rPr>
              <a:t>в</a:t>
            </a:r>
            <a:r>
              <a:rPr lang="uk-UA" b="1" i="1" dirty="0">
                <a:solidFill>
                  <a:srgbClr val="660033"/>
                </a:solidFill>
              </a:rPr>
              <a:t>і</a:t>
            </a:r>
            <a:r>
              <a:rPr lang="ru-RU" b="1" i="1" dirty="0">
                <a:solidFill>
                  <a:srgbClr val="660033"/>
                </a:solidFill>
              </a:rPr>
              <a:t>рус</a:t>
            </a:r>
            <a:r>
              <a:rPr lang="uk-UA" b="1" i="1" dirty="0">
                <a:solidFill>
                  <a:srgbClr val="660033"/>
                </a:solidFill>
              </a:rPr>
              <a:t>і</a:t>
            </a:r>
            <a:r>
              <a:rPr lang="ru-RU" b="1" i="1" dirty="0">
                <a:solidFill>
                  <a:srgbClr val="660033"/>
                </a:solidFill>
              </a:rPr>
              <a:t>в</a:t>
            </a:r>
            <a:endParaRPr lang="ru-RU" dirty="0"/>
          </a:p>
        </p:txBody>
      </p:sp>
      <p:pic>
        <p:nvPicPr>
          <p:cNvPr id="4" name="Picture 5" descr="0101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02338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rgbClr val="660066"/>
                </a:solidFill>
              </a:rPr>
              <a:t>Різноманітність вірусів</a:t>
            </a:r>
            <a:br>
              <a:rPr lang="uk-UA" sz="4000" b="1" i="1" dirty="0">
                <a:solidFill>
                  <a:srgbClr val="660066"/>
                </a:solidFill>
              </a:rPr>
            </a:br>
            <a:r>
              <a:rPr lang="uk-UA" sz="4000" b="1" i="1" dirty="0">
                <a:solidFill>
                  <a:srgbClr val="660066"/>
                </a:solidFill>
              </a:rPr>
              <a:t>під мікроскопом</a:t>
            </a:r>
            <a:endParaRPr lang="ru-RU" sz="4000" dirty="0"/>
          </a:p>
        </p:txBody>
      </p:sp>
      <p:sp>
        <p:nvSpPr>
          <p:cNvPr id="5" name="Rectangle 3" descr="C:\Users\Павленко\Віруси\вирус папилломы.jpg"/>
          <p:cNvSpPr>
            <a:spLocks noChangeArrowheads="1"/>
          </p:cNvSpPr>
          <p:nvPr/>
        </p:nvSpPr>
        <p:spPr bwMode="auto">
          <a:xfrm>
            <a:off x="395536" y="1828800"/>
            <a:ext cx="2195264" cy="152819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4468" y="3356992"/>
            <a:ext cx="2057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Вірус папіломи </a:t>
            </a:r>
            <a:endParaRPr lang="ru-RU" dirty="0"/>
          </a:p>
        </p:txBody>
      </p:sp>
      <p:sp>
        <p:nvSpPr>
          <p:cNvPr id="7" name="Rectangle 4" descr="C:\Users\Павленко\Віруси\виру сказа под микр.jpg"/>
          <p:cNvSpPr>
            <a:spLocks noChangeArrowheads="1"/>
          </p:cNvSpPr>
          <p:nvPr/>
        </p:nvSpPr>
        <p:spPr bwMode="auto">
          <a:xfrm>
            <a:off x="3068097" y="1828800"/>
            <a:ext cx="2532112" cy="1600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05453" y="3429000"/>
            <a:ext cx="2057400" cy="3600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Вірус сказу</a:t>
            </a:r>
            <a:endParaRPr lang="ru-RU" dirty="0"/>
          </a:p>
        </p:txBody>
      </p:sp>
      <p:sp>
        <p:nvSpPr>
          <p:cNvPr id="9" name="Rectangle 11" descr="C:\Users\Павленко\Віруси\вырус гепатиту.jpg"/>
          <p:cNvSpPr>
            <a:spLocks noChangeArrowheads="1"/>
          </p:cNvSpPr>
          <p:nvPr/>
        </p:nvSpPr>
        <p:spPr bwMode="auto">
          <a:xfrm>
            <a:off x="6228184" y="1833413"/>
            <a:ext cx="2438400" cy="1524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09184" y="3352800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Вірус гепатиту</a:t>
            </a:r>
            <a:endParaRPr lang="ru-RU" dirty="0"/>
          </a:p>
        </p:txBody>
      </p:sp>
      <p:sp>
        <p:nvSpPr>
          <p:cNvPr id="11" name="Rectangle 5" descr="C:\Users\Павленко\Віруси\ВИРУС В СЛЮНЕ.jpg"/>
          <p:cNvSpPr>
            <a:spLocks noChangeArrowheads="1"/>
          </p:cNvSpPr>
          <p:nvPr/>
        </p:nvSpPr>
        <p:spPr bwMode="auto">
          <a:xfrm>
            <a:off x="755576" y="4149080"/>
            <a:ext cx="2914600" cy="17526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71600" y="5943600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Вірус в слині</a:t>
            </a:r>
            <a:endParaRPr lang="ru-RU"/>
          </a:p>
        </p:txBody>
      </p:sp>
      <p:sp>
        <p:nvSpPr>
          <p:cNvPr id="13" name="Rectangle 6" descr="C:\Users\Павленко\Віруси\вирус птич под микр.jpg"/>
          <p:cNvSpPr>
            <a:spLocks noChangeArrowheads="1"/>
          </p:cNvSpPr>
          <p:nvPr/>
        </p:nvSpPr>
        <p:spPr bwMode="auto">
          <a:xfrm>
            <a:off x="5387803" y="4328988"/>
            <a:ext cx="2934191" cy="1595264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67400" y="5943600"/>
            <a:ext cx="2057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Пташиний грип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/>
      <p:bldP spid="8" grpId="0" animBg="1" autoUpdateAnimBg="0"/>
      <p:bldP spid="9" grpId="0" animBg="1"/>
      <p:bldP spid="10" grpId="0" animBg="1" autoUpdateAnimBg="0"/>
      <p:bldP spid="11" grpId="0" animBg="1"/>
      <p:bldP spid="12" grpId="0" animBg="1" autoUpdateAnimBg="0"/>
      <p:bldP spid="13" grpId="0" animBg="1"/>
      <p:bldP spid="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Вірус </a:t>
            </a:r>
            <a:r>
              <a:rPr lang="uk-UA" b="1" i="1" dirty="0" err="1">
                <a:solidFill>
                  <a:srgbClr val="660066"/>
                </a:solidFill>
              </a:rPr>
              <a:t>СНІДу</a:t>
            </a:r>
            <a:endParaRPr lang="ru-RU" dirty="0"/>
          </a:p>
        </p:txBody>
      </p:sp>
      <p:sp>
        <p:nvSpPr>
          <p:cNvPr id="4" name="Rectangle 4" descr="C:\Users\Павленко\Віруси\вирус СНИД.jpg"/>
          <p:cNvSpPr>
            <a:spLocks noChangeArrowheads="1"/>
          </p:cNvSpPr>
          <p:nvPr/>
        </p:nvSpPr>
        <p:spPr bwMode="auto">
          <a:xfrm>
            <a:off x="683568" y="1867215"/>
            <a:ext cx="2590800" cy="1905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6" descr="C:\Users\Павленко\Віруси\зображеня вирус снид на лимфоците.jpg"/>
          <p:cNvSpPr>
            <a:spLocks noChangeArrowheads="1"/>
          </p:cNvSpPr>
          <p:nvPr/>
        </p:nvSpPr>
        <p:spPr bwMode="auto">
          <a:xfrm>
            <a:off x="3505200" y="4038600"/>
            <a:ext cx="2286000" cy="2133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0" descr="C:\Users\Павленко\Віруси\спид.jpg"/>
          <p:cNvSpPr>
            <a:spLocks noChangeArrowheads="1"/>
          </p:cNvSpPr>
          <p:nvPr/>
        </p:nvSpPr>
        <p:spPr bwMode="auto">
          <a:xfrm>
            <a:off x="6228184" y="1854655"/>
            <a:ext cx="2286000" cy="2209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31224" cy="1339552"/>
          </a:xfrm>
        </p:spPr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Механізми проникнення вірусу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i="1" dirty="0">
                <a:solidFill>
                  <a:srgbClr val="660066"/>
                </a:solidFill>
              </a:rPr>
              <a:t>Проникнення вірусу в клітину хазяїна</a:t>
            </a:r>
            <a:r>
              <a:rPr lang="uk-UA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починається із взаємодії вірусної частинки з поверхнею клітини, на якій є особливі рецепторні ділянки. Оболонка вірусу має відповідні прикріплені білки, що “впізнають” ці ділянки.</a:t>
            </a:r>
          </a:p>
          <a:p>
            <a:pPr>
              <a:lnSpc>
                <a:spcPct val="90000"/>
              </a:lnSpc>
            </a:pPr>
            <a:r>
              <a:rPr lang="uk-UA" b="1" i="1" dirty="0">
                <a:solidFill>
                  <a:srgbClr val="660066"/>
                </a:solidFill>
              </a:rPr>
              <a:t>Усередину клітини вірус проникає такими шляхами: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вірусні оболонки зливаються з клітинною мембраною (наприклад, вірус грипу);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шляхом </a:t>
            </a:r>
            <a:r>
              <a:rPr lang="uk-UA" b="1" i="1" dirty="0" err="1">
                <a:solidFill>
                  <a:srgbClr val="660066"/>
                </a:solidFill>
              </a:rPr>
              <a:t>піноцитозу</a:t>
            </a:r>
            <a:r>
              <a:rPr lang="uk-UA" b="1" i="1" dirty="0">
                <a:solidFill>
                  <a:srgbClr val="660066"/>
                </a:solidFill>
              </a:rPr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через пошкоджені ділянки клітинної стінки.</a:t>
            </a:r>
            <a:endParaRPr lang="ru-RU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600200"/>
          </a:xfrm>
        </p:spPr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Проникнення вірусів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Rectangle 3" descr="C:\Users\Павленко\Віруси\ПОПАДАНИЕ ВИРУСА.jpg"/>
          <p:cNvSpPr>
            <a:spLocks noChangeArrowheads="1"/>
          </p:cNvSpPr>
          <p:nvPr/>
        </p:nvSpPr>
        <p:spPr bwMode="auto">
          <a:xfrm>
            <a:off x="179512" y="1412776"/>
            <a:ext cx="3200400" cy="2514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 descr="C:\Users\Павленко\Віруси\проникнення в кл..jpg"/>
          <p:cNvSpPr>
            <a:spLocks noChangeArrowheads="1"/>
          </p:cNvSpPr>
          <p:nvPr/>
        </p:nvSpPr>
        <p:spPr bwMode="auto">
          <a:xfrm>
            <a:off x="1259632" y="4063513"/>
            <a:ext cx="3276600" cy="2590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5" descr="C:\Users\Павленко\Віруси\проникно.jpg"/>
          <p:cNvSpPr>
            <a:spLocks noChangeArrowheads="1"/>
          </p:cNvSpPr>
          <p:nvPr/>
        </p:nvSpPr>
        <p:spPr bwMode="auto">
          <a:xfrm>
            <a:off x="4932040" y="1500502"/>
            <a:ext cx="3733800" cy="5181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3717032"/>
            <a:ext cx="3034680" cy="2049091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660033"/>
                </a:solidFill>
              </a:rPr>
              <a:t>БУДОВА</a:t>
            </a:r>
            <a:br>
              <a:rPr lang="uk-UA" b="1" i="1" dirty="0">
                <a:solidFill>
                  <a:srgbClr val="660033"/>
                </a:solidFill>
              </a:rPr>
            </a:br>
            <a:r>
              <a:rPr lang="uk-UA" b="1" i="1" dirty="0">
                <a:solidFill>
                  <a:srgbClr val="660033"/>
                </a:solidFill>
              </a:rPr>
              <a:t>БАКТЕРІОФАГА</a:t>
            </a:r>
            <a:endParaRPr lang="ru-RU" dirty="0"/>
          </a:p>
        </p:txBody>
      </p:sp>
      <p:pic>
        <p:nvPicPr>
          <p:cNvPr id="4" name="Picture 8" descr="f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3456" r="56302" b="11015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229600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 err="1" smtClean="0">
                <a:solidFill>
                  <a:srgbClr val="CC0000"/>
                </a:solidFill>
              </a:rPr>
              <a:t>Розмноже</a:t>
            </a:r>
            <a:r>
              <a:rPr lang="uk-UA" sz="3200" b="1" i="1" dirty="0" err="1">
                <a:solidFill>
                  <a:srgbClr val="CC0000"/>
                </a:solidFill>
              </a:rPr>
              <a:t>ння</a:t>
            </a:r>
            <a:r>
              <a:rPr lang="ru-RU" sz="3200" b="1" i="1" dirty="0">
                <a:solidFill>
                  <a:srgbClr val="CC0000"/>
                </a:solidFill>
              </a:rPr>
              <a:t> в</a:t>
            </a:r>
            <a:r>
              <a:rPr lang="uk-UA" sz="3200" b="1" i="1" dirty="0">
                <a:solidFill>
                  <a:srgbClr val="CC0000"/>
                </a:solidFill>
              </a:rPr>
              <a:t>і</a:t>
            </a:r>
            <a:r>
              <a:rPr lang="ru-RU" sz="3200" b="1" i="1" dirty="0">
                <a:solidFill>
                  <a:srgbClr val="CC0000"/>
                </a:solidFill>
              </a:rPr>
              <a:t>рус</a:t>
            </a:r>
            <a:r>
              <a:rPr lang="uk-UA" sz="3200" b="1" i="1" dirty="0">
                <a:solidFill>
                  <a:srgbClr val="CC0000"/>
                </a:solidFill>
              </a:rPr>
              <a:t>і</a:t>
            </a:r>
            <a:r>
              <a:rPr lang="ru-RU" sz="3200" b="1" i="1" dirty="0">
                <a:solidFill>
                  <a:srgbClr val="CC0000"/>
                </a:solidFill>
              </a:rPr>
              <a:t>в</a:t>
            </a:r>
            <a:r>
              <a:rPr lang="ru-RU" sz="3200" i="1" dirty="0"/>
              <a:t> </a:t>
            </a:r>
            <a:endParaRPr lang="uk-UA" sz="3200" i="1" dirty="0"/>
          </a:p>
          <a:p>
            <a:pPr marL="0" indent="0">
              <a:buNone/>
            </a:pPr>
            <a:r>
              <a:rPr lang="uk-UA" b="1" i="1" dirty="0">
                <a:solidFill>
                  <a:srgbClr val="660066"/>
                </a:solidFill>
              </a:rPr>
              <a:t>відрізняється від </a:t>
            </a:r>
            <a:r>
              <a:rPr lang="ru-RU" b="1" i="1" dirty="0">
                <a:solidFill>
                  <a:srgbClr val="660066"/>
                </a:solidFill>
              </a:rPr>
              <a:t> размножен</a:t>
            </a:r>
            <a:r>
              <a:rPr lang="uk-UA" b="1" i="1" dirty="0">
                <a:solidFill>
                  <a:srgbClr val="660066"/>
                </a:solidFill>
              </a:rPr>
              <a:t>н</a:t>
            </a:r>
            <a:r>
              <a:rPr lang="ru-RU" b="1" i="1" dirty="0">
                <a:solidFill>
                  <a:srgbClr val="660066"/>
                </a:solidFill>
              </a:rPr>
              <a:t>я </a:t>
            </a:r>
            <a:r>
              <a:rPr lang="uk-UA" b="1" i="1" dirty="0">
                <a:solidFill>
                  <a:srgbClr val="660066"/>
                </a:solidFill>
              </a:rPr>
              <a:t>інших організмів. Воно відбувається тільки всередині клітини-хазяїна і </a:t>
            </a:r>
            <a:r>
              <a:rPr lang="ru-RU" b="1" i="1" dirty="0" err="1">
                <a:solidFill>
                  <a:srgbClr val="660066"/>
                </a:solidFill>
              </a:rPr>
              <a:t>включа</a:t>
            </a:r>
            <a:r>
              <a:rPr lang="uk-UA" b="1" i="1" dirty="0">
                <a:solidFill>
                  <a:srgbClr val="660066"/>
                </a:solidFill>
              </a:rPr>
              <a:t>є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endParaRPr lang="uk-UA" b="1" i="1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CC0000"/>
                </a:solidFill>
              </a:rPr>
              <a:t>три </a:t>
            </a:r>
            <a:r>
              <a:rPr lang="uk-UA" b="1" i="1" dirty="0">
                <a:solidFill>
                  <a:srgbClr val="CC0000"/>
                </a:solidFill>
              </a:rPr>
              <a:t>е</a:t>
            </a:r>
            <a:r>
              <a:rPr lang="ru-RU" b="1" i="1" dirty="0">
                <a:solidFill>
                  <a:srgbClr val="CC0000"/>
                </a:solidFill>
              </a:rPr>
              <a:t>тап</a:t>
            </a:r>
            <a:r>
              <a:rPr lang="uk-UA" b="1" i="1" dirty="0">
                <a:solidFill>
                  <a:srgbClr val="CC0000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660066"/>
                </a:solidFill>
              </a:rPr>
              <a:t>1.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русна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нукле</a:t>
            </a:r>
            <a:r>
              <a:rPr lang="uk-UA" b="1" i="1" dirty="0">
                <a:solidFill>
                  <a:srgbClr val="660066"/>
                </a:solidFill>
              </a:rPr>
              <a:t>ї</a:t>
            </a:r>
            <a:r>
              <a:rPr lang="ru-RU" b="1" i="1" dirty="0">
                <a:solidFill>
                  <a:srgbClr val="660066"/>
                </a:solidFill>
              </a:rPr>
              <a:t>нова</a:t>
            </a:r>
            <a:r>
              <a:rPr lang="uk-UA" b="1" i="1" dirty="0">
                <a:solidFill>
                  <a:srgbClr val="660066"/>
                </a:solidFill>
              </a:rPr>
              <a:t> кислота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размнож</a:t>
            </a:r>
            <a:r>
              <a:rPr lang="uk-UA" b="1" i="1" dirty="0" err="1">
                <a:solidFill>
                  <a:srgbClr val="660066"/>
                </a:solidFill>
              </a:rPr>
              <a:t>ує</a:t>
            </a:r>
            <a:r>
              <a:rPr lang="ru-RU" b="1" i="1" dirty="0">
                <a:solidFill>
                  <a:srgbClr val="660066"/>
                </a:solidFill>
              </a:rPr>
              <a:t>т</a:t>
            </a:r>
            <a:r>
              <a:rPr lang="uk-UA" b="1" i="1" dirty="0">
                <a:solidFill>
                  <a:srgbClr val="660066"/>
                </a:solidFill>
              </a:rPr>
              <a:t>ь</a:t>
            </a:r>
            <a:r>
              <a:rPr lang="ru-RU" b="1" i="1" dirty="0" err="1">
                <a:solidFill>
                  <a:srgbClr val="660066"/>
                </a:solidFill>
              </a:rPr>
              <a:t>ся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шляхом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репл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кац</a:t>
            </a:r>
            <a:r>
              <a:rPr lang="uk-UA" b="1" i="1" dirty="0" err="1">
                <a:solidFill>
                  <a:srgbClr val="660066"/>
                </a:solidFill>
              </a:rPr>
              <a:t>ії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660066"/>
                </a:solidFill>
              </a:rPr>
              <a:t>2. </a:t>
            </a:r>
            <a:r>
              <a:rPr lang="ru-RU" b="1" i="1" dirty="0" err="1">
                <a:solidFill>
                  <a:srgbClr val="660066"/>
                </a:solidFill>
              </a:rPr>
              <a:t>Синтезуют</a:t>
            </a:r>
            <a:r>
              <a:rPr lang="uk-UA" b="1" i="1" dirty="0">
                <a:solidFill>
                  <a:srgbClr val="660066"/>
                </a:solidFill>
              </a:rPr>
              <a:t>ь</a:t>
            </a:r>
            <a:r>
              <a:rPr lang="ru-RU" b="1" i="1" dirty="0" err="1">
                <a:solidFill>
                  <a:srgbClr val="660066"/>
                </a:solidFill>
              </a:rPr>
              <a:t>ся</a:t>
            </a:r>
            <a:r>
              <a:rPr lang="ru-RU" b="1" i="1" dirty="0">
                <a:solidFill>
                  <a:srgbClr val="660066"/>
                </a:solidFill>
              </a:rPr>
              <a:t> б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лки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капсида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660066"/>
                </a:solidFill>
              </a:rPr>
              <a:t>3. </a:t>
            </a:r>
            <a:r>
              <a:rPr lang="uk-UA" b="1" i="1" dirty="0">
                <a:solidFill>
                  <a:srgbClr val="660066"/>
                </a:solidFill>
              </a:rPr>
              <a:t>Відбувається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з</a:t>
            </a:r>
            <a:r>
              <a:rPr lang="ru-RU" b="1" i="1" dirty="0">
                <a:solidFill>
                  <a:srgbClr val="660066"/>
                </a:solidFill>
              </a:rPr>
              <a:t>б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рка</a:t>
            </a:r>
            <a:r>
              <a:rPr lang="ru-RU" b="1" i="1" dirty="0">
                <a:solidFill>
                  <a:srgbClr val="660066"/>
                </a:solidFill>
              </a:rPr>
              <a:t>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она (</a:t>
            </a:r>
            <a:r>
              <a:rPr lang="uk-UA" b="1" i="1" dirty="0">
                <a:solidFill>
                  <a:srgbClr val="660066"/>
                </a:solidFill>
              </a:rPr>
              <a:t>формування вірусної частини</a:t>
            </a:r>
            <a:r>
              <a:rPr lang="ru-RU" b="1" i="1" dirty="0">
                <a:solidFill>
                  <a:srgbClr val="660066"/>
                </a:solidFill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570159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0033"/>
                </a:solidFill>
              </a:rPr>
              <a:t>В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>
                <a:solidFill>
                  <a:srgbClr val="660033"/>
                </a:solidFill>
              </a:rPr>
              <a:t>рус</a:t>
            </a:r>
            <a:r>
              <a:rPr lang="uk-UA" dirty="0">
                <a:solidFill>
                  <a:srgbClr val="660033"/>
                </a:solidFill>
              </a:rPr>
              <a:t>и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uk-UA" dirty="0">
                <a:solidFill>
                  <a:srgbClr val="660033"/>
                </a:solidFill>
              </a:rPr>
              <a:t>відтворюються тільки всередині живої клітини, використовуючи її </a:t>
            </a:r>
            <a:r>
              <a:rPr lang="ru-RU" dirty="0">
                <a:solidFill>
                  <a:srgbClr val="660033"/>
                </a:solidFill>
              </a:rPr>
              <a:t>для синтез</a:t>
            </a:r>
            <a:r>
              <a:rPr lang="uk-UA" dirty="0">
                <a:solidFill>
                  <a:srgbClr val="660033"/>
                </a:solidFill>
              </a:rPr>
              <a:t>у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сво</a:t>
            </a:r>
            <a:r>
              <a:rPr lang="uk-UA" dirty="0" err="1">
                <a:solidFill>
                  <a:srgbClr val="660033"/>
                </a:solidFill>
              </a:rPr>
              <a:t>єї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нукле</a:t>
            </a:r>
            <a:r>
              <a:rPr lang="uk-UA" dirty="0">
                <a:solidFill>
                  <a:srgbClr val="660033"/>
                </a:solidFill>
              </a:rPr>
              <a:t>ї</a:t>
            </a:r>
            <a:r>
              <a:rPr lang="ru-RU" dirty="0">
                <a:solidFill>
                  <a:srgbClr val="660033"/>
                </a:solidFill>
              </a:rPr>
              <a:t>ново</a:t>
            </a:r>
            <a:r>
              <a:rPr lang="uk-UA" dirty="0">
                <a:solidFill>
                  <a:srgbClr val="660033"/>
                </a:solidFill>
              </a:rPr>
              <a:t>ї</a:t>
            </a:r>
            <a:r>
              <a:rPr lang="ru-RU" dirty="0">
                <a:solidFill>
                  <a:srgbClr val="660033"/>
                </a:solidFill>
              </a:rPr>
              <a:t> кислот</a:t>
            </a:r>
            <a:r>
              <a:rPr lang="uk-UA" dirty="0">
                <a:solidFill>
                  <a:srgbClr val="660033"/>
                </a:solidFill>
              </a:rPr>
              <a:t>и і своїх білків</a:t>
            </a:r>
            <a:r>
              <a:rPr lang="ru-RU" dirty="0">
                <a:solidFill>
                  <a:srgbClr val="660033"/>
                </a:solidFill>
              </a:rPr>
              <a:t>. Попав</a:t>
            </a:r>
            <a:r>
              <a:rPr lang="uk-UA" dirty="0" err="1">
                <a:solidFill>
                  <a:srgbClr val="660033"/>
                </a:solidFill>
              </a:rPr>
              <a:t>ши</a:t>
            </a:r>
            <a:r>
              <a:rPr lang="uk-UA" dirty="0">
                <a:solidFill>
                  <a:srgbClr val="660033"/>
                </a:solidFill>
              </a:rPr>
              <a:t> всередину клітини</a:t>
            </a:r>
            <a:r>
              <a:rPr lang="ru-RU" dirty="0">
                <a:solidFill>
                  <a:srgbClr val="660033"/>
                </a:solidFill>
              </a:rPr>
              <a:t>, в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>
                <a:solidFill>
                  <a:srgbClr val="660033"/>
                </a:solidFill>
              </a:rPr>
              <a:t>рус </a:t>
            </a:r>
            <a:r>
              <a:rPr lang="uk-UA" dirty="0">
                <a:solidFill>
                  <a:srgbClr val="660033"/>
                </a:solidFill>
              </a:rPr>
              <a:t>втрачає свою </a:t>
            </a:r>
            <a:r>
              <a:rPr lang="ru-RU" dirty="0">
                <a:solidFill>
                  <a:srgbClr val="660033"/>
                </a:solidFill>
              </a:rPr>
              <a:t>б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 err="1">
                <a:solidFill>
                  <a:srgbClr val="660033"/>
                </a:solidFill>
              </a:rPr>
              <a:t>лкову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оболо</a:t>
            </a:r>
            <a:r>
              <a:rPr lang="uk-UA" dirty="0">
                <a:solidFill>
                  <a:srgbClr val="660033"/>
                </a:solidFill>
              </a:rPr>
              <a:t>н</a:t>
            </a:r>
            <a:r>
              <a:rPr lang="ru-RU" dirty="0">
                <a:solidFill>
                  <a:srgbClr val="660033"/>
                </a:solidFill>
              </a:rPr>
              <a:t>ку, </a:t>
            </a:r>
            <a:r>
              <a:rPr lang="uk-UA" dirty="0">
                <a:solidFill>
                  <a:srgbClr val="660033"/>
                </a:solidFill>
              </a:rPr>
              <a:t>його </a:t>
            </a:r>
            <a:r>
              <a:rPr lang="ru-RU" dirty="0" err="1">
                <a:solidFill>
                  <a:srgbClr val="660033"/>
                </a:solidFill>
              </a:rPr>
              <a:t>нукле</a:t>
            </a:r>
            <a:r>
              <a:rPr lang="uk-UA" dirty="0">
                <a:solidFill>
                  <a:srgbClr val="660033"/>
                </a:solidFill>
              </a:rPr>
              <a:t>ї</a:t>
            </a:r>
            <a:r>
              <a:rPr lang="ru-RU" dirty="0">
                <a:solidFill>
                  <a:srgbClr val="660033"/>
                </a:solidFill>
              </a:rPr>
              <a:t>нова кислота </a:t>
            </a:r>
            <a:r>
              <a:rPr lang="uk-UA" dirty="0">
                <a:solidFill>
                  <a:srgbClr val="660033"/>
                </a:solidFill>
              </a:rPr>
              <a:t>звільняється і стає матрицею для </a:t>
            </a:r>
            <a:r>
              <a:rPr lang="ru-RU" dirty="0">
                <a:solidFill>
                  <a:srgbClr val="660033"/>
                </a:solidFill>
              </a:rPr>
              <a:t>синтез</a:t>
            </a:r>
            <a:r>
              <a:rPr lang="uk-UA" dirty="0">
                <a:solidFill>
                  <a:srgbClr val="660033"/>
                </a:solidFill>
              </a:rPr>
              <a:t>у</a:t>
            </a:r>
            <a:r>
              <a:rPr lang="ru-RU" dirty="0">
                <a:solidFill>
                  <a:srgbClr val="660033"/>
                </a:solidFill>
              </a:rPr>
              <a:t> б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 err="1">
                <a:solidFill>
                  <a:srgbClr val="660033"/>
                </a:solidFill>
              </a:rPr>
              <a:t>лка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оболо</a:t>
            </a:r>
            <a:r>
              <a:rPr lang="uk-UA" dirty="0">
                <a:solidFill>
                  <a:srgbClr val="660033"/>
                </a:solidFill>
              </a:rPr>
              <a:t>н</a:t>
            </a:r>
            <a:r>
              <a:rPr lang="ru-RU" dirty="0" err="1">
                <a:solidFill>
                  <a:srgbClr val="660033"/>
                </a:solidFill>
              </a:rPr>
              <a:t>ки</a:t>
            </a:r>
            <a:r>
              <a:rPr lang="ru-RU" dirty="0">
                <a:solidFill>
                  <a:srgbClr val="660033"/>
                </a:solidFill>
              </a:rPr>
              <a:t> в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>
                <a:solidFill>
                  <a:srgbClr val="660033"/>
                </a:solidFill>
              </a:rPr>
              <a:t>рус</a:t>
            </a:r>
            <a:r>
              <a:rPr lang="uk-UA" dirty="0">
                <a:solidFill>
                  <a:srgbClr val="660033"/>
                </a:solidFill>
              </a:rPr>
              <a:t>у з клітин хазяїна.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uk-UA" dirty="0">
                <a:solidFill>
                  <a:srgbClr val="660033"/>
                </a:solidFill>
              </a:rPr>
              <a:t>П</a:t>
            </a:r>
            <a:r>
              <a:rPr lang="ru-RU" dirty="0" err="1">
                <a:solidFill>
                  <a:srgbClr val="660033"/>
                </a:solidFill>
              </a:rPr>
              <a:t>ри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uk-UA" dirty="0">
                <a:solidFill>
                  <a:srgbClr val="660033"/>
                </a:solidFill>
              </a:rPr>
              <a:t>цьому </a:t>
            </a:r>
            <a:r>
              <a:rPr lang="ru-RU" dirty="0">
                <a:solidFill>
                  <a:srgbClr val="660033"/>
                </a:solidFill>
              </a:rPr>
              <a:t>ДНК х</a:t>
            </a:r>
            <a:r>
              <a:rPr lang="uk-UA" dirty="0">
                <a:solidFill>
                  <a:srgbClr val="660033"/>
                </a:solidFill>
              </a:rPr>
              <a:t>а</a:t>
            </a:r>
            <a:r>
              <a:rPr lang="ru-RU" dirty="0" err="1">
                <a:solidFill>
                  <a:srgbClr val="660033"/>
                </a:solidFill>
              </a:rPr>
              <a:t>зя</a:t>
            </a:r>
            <a:r>
              <a:rPr lang="uk-UA" dirty="0">
                <a:solidFill>
                  <a:srgbClr val="660033"/>
                </a:solidFill>
              </a:rPr>
              <a:t>ї</a:t>
            </a:r>
            <a:r>
              <a:rPr lang="ru-RU" dirty="0">
                <a:solidFill>
                  <a:srgbClr val="660033"/>
                </a:solidFill>
              </a:rPr>
              <a:t>на </a:t>
            </a:r>
            <a:r>
              <a:rPr lang="uk-UA" dirty="0" err="1">
                <a:solidFill>
                  <a:srgbClr val="660033"/>
                </a:solidFill>
              </a:rPr>
              <a:t>інактивується</a:t>
            </a:r>
            <a:r>
              <a:rPr lang="ru-RU" dirty="0">
                <a:solidFill>
                  <a:srgbClr val="660033"/>
                </a:solidFill>
              </a:rPr>
              <a:t>. В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>
                <a:solidFill>
                  <a:srgbClr val="660033"/>
                </a:solidFill>
              </a:rPr>
              <a:t>рус</a:t>
            </a:r>
            <a:r>
              <a:rPr lang="uk-UA" dirty="0">
                <a:solidFill>
                  <a:srgbClr val="660033"/>
                </a:solidFill>
              </a:rPr>
              <a:t>и</a:t>
            </a:r>
            <a:r>
              <a:rPr lang="ru-RU" dirty="0">
                <a:solidFill>
                  <a:srgbClr val="660033"/>
                </a:solidFill>
              </a:rPr>
              <a:t> передают</a:t>
            </a:r>
            <a:r>
              <a:rPr lang="uk-UA" dirty="0">
                <a:solidFill>
                  <a:srgbClr val="660033"/>
                </a:solidFill>
              </a:rPr>
              <a:t>ь</a:t>
            </a:r>
            <a:r>
              <a:rPr lang="ru-RU" dirty="0" err="1">
                <a:solidFill>
                  <a:srgbClr val="660033"/>
                </a:solidFill>
              </a:rPr>
              <a:t>ся</a:t>
            </a:r>
            <a:r>
              <a:rPr lang="ru-RU" dirty="0">
                <a:solidFill>
                  <a:srgbClr val="660033"/>
                </a:solidFill>
              </a:rPr>
              <a:t> з </a:t>
            </a:r>
            <a:r>
              <a:rPr lang="ru-RU" dirty="0" err="1">
                <a:solidFill>
                  <a:srgbClr val="660033"/>
                </a:solidFill>
              </a:rPr>
              <a:t>кл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>
                <a:solidFill>
                  <a:srgbClr val="660033"/>
                </a:solidFill>
              </a:rPr>
              <a:t>т</a:t>
            </a:r>
            <a:r>
              <a:rPr lang="uk-UA" dirty="0" err="1">
                <a:solidFill>
                  <a:srgbClr val="660033"/>
                </a:solidFill>
              </a:rPr>
              <a:t>ини</a:t>
            </a:r>
            <a:r>
              <a:rPr lang="ru-RU" dirty="0">
                <a:solidFill>
                  <a:srgbClr val="660033"/>
                </a:solidFill>
              </a:rPr>
              <a:t> в </a:t>
            </a:r>
            <a:r>
              <a:rPr lang="ru-RU" dirty="0" err="1">
                <a:solidFill>
                  <a:srgbClr val="660033"/>
                </a:solidFill>
              </a:rPr>
              <a:t>кл</a:t>
            </a:r>
            <a:r>
              <a:rPr lang="uk-UA" dirty="0">
                <a:solidFill>
                  <a:srgbClr val="660033"/>
                </a:solidFill>
              </a:rPr>
              <a:t>і</a:t>
            </a:r>
            <a:r>
              <a:rPr lang="ru-RU" dirty="0">
                <a:solidFill>
                  <a:srgbClr val="660033"/>
                </a:solidFill>
              </a:rPr>
              <a:t>т</a:t>
            </a:r>
            <a:r>
              <a:rPr lang="uk-UA" dirty="0" err="1">
                <a:solidFill>
                  <a:srgbClr val="660033"/>
                </a:solidFill>
              </a:rPr>
              <a:t>ину</a:t>
            </a:r>
            <a:r>
              <a:rPr lang="uk-UA" dirty="0">
                <a:solidFill>
                  <a:srgbClr val="660033"/>
                </a:solidFill>
              </a:rPr>
              <a:t> у вигляді інертних істот.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Переносники інфекції</a:t>
            </a:r>
            <a:endParaRPr lang="ru-RU" dirty="0"/>
          </a:p>
        </p:txBody>
      </p:sp>
      <p:sp>
        <p:nvSpPr>
          <p:cNvPr id="4" name="Rectangle 1031" descr="C:\Users\Павленко\Віруси\СКАЗ.jpg"/>
          <p:cNvSpPr>
            <a:spLocks noChangeArrowheads="1"/>
          </p:cNvSpPr>
          <p:nvPr/>
        </p:nvSpPr>
        <p:spPr bwMode="auto">
          <a:xfrm>
            <a:off x="6228184" y="1379214"/>
            <a:ext cx="2362200" cy="2286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032" descr="C:\Users\Павленко\Віруси\комар.jpg"/>
          <p:cNvSpPr>
            <a:spLocks noChangeArrowheads="1"/>
          </p:cNvSpPr>
          <p:nvPr/>
        </p:nvSpPr>
        <p:spPr bwMode="auto">
          <a:xfrm>
            <a:off x="381000" y="3962400"/>
            <a:ext cx="2514600" cy="2438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кашель</a:t>
            </a:r>
            <a:endParaRPr lang="ru-RU"/>
          </a:p>
        </p:txBody>
      </p:sp>
      <p:sp>
        <p:nvSpPr>
          <p:cNvPr id="6" name="Rectangle 1028" descr="C:\Users\Павленко\Віруси\клещ в теле.jpg"/>
          <p:cNvSpPr>
            <a:spLocks noChangeArrowheads="1"/>
          </p:cNvSpPr>
          <p:nvPr/>
        </p:nvSpPr>
        <p:spPr bwMode="auto">
          <a:xfrm>
            <a:off x="1767120" y="1385127"/>
            <a:ext cx="2438400" cy="2133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030" descr="C:\Users\Павленко\Віруси\сир.jpg"/>
          <p:cNvSpPr>
            <a:spLocks noChangeArrowheads="1"/>
          </p:cNvSpPr>
          <p:nvPr/>
        </p:nvSpPr>
        <p:spPr bwMode="auto">
          <a:xfrm>
            <a:off x="5008984" y="4076700"/>
            <a:ext cx="2438400" cy="22098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1124744"/>
          </a:xfrm>
        </p:spPr>
        <p:txBody>
          <a:bodyPr/>
          <a:lstStyle/>
          <a:p>
            <a:r>
              <a:rPr lang="uk-UA" sz="2800" b="1" i="1" dirty="0">
                <a:solidFill>
                  <a:srgbClr val="660066"/>
                </a:solidFill>
              </a:rPr>
              <a:t>Захисні реакції організму проти вірусних інфекцій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660066"/>
                </a:solidFill>
              </a:rPr>
              <a:t>Захисні механізми, здатні протистояти вірусним інфекціям такі:</a:t>
            </a:r>
          </a:p>
          <a:p>
            <a:pPr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у відповідь на проникнення вірусів, в організмі людини і тварин виробляються антитіла білкової природи – імуноглобуліни. Вони блокують прикріпні білки вірусу і ті не здатні </a:t>
            </a:r>
            <a:r>
              <a:rPr lang="uk-UA" b="1" i="1" dirty="0" err="1">
                <a:solidFill>
                  <a:srgbClr val="660066"/>
                </a:solidFill>
              </a:rPr>
              <a:t>зв</a:t>
            </a:r>
            <a:r>
              <a:rPr lang="en-US" b="1" i="1" dirty="0">
                <a:solidFill>
                  <a:srgbClr val="660066"/>
                </a:solidFill>
              </a:rPr>
              <a:t>’</a:t>
            </a:r>
            <a:r>
              <a:rPr lang="uk-UA" b="1" i="1" dirty="0" err="1">
                <a:solidFill>
                  <a:srgbClr val="660066"/>
                </a:solidFill>
              </a:rPr>
              <a:t>язуватись</a:t>
            </a:r>
            <a:r>
              <a:rPr lang="uk-UA" b="1" i="1" dirty="0">
                <a:solidFill>
                  <a:srgbClr val="660066"/>
                </a:solidFill>
              </a:rPr>
              <a:t> з клітинною мембраною;</a:t>
            </a:r>
          </a:p>
          <a:p>
            <a:pPr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у відповідь на проникнення вірусу в клітину, можуть вироблятися захисні білки – інтерферони, що пригнічують розмноження вірусів;</a:t>
            </a:r>
          </a:p>
          <a:p>
            <a:pPr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клітинний імунітет – здатність певних видів лейкоцитів розпізнавати інфіковані вірусами клітини і знищувати їх;</a:t>
            </a:r>
          </a:p>
          <a:p>
            <a:pPr>
              <a:buFontTx/>
              <a:buChar char="-"/>
            </a:pPr>
            <a:r>
              <a:rPr lang="uk-UA" b="1" i="1" dirty="0">
                <a:solidFill>
                  <a:srgbClr val="660066"/>
                </a:solidFill>
              </a:rPr>
              <a:t>організм, що переніс певну вірусну інфекцію, зберігає </a:t>
            </a:r>
            <a:r>
              <a:rPr lang="uk-UA" b="1" i="1" dirty="0" err="1">
                <a:solidFill>
                  <a:srgbClr val="660066"/>
                </a:solidFill>
              </a:rPr>
              <a:t>несприйнятність</a:t>
            </a:r>
            <a:r>
              <a:rPr lang="uk-UA" b="1" i="1" dirty="0">
                <a:solidFill>
                  <a:srgbClr val="660066"/>
                </a:solidFill>
              </a:rPr>
              <a:t>  до  її збудника.</a:t>
            </a:r>
            <a:endParaRPr lang="ru-RU" b="1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340768"/>
          </a:xfrm>
        </p:spPr>
        <p:txBody>
          <a:bodyPr/>
          <a:lstStyle/>
          <a:p>
            <a:r>
              <a:rPr lang="ru-RU" b="1" i="1" dirty="0" err="1">
                <a:solidFill>
                  <a:srgbClr val="660066"/>
                </a:solidFill>
              </a:rPr>
              <a:t>Значен</a:t>
            </a:r>
            <a:r>
              <a:rPr lang="uk-UA" b="1" i="1" dirty="0" err="1">
                <a:solidFill>
                  <a:srgbClr val="660066"/>
                </a:solidFill>
              </a:rPr>
              <a:t>ня</a:t>
            </a:r>
            <a:r>
              <a:rPr lang="ru-RU" b="1" i="1" dirty="0">
                <a:solidFill>
                  <a:srgbClr val="660066"/>
                </a:solidFill>
              </a:rPr>
              <a:t>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в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4680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Віруси є збудниками багатьох небезпечних хвороб людини, тварин та рослин</a:t>
            </a:r>
            <a:r>
              <a:rPr lang="ru-RU" b="1" i="1" dirty="0">
                <a:solidFill>
                  <a:srgbClr val="660066"/>
                </a:solidFill>
              </a:rPr>
              <a:t>. </a:t>
            </a:r>
            <a:r>
              <a:rPr lang="uk-UA" b="1" i="1" dirty="0" err="1">
                <a:solidFill>
                  <a:srgbClr val="660066"/>
                </a:solidFill>
              </a:rPr>
              <a:t>Во</a:t>
            </a:r>
            <a:r>
              <a:rPr lang="ru-RU" b="1" i="1" dirty="0">
                <a:solidFill>
                  <a:srgbClr val="660066"/>
                </a:solidFill>
              </a:rPr>
              <a:t>ни передают</a:t>
            </a:r>
            <a:r>
              <a:rPr lang="uk-UA" b="1" i="1" dirty="0">
                <a:solidFill>
                  <a:srgbClr val="660066"/>
                </a:solidFill>
              </a:rPr>
              <a:t>ь</a:t>
            </a:r>
            <a:r>
              <a:rPr lang="ru-RU" b="1" i="1" dirty="0" err="1">
                <a:solidFill>
                  <a:srgbClr val="660066"/>
                </a:solidFill>
              </a:rPr>
              <a:t>ся</a:t>
            </a:r>
            <a:r>
              <a:rPr lang="ru-RU" b="1" i="1" dirty="0">
                <a:solidFill>
                  <a:srgbClr val="660066"/>
                </a:solidFill>
              </a:rPr>
              <a:t> при </a:t>
            </a:r>
            <a:r>
              <a:rPr lang="uk-UA" b="1" i="1" dirty="0">
                <a:solidFill>
                  <a:srgbClr val="660066"/>
                </a:solidFill>
              </a:rPr>
              <a:t>безпосередньому фізичному контакті</a:t>
            </a:r>
            <a:r>
              <a:rPr lang="ru-RU" b="1" i="1" dirty="0">
                <a:solidFill>
                  <a:srgbClr val="660066"/>
                </a:solidFill>
              </a:rPr>
              <a:t>, </a:t>
            </a:r>
            <a:r>
              <a:rPr lang="uk-UA" b="1" i="1" dirty="0" err="1">
                <a:solidFill>
                  <a:srgbClr val="660066"/>
                </a:solidFill>
              </a:rPr>
              <a:t>повітряно</a:t>
            </a:r>
            <a:r>
              <a:rPr lang="ru-RU" b="1" i="1" dirty="0">
                <a:solidFill>
                  <a:srgbClr val="660066"/>
                </a:solidFill>
              </a:rPr>
              <a:t>-к</a:t>
            </a:r>
            <a:r>
              <a:rPr lang="uk-UA" b="1" i="1" dirty="0">
                <a:solidFill>
                  <a:srgbClr val="660066"/>
                </a:solidFill>
              </a:rPr>
              <a:t>р</a:t>
            </a:r>
            <a:r>
              <a:rPr lang="ru-RU" b="1" i="1" dirty="0" err="1">
                <a:solidFill>
                  <a:srgbClr val="660066"/>
                </a:solidFill>
              </a:rPr>
              <a:t>апельн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м, </a:t>
            </a:r>
            <a:r>
              <a:rPr lang="uk-UA" b="1" i="1" dirty="0">
                <a:solidFill>
                  <a:srgbClr val="660066"/>
                </a:solidFill>
              </a:rPr>
              <a:t>статевим та іншими шляхами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  <a:r>
              <a:rPr lang="uk-UA" b="1" i="1" dirty="0">
                <a:solidFill>
                  <a:srgbClr val="660066"/>
                </a:solidFill>
              </a:rPr>
              <a:t> А також  можуть </a:t>
            </a:r>
            <a:r>
              <a:rPr lang="ru-RU" b="1" i="1" dirty="0">
                <a:solidFill>
                  <a:srgbClr val="660066"/>
                </a:solidFill>
              </a:rPr>
              <a:t>переносит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 err="1">
                <a:solidFill>
                  <a:srgbClr val="660066"/>
                </a:solidFill>
              </a:rPr>
              <a:t>ся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іншими організмами </a:t>
            </a:r>
            <a:r>
              <a:rPr lang="ru-RU" b="1" i="1" dirty="0">
                <a:solidFill>
                  <a:srgbClr val="660066"/>
                </a:solidFill>
              </a:rPr>
              <a:t>(перенос</a:t>
            </a:r>
            <a:r>
              <a:rPr lang="uk-UA" b="1" i="1" dirty="0">
                <a:solidFill>
                  <a:srgbClr val="660066"/>
                </a:solidFill>
              </a:rPr>
              <a:t>н</a:t>
            </a:r>
            <a:r>
              <a:rPr lang="ru-RU" b="1" i="1" dirty="0" err="1">
                <a:solidFill>
                  <a:srgbClr val="660066"/>
                </a:solidFill>
              </a:rPr>
              <a:t>иками</a:t>
            </a:r>
            <a:r>
              <a:rPr lang="ru-RU" b="1" i="1" dirty="0">
                <a:solidFill>
                  <a:srgbClr val="660066"/>
                </a:solidFill>
              </a:rPr>
              <a:t>): так,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 </a:t>
            </a:r>
            <a:r>
              <a:rPr lang="uk-UA" b="1" i="1" dirty="0">
                <a:solidFill>
                  <a:srgbClr val="660066"/>
                </a:solidFill>
              </a:rPr>
              <a:t>сказу </a:t>
            </a:r>
            <a:r>
              <a:rPr lang="ru-RU" b="1" i="1" dirty="0">
                <a:solidFill>
                  <a:srgbClr val="660066"/>
                </a:solidFill>
              </a:rPr>
              <a:t>переносит</a:t>
            </a:r>
            <a:r>
              <a:rPr lang="uk-UA" b="1" i="1" dirty="0">
                <a:solidFill>
                  <a:srgbClr val="660066"/>
                </a:solidFill>
              </a:rPr>
              <a:t>ь</a:t>
            </a:r>
            <a:r>
              <a:rPr lang="ru-RU" b="1" i="1" dirty="0" err="1">
                <a:solidFill>
                  <a:srgbClr val="660066"/>
                </a:solidFill>
              </a:rPr>
              <a:t>ся</a:t>
            </a:r>
            <a:r>
              <a:rPr lang="ru-RU" b="1" i="1" dirty="0">
                <a:solidFill>
                  <a:srgbClr val="660066"/>
                </a:solidFill>
              </a:rPr>
              <a:t> собак</a:t>
            </a:r>
            <a:r>
              <a:rPr lang="uk-UA" b="1" i="1" dirty="0" err="1">
                <a:solidFill>
                  <a:srgbClr val="660066"/>
                </a:solidFill>
              </a:rPr>
              <a:t>ами</a:t>
            </a:r>
            <a:r>
              <a:rPr lang="uk-UA" b="1" i="1" dirty="0">
                <a:solidFill>
                  <a:srgbClr val="660066"/>
                </a:solidFill>
              </a:rPr>
              <a:t>, лисицями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або </a:t>
            </a:r>
            <a:r>
              <a:rPr lang="ru-RU" b="1" i="1" dirty="0">
                <a:solidFill>
                  <a:srgbClr val="660066"/>
                </a:solidFill>
              </a:rPr>
              <a:t>лет</a:t>
            </a:r>
            <a:r>
              <a:rPr lang="uk-UA" b="1" i="1" dirty="0" err="1">
                <a:solidFill>
                  <a:srgbClr val="660066"/>
                </a:solidFill>
              </a:rPr>
              <a:t>ючими</a:t>
            </a:r>
            <a:r>
              <a:rPr lang="uk-UA" b="1" i="1" dirty="0">
                <a:solidFill>
                  <a:srgbClr val="660066"/>
                </a:solidFill>
              </a:rPr>
              <a:t> мишами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  <a:endParaRPr lang="uk-UA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660066"/>
                </a:solidFill>
              </a:rPr>
              <a:t>Б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л</a:t>
            </a:r>
            <a:r>
              <a:rPr lang="uk-UA" b="1" i="1" dirty="0" err="1">
                <a:solidFill>
                  <a:srgbClr val="660066"/>
                </a:solidFill>
              </a:rPr>
              <a:t>ьше</a:t>
            </a:r>
            <a:r>
              <a:rPr lang="ru-RU" b="1" i="1" dirty="0">
                <a:solidFill>
                  <a:srgbClr val="660066"/>
                </a:solidFill>
              </a:rPr>
              <a:t> десяти </a:t>
            </a:r>
            <a:r>
              <a:rPr lang="ru-RU" b="1" i="1" dirty="0" err="1">
                <a:solidFill>
                  <a:srgbClr val="660066"/>
                </a:solidFill>
              </a:rPr>
              <a:t>груп</a:t>
            </a:r>
            <a:r>
              <a:rPr lang="ru-RU" b="1" i="1" dirty="0">
                <a:solidFill>
                  <a:srgbClr val="660066"/>
                </a:solidFill>
              </a:rPr>
              <a:t>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в </a:t>
            </a:r>
            <a:r>
              <a:rPr lang="ru-RU" b="1" i="1" dirty="0" err="1">
                <a:solidFill>
                  <a:srgbClr val="660066"/>
                </a:solidFill>
              </a:rPr>
              <a:t>патогенн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 для </a:t>
            </a:r>
            <a:r>
              <a:rPr lang="uk-UA" b="1" i="1" dirty="0">
                <a:solidFill>
                  <a:srgbClr val="660066"/>
                </a:solidFill>
              </a:rPr>
              <a:t>людини. Серед </a:t>
            </a:r>
            <a:r>
              <a:rPr lang="uk-UA" b="1" i="1" dirty="0" err="1">
                <a:solidFill>
                  <a:srgbClr val="660066"/>
                </a:solidFill>
              </a:rPr>
              <a:t>ДНК-вірусів</a:t>
            </a:r>
            <a:r>
              <a:rPr lang="uk-UA" b="1" i="1" dirty="0">
                <a:solidFill>
                  <a:srgbClr val="660066"/>
                </a:solidFill>
              </a:rPr>
              <a:t> це: </a:t>
            </a:r>
            <a:r>
              <a:rPr lang="ru-RU" b="1" i="1" dirty="0">
                <a:solidFill>
                  <a:srgbClr val="660066"/>
                </a:solidFill>
              </a:rPr>
              <a:t>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 віспи,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вірус </a:t>
            </a:r>
            <a:r>
              <a:rPr lang="ru-RU" b="1" i="1" dirty="0">
                <a:solidFill>
                  <a:srgbClr val="660066"/>
                </a:solidFill>
              </a:rPr>
              <a:t>герпес</a:t>
            </a:r>
            <a:r>
              <a:rPr lang="uk-UA" b="1" i="1" dirty="0">
                <a:solidFill>
                  <a:srgbClr val="660066"/>
                </a:solidFill>
              </a:rPr>
              <a:t>у</a:t>
            </a:r>
            <a:r>
              <a:rPr lang="ru-RU" b="1" i="1" dirty="0">
                <a:solidFill>
                  <a:srgbClr val="660066"/>
                </a:solidFill>
              </a:rPr>
              <a:t>, </a:t>
            </a:r>
            <a:r>
              <a:rPr lang="ru-RU" b="1" i="1" dirty="0" err="1">
                <a:solidFill>
                  <a:srgbClr val="660066"/>
                </a:solidFill>
              </a:rPr>
              <a:t>аденов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</a:t>
            </a:r>
            <a:r>
              <a:rPr lang="uk-UA" b="1" i="1" dirty="0">
                <a:solidFill>
                  <a:srgbClr val="660066"/>
                </a:solidFill>
              </a:rPr>
              <a:t>захворювання дихальних шляхів та очей</a:t>
            </a:r>
            <a:r>
              <a:rPr lang="ru-RU" b="1" i="1" dirty="0">
                <a:solidFill>
                  <a:srgbClr val="660066"/>
                </a:solidFill>
              </a:rPr>
              <a:t>), </a:t>
            </a:r>
            <a:r>
              <a:rPr lang="ru-RU" b="1" i="1" dirty="0" err="1">
                <a:solidFill>
                  <a:srgbClr val="660066"/>
                </a:solidFill>
              </a:rPr>
              <a:t>паповав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(бородавки), </a:t>
            </a:r>
            <a:r>
              <a:rPr lang="ru-RU" b="1" i="1" dirty="0" err="1">
                <a:solidFill>
                  <a:srgbClr val="660066"/>
                </a:solidFill>
              </a:rPr>
              <a:t>гепаднав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(гепатит B)</a:t>
            </a:r>
            <a:r>
              <a:rPr lang="uk-UA" b="1" i="1" dirty="0">
                <a:solidFill>
                  <a:srgbClr val="660066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b="1" i="1" dirty="0" smtClean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b="1" i="1" dirty="0" smtClean="0">
                <a:solidFill>
                  <a:srgbClr val="660066"/>
                </a:solidFill>
              </a:rPr>
              <a:t>Серед </a:t>
            </a:r>
            <a:r>
              <a:rPr lang="uk-UA" b="1" i="1" dirty="0" err="1">
                <a:solidFill>
                  <a:srgbClr val="660066"/>
                </a:solidFill>
              </a:rPr>
              <a:t>РНК-вірусів</a:t>
            </a:r>
            <a:r>
              <a:rPr lang="uk-UA" b="1" i="1" dirty="0">
                <a:solidFill>
                  <a:srgbClr val="660066"/>
                </a:solidFill>
              </a:rPr>
              <a:t> це: </a:t>
            </a:r>
            <a:r>
              <a:rPr lang="ru-RU" b="1" i="1" dirty="0" err="1">
                <a:solidFill>
                  <a:srgbClr val="660066"/>
                </a:solidFill>
              </a:rPr>
              <a:t>пикорнав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(гепатит A, поли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ом</a:t>
            </a:r>
            <a:r>
              <a:rPr lang="uk-UA" b="1" i="1" dirty="0" err="1">
                <a:solidFill>
                  <a:srgbClr val="660066"/>
                </a:solidFill>
              </a:rPr>
              <a:t>іє</a:t>
            </a:r>
            <a:r>
              <a:rPr lang="ru-RU" b="1" i="1" dirty="0">
                <a:solidFill>
                  <a:srgbClr val="660066"/>
                </a:solidFill>
              </a:rPr>
              <a:t>л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т, ОРЗ), м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ксов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</a:t>
            </a:r>
            <a:r>
              <a:rPr lang="ru-RU" b="1" i="1" dirty="0" err="1">
                <a:solidFill>
                  <a:srgbClr val="660066"/>
                </a:solidFill>
              </a:rPr>
              <a:t>грип</a:t>
            </a:r>
            <a:r>
              <a:rPr lang="ru-RU" b="1" i="1" dirty="0">
                <a:solidFill>
                  <a:srgbClr val="660066"/>
                </a:solidFill>
              </a:rPr>
              <a:t>, к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р, свинка), </a:t>
            </a:r>
            <a:r>
              <a:rPr lang="ru-RU" b="1" i="1" dirty="0" err="1">
                <a:solidFill>
                  <a:srgbClr val="660066"/>
                </a:solidFill>
              </a:rPr>
              <a:t>арбов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</a:t>
            </a:r>
            <a:r>
              <a:rPr lang="uk-UA" b="1" i="1" dirty="0">
                <a:solidFill>
                  <a:srgbClr val="660066"/>
                </a:solidFill>
              </a:rPr>
              <a:t>е</a:t>
            </a:r>
            <a:r>
              <a:rPr lang="ru-RU" b="1" i="1" dirty="0" err="1">
                <a:solidFill>
                  <a:srgbClr val="660066"/>
                </a:solidFill>
              </a:rPr>
              <a:t>нцефал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т, ж</a:t>
            </a:r>
            <a:r>
              <a:rPr lang="uk-UA" b="1" i="1" dirty="0" err="1">
                <a:solidFill>
                  <a:srgbClr val="660066"/>
                </a:solidFill>
              </a:rPr>
              <a:t>овта</a:t>
            </a:r>
            <a:r>
              <a:rPr lang="ru-RU" b="1" i="1" dirty="0">
                <a:solidFill>
                  <a:srgbClr val="660066"/>
                </a:solidFill>
              </a:rPr>
              <a:t> лихорадка)). </a:t>
            </a:r>
            <a:endParaRPr lang="uk-UA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До вірусних захворювань належить і винайдений у</a:t>
            </a:r>
            <a:r>
              <a:rPr lang="ru-RU" b="1" i="1" dirty="0">
                <a:solidFill>
                  <a:srgbClr val="660066"/>
                </a:solidFill>
              </a:rPr>
              <a:t> 1981 </a:t>
            </a:r>
            <a:r>
              <a:rPr lang="uk-UA" b="1" i="1" dirty="0">
                <a:solidFill>
                  <a:srgbClr val="660066"/>
                </a:solidFill>
              </a:rPr>
              <a:t>р.</a:t>
            </a:r>
            <a:r>
              <a:rPr lang="ru-RU" b="1" i="1" dirty="0">
                <a:solidFill>
                  <a:srgbClr val="660066"/>
                </a:solidFill>
              </a:rPr>
              <a:t>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 </a:t>
            </a:r>
            <a:r>
              <a:rPr lang="uk-UA" b="1" i="1" dirty="0">
                <a:solidFill>
                  <a:srgbClr val="660066"/>
                </a:solidFill>
              </a:rPr>
              <a:t>імунодефіциту людини, що викликає СНІД. </a:t>
            </a:r>
            <a:endParaRPr lang="ru-RU" b="1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0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842992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660066"/>
                </a:solidFill>
              </a:rPr>
              <a:t>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(лат. «</a:t>
            </a:r>
            <a:r>
              <a:rPr lang="uk-UA" b="1" i="1" dirty="0">
                <a:solidFill>
                  <a:srgbClr val="660066"/>
                </a:solidFill>
              </a:rPr>
              <a:t>отрута</a:t>
            </a:r>
            <a:r>
              <a:rPr lang="ru-RU" b="1" i="1" dirty="0">
                <a:solidFill>
                  <a:srgbClr val="660066"/>
                </a:solidFill>
              </a:rPr>
              <a:t>») – </a:t>
            </a:r>
            <a:r>
              <a:rPr lang="uk-UA" b="1" i="1" dirty="0" err="1">
                <a:solidFill>
                  <a:srgbClr val="660066"/>
                </a:solidFill>
              </a:rPr>
              <a:t>облігатні</a:t>
            </a:r>
            <a:r>
              <a:rPr lang="uk-UA" b="1" i="1" dirty="0">
                <a:solidFill>
                  <a:srgbClr val="660066"/>
                </a:solidFill>
              </a:rPr>
              <a:t> внутрішньоклітинні паразити</a:t>
            </a:r>
            <a:r>
              <a:rPr lang="ru-RU" b="1" i="1" dirty="0">
                <a:solidFill>
                  <a:srgbClr val="660066"/>
                </a:solidFill>
              </a:rPr>
              <a:t>. </a:t>
            </a:r>
            <a:r>
              <a:rPr lang="uk-UA" b="1" i="1" dirty="0">
                <a:solidFill>
                  <a:srgbClr val="660066"/>
                </a:solidFill>
              </a:rPr>
              <a:t>Вони вражають всі групи живих організмів, так як живуть в клітинах рослин, тварин, людини і, навіть, бактерій (бактеріофаги). Відкриті у 1892 році російським ботаніком Дмитром Івановським, але тривалий час залишались недослідженими тому, що мали досить дрібні розміри – від 20 до 300 </a:t>
            </a:r>
            <a:r>
              <a:rPr lang="uk-UA" b="1" i="1" dirty="0" err="1">
                <a:solidFill>
                  <a:srgbClr val="660066"/>
                </a:solidFill>
              </a:rPr>
              <a:t>нм</a:t>
            </a:r>
            <a:r>
              <a:rPr lang="uk-UA" b="1" i="1" dirty="0">
                <a:solidFill>
                  <a:srgbClr val="660066"/>
                </a:solidFill>
              </a:rPr>
              <a:t>. Тільки поява електронного мікроскопу дозволила вивчити </a:t>
            </a:r>
            <a:r>
              <a:rPr lang="uk-UA" b="1" i="1" dirty="0" smtClean="0">
                <a:solidFill>
                  <a:srgbClr val="660066"/>
                </a:solidFill>
              </a:rPr>
              <a:t>дані </a:t>
            </a:r>
            <a:r>
              <a:rPr lang="uk-UA" b="1" i="1" dirty="0">
                <a:solidFill>
                  <a:srgbClr val="660066"/>
                </a:solidFill>
              </a:rPr>
              <a:t>істоти.</a:t>
            </a:r>
            <a:br>
              <a:rPr lang="uk-UA" b="1" i="1" dirty="0">
                <a:solidFill>
                  <a:srgbClr val="660066"/>
                </a:solidFill>
              </a:rPr>
            </a:br>
            <a:endParaRPr lang="ru-RU" dirty="0"/>
          </a:p>
        </p:txBody>
      </p:sp>
      <p:pic>
        <p:nvPicPr>
          <p:cNvPr id="1026" name="Picture 2" descr="C:\Users\liza\Desktop\yaponskie-uchenye-sozdali-antisep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4" y="4365104"/>
            <a:ext cx="36868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3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Вірусні хвороби людей</a:t>
            </a:r>
            <a:r>
              <a:rPr lang="uk-UA" dirty="0"/>
              <a:t> </a:t>
            </a:r>
            <a:br>
              <a:rPr lang="uk-UA" dirty="0"/>
            </a:br>
            <a:r>
              <a:rPr lang="uk-UA" b="1" i="1" dirty="0">
                <a:solidFill>
                  <a:srgbClr val="660033"/>
                </a:solidFill>
              </a:rPr>
              <a:t>Папіломи</a:t>
            </a:r>
            <a:endParaRPr lang="ru-RU" dirty="0"/>
          </a:p>
        </p:txBody>
      </p:sp>
      <p:sp>
        <p:nvSpPr>
          <p:cNvPr id="4" name="Rectangle 10" descr="C:\Users\Павленко\Віруси\глаз.jpg"/>
          <p:cNvSpPr>
            <a:spLocks noChangeArrowheads="1"/>
          </p:cNvSpPr>
          <p:nvPr/>
        </p:nvSpPr>
        <p:spPr bwMode="auto">
          <a:xfrm>
            <a:off x="3672389" y="1785288"/>
            <a:ext cx="1905000" cy="1371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 descr="C:\Users\Павленко\Віруси\papilloma.jpg"/>
          <p:cNvSpPr>
            <a:spLocks noChangeArrowheads="1"/>
          </p:cNvSpPr>
          <p:nvPr/>
        </p:nvSpPr>
        <p:spPr bwMode="auto">
          <a:xfrm>
            <a:off x="6454705" y="3429000"/>
            <a:ext cx="2286000" cy="1524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 descr="C:\Users\Павленко\Віруси\warts_.jpg"/>
          <p:cNvSpPr>
            <a:spLocks noChangeArrowheads="1"/>
          </p:cNvSpPr>
          <p:nvPr/>
        </p:nvSpPr>
        <p:spPr bwMode="auto">
          <a:xfrm>
            <a:off x="3170866" y="4804626"/>
            <a:ext cx="2438400" cy="1524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1" descr="C:\Users\Павленко\Віруси\веко.jpg"/>
          <p:cNvSpPr>
            <a:spLocks noChangeArrowheads="1"/>
          </p:cNvSpPr>
          <p:nvPr/>
        </p:nvSpPr>
        <p:spPr bwMode="auto">
          <a:xfrm>
            <a:off x="611560" y="3156888"/>
            <a:ext cx="2057400" cy="13716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340768"/>
          </a:xfrm>
        </p:spPr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Вірусні хвороби людей</a:t>
            </a:r>
            <a:endParaRPr lang="ru-RU" dirty="0"/>
          </a:p>
        </p:txBody>
      </p:sp>
      <p:sp>
        <p:nvSpPr>
          <p:cNvPr id="4" name="Rectangle 6" descr="C:\Users\Павленко\Віруси\ВАП.jpg"/>
          <p:cNvSpPr>
            <a:spLocks noChangeArrowheads="1"/>
          </p:cNvSpPr>
          <p:nvPr/>
        </p:nvSpPr>
        <p:spPr bwMode="auto">
          <a:xfrm>
            <a:off x="533400" y="1412776"/>
            <a:ext cx="2971800" cy="1752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52895" y="3165376"/>
            <a:ext cx="2743200" cy="3459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Аденовірусна інфекція</a:t>
            </a:r>
            <a:endParaRPr lang="ru-RU" dirty="0"/>
          </a:p>
        </p:txBody>
      </p:sp>
      <p:sp>
        <p:nvSpPr>
          <p:cNvPr id="6" name="Rectangle 15" descr="C:\Users\Павленко\Віруси\p-3-4.jpg"/>
          <p:cNvSpPr>
            <a:spLocks noChangeArrowheads="1"/>
          </p:cNvSpPr>
          <p:nvPr/>
        </p:nvSpPr>
        <p:spPr bwMode="auto">
          <a:xfrm>
            <a:off x="6400800" y="3733800"/>
            <a:ext cx="2362200" cy="2590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705600" y="63246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Свинка</a:t>
            </a:r>
            <a:endParaRPr lang="ru-RU"/>
          </a:p>
        </p:txBody>
      </p:sp>
      <p:sp>
        <p:nvSpPr>
          <p:cNvPr id="8" name="Rectangle 4" descr="C:\Users\Павленко\Віруси\kor1.jpg"/>
          <p:cNvSpPr>
            <a:spLocks noChangeArrowheads="1"/>
          </p:cNvSpPr>
          <p:nvPr/>
        </p:nvSpPr>
        <p:spPr bwMode="auto">
          <a:xfrm>
            <a:off x="3505200" y="4419600"/>
            <a:ext cx="2209800" cy="1828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86200" y="62484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Кір</a:t>
            </a:r>
            <a:endParaRPr lang="ru-RU"/>
          </a:p>
        </p:txBody>
      </p:sp>
      <p:sp>
        <p:nvSpPr>
          <p:cNvPr id="10" name="Rectangle 10" descr="C:\Users\Павленко\Віруси\желтуха.jpg"/>
          <p:cNvSpPr>
            <a:spLocks noChangeArrowheads="1"/>
          </p:cNvSpPr>
          <p:nvPr/>
        </p:nvSpPr>
        <p:spPr bwMode="auto">
          <a:xfrm>
            <a:off x="652895" y="3688582"/>
            <a:ext cx="2133600" cy="25146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6210300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Гепатит</a:t>
            </a:r>
            <a:endParaRPr lang="ru-RU"/>
          </a:p>
        </p:txBody>
      </p:sp>
      <p:sp>
        <p:nvSpPr>
          <p:cNvPr id="12" name="Rectangle 5" descr="C:\Users\Павленко\Віруси\бородавка.jpg"/>
          <p:cNvSpPr>
            <a:spLocks noChangeArrowheads="1"/>
          </p:cNvSpPr>
          <p:nvPr/>
        </p:nvSpPr>
        <p:spPr bwMode="auto">
          <a:xfrm>
            <a:off x="5410200" y="1260376"/>
            <a:ext cx="2590800" cy="19050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854250" y="3185964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/>
              <a:t>Бородавка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6" grpId="0" animBg="1"/>
      <p:bldP spid="7" grpId="0" animBg="1" autoUpdateAnimBg="0"/>
      <p:bldP spid="8" grpId="0" animBg="1"/>
      <p:bldP spid="9" grpId="0" animBg="1" autoUpdateAnimBg="0"/>
      <p:bldP spid="10" grpId="0" animBg="1"/>
      <p:bldP spid="11" grpId="0" animBg="1" autoUpdateAnimBg="0"/>
      <p:bldP spid="12" grpId="0" animBg="1"/>
      <p:bldP spid="1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19256" cy="1340768"/>
          </a:xfrm>
        </p:spPr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Вірусні хвороби людей</a:t>
            </a:r>
            <a:br>
              <a:rPr lang="uk-UA" b="1" i="1" dirty="0">
                <a:solidFill>
                  <a:srgbClr val="660066"/>
                </a:solidFill>
              </a:rPr>
            </a:br>
            <a:r>
              <a:rPr lang="uk-UA" b="1" i="1" dirty="0" err="1">
                <a:solidFill>
                  <a:srgbClr val="660033"/>
                </a:solidFill>
              </a:rPr>
              <a:t>Подіомієліт</a:t>
            </a:r>
            <a:endParaRPr lang="ru-RU" dirty="0"/>
          </a:p>
        </p:txBody>
      </p:sp>
      <p:sp>
        <p:nvSpPr>
          <p:cNvPr id="5" name="Rectangle 4" descr="C:\Users\Павленко\Віруси\polio.jpg"/>
          <p:cNvSpPr>
            <a:spLocks noChangeArrowheads="1"/>
          </p:cNvSpPr>
          <p:nvPr/>
        </p:nvSpPr>
        <p:spPr bwMode="auto">
          <a:xfrm>
            <a:off x="304800" y="1828800"/>
            <a:ext cx="2819400" cy="3657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 descr="C:\Users\Павленко\Віруси\дев и поли.jpg"/>
          <p:cNvSpPr>
            <a:spLocks noChangeArrowheads="1"/>
          </p:cNvSpPr>
          <p:nvPr/>
        </p:nvSpPr>
        <p:spPr bwMode="auto">
          <a:xfrm>
            <a:off x="3276600" y="3501008"/>
            <a:ext cx="2590800" cy="3200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 descr="C:\Users\Павленко\Віруси\мальч.jpg">
            <a:hlinkClick r:id="rId4"/>
          </p:cNvPr>
          <p:cNvSpPr>
            <a:spLocks noChangeArrowheads="1"/>
          </p:cNvSpPr>
          <p:nvPr/>
        </p:nvSpPr>
        <p:spPr bwMode="auto">
          <a:xfrm>
            <a:off x="6172200" y="1988840"/>
            <a:ext cx="2743200" cy="3810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Вірусні хвороби людини</a:t>
            </a:r>
            <a:br>
              <a:rPr lang="uk-UA" b="1" i="1" dirty="0">
                <a:solidFill>
                  <a:srgbClr val="660066"/>
                </a:solidFill>
              </a:rPr>
            </a:br>
            <a:r>
              <a:rPr lang="uk-UA" b="1" i="1" dirty="0" err="1">
                <a:solidFill>
                  <a:srgbClr val="660033"/>
                </a:solidFill>
              </a:rPr>
              <a:t>Герпес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Rectangle 7" descr="C:\Users\Павленко\Pictures\Віруси\герп на плече.jpg"/>
          <p:cNvSpPr>
            <a:spLocks noChangeArrowheads="1"/>
          </p:cNvSpPr>
          <p:nvPr/>
        </p:nvSpPr>
        <p:spPr bwMode="auto">
          <a:xfrm>
            <a:off x="395536" y="1556792"/>
            <a:ext cx="2057400" cy="1828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6" descr="C:\Users\Павленко\Pictures\Віруси\на губ.jpg"/>
          <p:cNvSpPr>
            <a:spLocks noChangeArrowheads="1"/>
          </p:cNvSpPr>
          <p:nvPr/>
        </p:nvSpPr>
        <p:spPr bwMode="auto">
          <a:xfrm>
            <a:off x="539552" y="4077072"/>
            <a:ext cx="2286000" cy="2057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9" descr="C:\Users\Павленко\Pictures\Віруси\плохо.jpg"/>
          <p:cNvSpPr>
            <a:spLocks noChangeArrowheads="1"/>
          </p:cNvSpPr>
          <p:nvPr/>
        </p:nvSpPr>
        <p:spPr bwMode="auto">
          <a:xfrm>
            <a:off x="3779912" y="2547392"/>
            <a:ext cx="1828800" cy="1676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" descr="C:\Users\Павленко\Pictures\Віруси\6.jpg"/>
          <p:cNvSpPr>
            <a:spLocks noChangeArrowheads="1"/>
          </p:cNvSpPr>
          <p:nvPr/>
        </p:nvSpPr>
        <p:spPr bwMode="auto">
          <a:xfrm>
            <a:off x="6156176" y="4077072"/>
            <a:ext cx="2362200" cy="21336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5" descr="C:\Users\Павленко\Pictures\Віруси\герп.jpg"/>
          <p:cNvSpPr>
            <a:spLocks noChangeArrowheads="1"/>
          </p:cNvSpPr>
          <p:nvPr/>
        </p:nvSpPr>
        <p:spPr bwMode="auto">
          <a:xfrm>
            <a:off x="6480855" y="1594892"/>
            <a:ext cx="2057400" cy="19050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>
                <a:solidFill>
                  <a:srgbClr val="660033"/>
                </a:solidFill>
              </a:rPr>
              <a:t>Вірус перетворив індонезійця</a:t>
            </a:r>
            <a:br>
              <a:rPr lang="uk-UA" sz="3200" b="1" i="1" dirty="0">
                <a:solidFill>
                  <a:srgbClr val="660033"/>
                </a:solidFill>
              </a:rPr>
            </a:br>
            <a:r>
              <a:rPr lang="uk-UA" sz="3200" b="1" i="1" dirty="0">
                <a:solidFill>
                  <a:srgbClr val="660033"/>
                </a:solidFill>
              </a:rPr>
              <a:t>в людину - дерево</a:t>
            </a:r>
            <a:endParaRPr lang="ru-RU" sz="3200" dirty="0"/>
          </a:p>
        </p:txBody>
      </p:sp>
      <p:sp>
        <p:nvSpPr>
          <p:cNvPr id="5" name="Rectangle 5" descr="C:\Users\Павленко\Віруси\Вирус превратил индонезийца в человека-дерево.jpg"/>
          <p:cNvSpPr>
            <a:spLocks noChangeArrowheads="1"/>
          </p:cNvSpPr>
          <p:nvPr/>
        </p:nvSpPr>
        <p:spPr bwMode="auto">
          <a:xfrm>
            <a:off x="755576" y="2133600"/>
            <a:ext cx="2514600" cy="2133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 descr="C:\Users\Павленко\Віруси\руки-дерева.jpg"/>
          <p:cNvSpPr>
            <a:spLocks noChangeArrowheads="1"/>
          </p:cNvSpPr>
          <p:nvPr/>
        </p:nvSpPr>
        <p:spPr bwMode="auto">
          <a:xfrm>
            <a:off x="2012876" y="4495800"/>
            <a:ext cx="2514600" cy="2133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 descr="C:\Users\Павленко\Віруси\ноги-дерево.jpg"/>
          <p:cNvSpPr>
            <a:spLocks noChangeArrowheads="1"/>
          </p:cNvSpPr>
          <p:nvPr/>
        </p:nvSpPr>
        <p:spPr bwMode="auto">
          <a:xfrm>
            <a:off x="5076056" y="4471516"/>
            <a:ext cx="2438400" cy="2133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 descr="C:\Users\Павленко\Віруси\человек-дерево.gif"/>
          <p:cNvSpPr>
            <a:spLocks noChangeArrowheads="1"/>
          </p:cNvSpPr>
          <p:nvPr/>
        </p:nvSpPr>
        <p:spPr bwMode="auto">
          <a:xfrm>
            <a:off x="5652120" y="1915922"/>
            <a:ext cx="2514600" cy="23622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8640"/>
            <a:ext cx="8396536" cy="2808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660066"/>
                </a:solidFill>
              </a:rPr>
              <a:t>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 мають настільки просту будову, що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інколи їх взагалі не вважають живими організмами.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 Кожна вірусна частинка складається з невеликої кількості генетичного матеріалу </a:t>
            </a:r>
            <a:r>
              <a:rPr lang="ru-RU" b="1" i="1" dirty="0">
                <a:solidFill>
                  <a:srgbClr val="660066"/>
                </a:solidFill>
              </a:rPr>
              <a:t>(ДНК </a:t>
            </a:r>
            <a:r>
              <a:rPr lang="uk-UA" b="1" i="1" dirty="0">
                <a:solidFill>
                  <a:srgbClr val="660066"/>
                </a:solidFill>
              </a:rPr>
              <a:t>або</a:t>
            </a:r>
            <a:r>
              <a:rPr lang="ru-RU" b="1" i="1" dirty="0">
                <a:solidFill>
                  <a:srgbClr val="660066"/>
                </a:solidFill>
              </a:rPr>
              <a:t> РНК), </a:t>
            </a:r>
            <a:r>
              <a:rPr lang="uk-UA" b="1" i="1" dirty="0" err="1">
                <a:solidFill>
                  <a:srgbClr val="660066"/>
                </a:solidFill>
              </a:rPr>
              <a:t>заключеного</a:t>
            </a:r>
            <a:r>
              <a:rPr lang="uk-UA" b="1" i="1" dirty="0">
                <a:solidFill>
                  <a:srgbClr val="660066"/>
                </a:solidFill>
              </a:rPr>
              <a:t> в білкову оболонку </a:t>
            </a:r>
            <a:r>
              <a:rPr lang="ru-RU" b="1" i="1" dirty="0">
                <a:solidFill>
                  <a:srgbClr val="CC0000"/>
                </a:solidFill>
              </a:rPr>
              <a:t>(</a:t>
            </a:r>
            <a:r>
              <a:rPr lang="ru-RU" b="1" i="1" dirty="0" err="1">
                <a:solidFill>
                  <a:srgbClr val="CC0000"/>
                </a:solidFill>
              </a:rPr>
              <a:t>капсид</a:t>
            </a:r>
            <a:r>
              <a:rPr lang="ru-RU" b="1" i="1" dirty="0">
                <a:solidFill>
                  <a:srgbClr val="CC0000"/>
                </a:solidFill>
              </a:rPr>
              <a:t>).</a:t>
            </a:r>
            <a:r>
              <a:rPr lang="ru-RU" b="1" i="1" dirty="0">
                <a:solidFill>
                  <a:srgbClr val="660066"/>
                </a:solidFill>
              </a:rPr>
              <a:t> В с</a:t>
            </a:r>
            <a:r>
              <a:rPr lang="uk-UA" b="1" i="1" dirty="0" err="1">
                <a:solidFill>
                  <a:srgbClr val="660066"/>
                </a:solidFill>
              </a:rPr>
              <a:t>кладі</a:t>
            </a:r>
            <a:r>
              <a:rPr lang="uk-UA" b="1" i="1" dirty="0">
                <a:solidFill>
                  <a:srgbClr val="660066"/>
                </a:solidFill>
              </a:rPr>
              <a:t> ряду вірусів присутні вуглеводи та ліпіди</a:t>
            </a:r>
            <a:r>
              <a:rPr lang="ru-RU" b="1" i="1" dirty="0">
                <a:solidFill>
                  <a:srgbClr val="660066"/>
                </a:solidFill>
              </a:rPr>
              <a:t>. </a:t>
            </a:r>
            <a:r>
              <a:rPr lang="uk-UA" b="1" i="1" dirty="0">
                <a:solidFill>
                  <a:srgbClr val="660066"/>
                </a:solidFill>
              </a:rPr>
              <a:t>На відміну від усіх інших живих організмів віруси не мають клітинної будови.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Повністю сформована інфекційна частинка називається </a:t>
            </a:r>
            <a:r>
              <a:rPr lang="uk-UA" b="1" i="1" dirty="0" err="1">
                <a:solidFill>
                  <a:srgbClr val="CC0000"/>
                </a:solidFill>
              </a:rPr>
              <a:t>віріоном</a:t>
            </a:r>
            <a:r>
              <a:rPr lang="uk-UA" b="1" i="1" dirty="0">
                <a:solidFill>
                  <a:srgbClr val="CC0000"/>
                </a:solidFill>
              </a:rPr>
              <a:t>.</a:t>
            </a:r>
            <a:endParaRPr lang="ru-RU" b="1" i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0101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05861"/>
            <a:ext cx="5256213" cy="2628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3291615"/>
            <a:ext cx="32271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660033"/>
                </a:solidFill>
              </a:rPr>
              <a:t>Зліва: вірус тютюнової мозаїки </a:t>
            </a:r>
            <a:r>
              <a:rPr lang="ru-RU" b="1" i="1" dirty="0">
                <a:solidFill>
                  <a:srgbClr val="660033"/>
                </a:solidFill>
              </a:rPr>
              <a:t>(фотограф</a:t>
            </a:r>
            <a:r>
              <a:rPr lang="uk-UA" b="1" i="1" dirty="0">
                <a:solidFill>
                  <a:srgbClr val="660033"/>
                </a:solidFill>
              </a:rPr>
              <a:t>і</a:t>
            </a:r>
            <a:r>
              <a:rPr lang="ru-RU" b="1" i="1" dirty="0">
                <a:solidFill>
                  <a:srgbClr val="660033"/>
                </a:solidFill>
              </a:rPr>
              <a:t>я </a:t>
            </a:r>
            <a:r>
              <a:rPr lang="uk-UA" b="1" i="1" dirty="0">
                <a:solidFill>
                  <a:srgbClr val="660033"/>
                </a:solidFill>
              </a:rPr>
              <a:t>зроблена </a:t>
            </a:r>
            <a:r>
              <a:rPr lang="ru-RU" b="1" i="1" dirty="0">
                <a:solidFill>
                  <a:srgbClr val="660033"/>
                </a:solidFill>
              </a:rPr>
              <a:t> </a:t>
            </a:r>
            <a:r>
              <a:rPr lang="uk-UA" b="1" i="1" dirty="0">
                <a:solidFill>
                  <a:srgbClr val="660033"/>
                </a:solidFill>
              </a:rPr>
              <a:t>е</a:t>
            </a:r>
            <a:r>
              <a:rPr lang="ru-RU" b="1" i="1" dirty="0" err="1">
                <a:solidFill>
                  <a:srgbClr val="660033"/>
                </a:solidFill>
              </a:rPr>
              <a:t>лектронн</a:t>
            </a:r>
            <a:r>
              <a:rPr lang="uk-UA" b="1" i="1" dirty="0">
                <a:solidFill>
                  <a:srgbClr val="660033"/>
                </a:solidFill>
              </a:rPr>
              <a:t>и</a:t>
            </a:r>
            <a:r>
              <a:rPr lang="ru-RU" b="1" i="1" dirty="0">
                <a:solidFill>
                  <a:srgbClr val="660033"/>
                </a:solidFill>
              </a:rPr>
              <a:t>м </a:t>
            </a:r>
            <a:r>
              <a:rPr lang="ru-RU" b="1" i="1" dirty="0" err="1">
                <a:solidFill>
                  <a:srgbClr val="660033"/>
                </a:solidFill>
              </a:rPr>
              <a:t>м</a:t>
            </a:r>
            <a:r>
              <a:rPr lang="uk-UA" b="1" i="1" dirty="0">
                <a:solidFill>
                  <a:srgbClr val="660033"/>
                </a:solidFill>
              </a:rPr>
              <a:t>і</a:t>
            </a:r>
            <a:r>
              <a:rPr lang="ru-RU" b="1" i="1" dirty="0" err="1">
                <a:solidFill>
                  <a:srgbClr val="660033"/>
                </a:solidFill>
              </a:rPr>
              <a:t>кроскопом</a:t>
            </a:r>
            <a:r>
              <a:rPr lang="ru-RU" b="1" i="1" dirty="0">
                <a:solidFill>
                  <a:srgbClr val="660033"/>
                </a:solidFill>
              </a:rPr>
              <a:t> </a:t>
            </a:r>
            <a:r>
              <a:rPr lang="uk-UA" b="1" i="1" dirty="0">
                <a:solidFill>
                  <a:srgbClr val="660033"/>
                </a:solidFill>
              </a:rPr>
              <a:t>із збільшенням у сто тисяч разів</a:t>
            </a:r>
            <a:r>
              <a:rPr lang="ru-RU" b="1" i="1" dirty="0">
                <a:solidFill>
                  <a:srgbClr val="660033"/>
                </a:solidFill>
              </a:rPr>
              <a:t>). </a:t>
            </a:r>
            <a:endParaRPr lang="uk-UA" b="1" i="1" dirty="0">
              <a:solidFill>
                <a:srgbClr val="660033"/>
              </a:solidFill>
            </a:endParaRPr>
          </a:p>
          <a:p>
            <a:pPr algn="ctr"/>
            <a:endParaRPr lang="uk-UA" b="1" i="1" dirty="0">
              <a:solidFill>
                <a:srgbClr val="660033"/>
              </a:solidFill>
            </a:endParaRPr>
          </a:p>
          <a:p>
            <a:pPr algn="ctr"/>
            <a:r>
              <a:rPr lang="uk-UA" b="1" i="1" dirty="0">
                <a:solidFill>
                  <a:srgbClr val="660033"/>
                </a:solidFill>
              </a:rPr>
              <a:t>З</a:t>
            </a:r>
            <a:r>
              <a:rPr lang="ru-RU" b="1" i="1" dirty="0">
                <a:solidFill>
                  <a:srgbClr val="660033"/>
                </a:solidFill>
              </a:rPr>
              <a:t>права: схема </a:t>
            </a:r>
            <a:r>
              <a:rPr lang="uk-UA" b="1" i="1" dirty="0">
                <a:solidFill>
                  <a:srgbClr val="660033"/>
                </a:solidFill>
              </a:rPr>
              <a:t>будови </a:t>
            </a:r>
            <a:r>
              <a:rPr lang="ru-RU" b="1" i="1" dirty="0">
                <a:solidFill>
                  <a:srgbClr val="660033"/>
                </a:solidFill>
              </a:rPr>
              <a:t>в</a:t>
            </a:r>
            <a:r>
              <a:rPr lang="uk-UA" b="1" i="1" dirty="0">
                <a:solidFill>
                  <a:srgbClr val="660033"/>
                </a:solidFill>
              </a:rPr>
              <a:t>і</a:t>
            </a:r>
            <a:r>
              <a:rPr lang="ru-RU" b="1" i="1" dirty="0">
                <a:solidFill>
                  <a:srgbClr val="660033"/>
                </a:solidFill>
              </a:rPr>
              <a:t>руса; </a:t>
            </a:r>
            <a:r>
              <a:rPr lang="uk-UA" b="1" i="1" dirty="0">
                <a:solidFill>
                  <a:srgbClr val="660033"/>
                </a:solidFill>
              </a:rPr>
              <a:t>червону нитку </a:t>
            </a:r>
            <a:r>
              <a:rPr lang="ru-RU" b="1" i="1" dirty="0">
                <a:solidFill>
                  <a:srgbClr val="660033"/>
                </a:solidFill>
              </a:rPr>
              <a:t>РНК</a:t>
            </a:r>
            <a:r>
              <a:rPr lang="uk-UA" b="1" i="1" dirty="0">
                <a:solidFill>
                  <a:srgbClr val="660033"/>
                </a:solidFill>
              </a:rPr>
              <a:t> обмежовують </a:t>
            </a:r>
            <a:r>
              <a:rPr lang="ru-RU" b="1" i="1" dirty="0">
                <a:solidFill>
                  <a:srgbClr val="660033"/>
                </a:solidFill>
              </a:rPr>
              <a:t> молекул</a:t>
            </a:r>
            <a:r>
              <a:rPr lang="uk-UA" b="1" i="1" dirty="0">
                <a:solidFill>
                  <a:srgbClr val="660033"/>
                </a:solidFill>
              </a:rPr>
              <a:t>и </a:t>
            </a:r>
            <a:r>
              <a:rPr lang="ru-RU" b="1" i="1" dirty="0">
                <a:solidFill>
                  <a:srgbClr val="660033"/>
                </a:solidFill>
              </a:rPr>
              <a:t>б</a:t>
            </a:r>
            <a:r>
              <a:rPr lang="uk-UA" b="1" i="1" dirty="0">
                <a:solidFill>
                  <a:srgbClr val="660033"/>
                </a:solidFill>
              </a:rPr>
              <a:t>і</a:t>
            </a:r>
            <a:r>
              <a:rPr lang="ru-RU" b="1" i="1" dirty="0" err="1">
                <a:solidFill>
                  <a:srgbClr val="660033"/>
                </a:solidFill>
              </a:rPr>
              <a:t>лка</a:t>
            </a:r>
            <a:r>
              <a:rPr lang="ru-RU" b="1" i="1" dirty="0">
                <a:solidFill>
                  <a:srgbClr val="660033"/>
                </a:solidFill>
              </a:rPr>
              <a:t>. </a:t>
            </a:r>
            <a:endParaRPr lang="ru-RU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55160" cy="1051520"/>
          </a:xfrm>
        </p:spPr>
        <p:txBody>
          <a:bodyPr/>
          <a:lstStyle/>
          <a:p>
            <a:r>
              <a:rPr lang="uk-UA" b="1" i="1" dirty="0">
                <a:solidFill>
                  <a:srgbClr val="660066"/>
                </a:solidFill>
              </a:rPr>
              <a:t>Класифікація вірусів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2890664" cy="396044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РНК – </a:t>
            </a:r>
            <a:r>
              <a:rPr lang="uk-UA" b="1" i="1" dirty="0" err="1">
                <a:solidFill>
                  <a:srgbClr val="660066"/>
                </a:solidFill>
              </a:rPr>
              <a:t>вмісні</a:t>
            </a:r>
            <a:endParaRPr lang="uk-UA" b="1" i="1" dirty="0">
              <a:solidFill>
                <a:srgbClr val="66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uk-UA" sz="1800" dirty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Симетрія </a:t>
            </a:r>
            <a:r>
              <a:rPr lang="uk-UA" b="1" i="1" dirty="0" err="1">
                <a:solidFill>
                  <a:srgbClr val="660066"/>
                </a:solidFill>
              </a:rPr>
              <a:t>капсидів</a:t>
            </a:r>
            <a:r>
              <a:rPr lang="uk-UA" b="1" i="1" dirty="0">
                <a:solidFill>
                  <a:srgbClr val="660066"/>
                </a:solidFill>
              </a:rPr>
              <a:t> у них</a:t>
            </a:r>
            <a:r>
              <a:rPr lang="uk-UA" sz="2800" b="1" i="1" dirty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кубічна і спіральна.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До них належать: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вірус поліомієліту,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кліщового енцефаліту,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жовтої лихорадки,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грипу, сказу, </a:t>
            </a:r>
            <a:r>
              <a:rPr lang="uk-UA" b="1" i="1" dirty="0" err="1">
                <a:solidFill>
                  <a:srgbClr val="660066"/>
                </a:solidFill>
              </a:rPr>
              <a:t>кіру</a:t>
            </a:r>
            <a:r>
              <a:rPr lang="uk-UA" b="1" i="1" dirty="0">
                <a:solidFill>
                  <a:srgbClr val="660066"/>
                </a:solidFill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тютюнової мозаїки та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група вірусів, які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інфікують хребетних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тварин, комах і вищих рослин.</a:t>
            </a:r>
            <a:endParaRPr lang="ru-RU" b="1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64502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ДНК – </a:t>
            </a:r>
            <a:r>
              <a:rPr lang="uk-UA" b="1" i="1" dirty="0" err="1">
                <a:solidFill>
                  <a:srgbClr val="660033"/>
                </a:solidFill>
              </a:rPr>
              <a:t>вмісні</a:t>
            </a:r>
            <a:endParaRPr lang="uk-UA" b="1" i="1" dirty="0">
              <a:solidFill>
                <a:srgbClr val="660033"/>
              </a:solidFill>
            </a:endParaRPr>
          </a:p>
          <a:p>
            <a:pPr algn="ctr">
              <a:buFontTx/>
              <a:buNone/>
            </a:pPr>
            <a:endParaRPr lang="uk-UA" sz="1200" b="1" i="1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Симетрія </a:t>
            </a:r>
            <a:r>
              <a:rPr lang="uk-UA" b="1" i="1" dirty="0" err="1">
                <a:solidFill>
                  <a:srgbClr val="660033"/>
                </a:solidFill>
              </a:rPr>
              <a:t>капсидів</a:t>
            </a:r>
            <a:r>
              <a:rPr lang="uk-UA" b="1" i="1" dirty="0">
                <a:solidFill>
                  <a:srgbClr val="660033"/>
                </a:solidFill>
              </a:rPr>
              <a:t> у них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кубічна, спіральна,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складна та подвійна.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До них належать: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вірус віспи, </a:t>
            </a:r>
            <a:r>
              <a:rPr lang="uk-UA" b="1" i="1" dirty="0" err="1">
                <a:solidFill>
                  <a:srgbClr val="660033"/>
                </a:solidFill>
              </a:rPr>
              <a:t>герпесу</a:t>
            </a:r>
            <a:r>
              <a:rPr lang="uk-UA" b="1" i="1" dirty="0">
                <a:solidFill>
                  <a:srgbClr val="660033"/>
                </a:solidFill>
              </a:rPr>
              <a:t>,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660033"/>
                </a:solidFill>
              </a:rPr>
              <a:t>аденовіруси, </a:t>
            </a:r>
          </a:p>
          <a:p>
            <a:pPr>
              <a:buFontTx/>
              <a:buNone/>
            </a:pPr>
            <a:r>
              <a:rPr lang="uk-UA" b="1" i="1" dirty="0" err="1">
                <a:solidFill>
                  <a:srgbClr val="660033"/>
                </a:solidFill>
              </a:rPr>
              <a:t>пухлиностворюючі</a:t>
            </a:r>
            <a:r>
              <a:rPr lang="uk-UA" b="1" i="1" dirty="0">
                <a:solidFill>
                  <a:srgbClr val="660033"/>
                </a:solidFill>
              </a:rPr>
              <a:t> та бактеріофаги.</a:t>
            </a:r>
            <a:endParaRPr lang="ru-RU" b="1" i="1" dirty="0">
              <a:solidFill>
                <a:srgbClr val="660033"/>
              </a:solidFill>
            </a:endParaRPr>
          </a:p>
        </p:txBody>
      </p:sp>
      <p:sp>
        <p:nvSpPr>
          <p:cNvPr id="6" name="Rectangle 6" descr="C:\Users\Павленко\Віруси\яд.jpg"/>
          <p:cNvSpPr>
            <a:spLocks noChangeArrowheads="1"/>
          </p:cNvSpPr>
          <p:nvPr/>
        </p:nvSpPr>
        <p:spPr bwMode="auto">
          <a:xfrm>
            <a:off x="3886200" y="1412776"/>
            <a:ext cx="1828800" cy="1295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 descr="C:\Users\Павленко\Віруси\вырус гепатиту.jpg"/>
          <p:cNvSpPr>
            <a:spLocks noChangeArrowheads="1"/>
          </p:cNvSpPr>
          <p:nvPr/>
        </p:nvSpPr>
        <p:spPr bwMode="auto">
          <a:xfrm>
            <a:off x="6629400" y="1450876"/>
            <a:ext cx="1600200" cy="1219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CC0000"/>
                </a:solidFill>
              </a:rPr>
              <a:t>В</a:t>
            </a:r>
            <a:r>
              <a:rPr lang="uk-UA" sz="4000" b="1" i="1" dirty="0">
                <a:solidFill>
                  <a:srgbClr val="CC0000"/>
                </a:solidFill>
              </a:rPr>
              <a:t>і</a:t>
            </a:r>
            <a:r>
              <a:rPr lang="ru-RU" sz="4000" b="1" i="1" dirty="0">
                <a:solidFill>
                  <a:srgbClr val="CC0000"/>
                </a:solidFill>
              </a:rPr>
              <a:t>рус </a:t>
            </a:r>
            <a:r>
              <a:rPr lang="ru-RU" sz="4000" b="1" i="1" dirty="0" err="1">
                <a:solidFill>
                  <a:srgbClr val="CC0000"/>
                </a:solidFill>
              </a:rPr>
              <a:t>грип</a:t>
            </a:r>
            <a:r>
              <a:rPr lang="uk-UA" sz="4000" b="1" i="1" dirty="0">
                <a:solidFill>
                  <a:srgbClr val="CC0000"/>
                </a:solidFill>
              </a:rPr>
              <a:t>у</a:t>
            </a:r>
            <a:r>
              <a:rPr lang="ru-RU" sz="40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b="1" i="1" dirty="0">
                <a:solidFill>
                  <a:srgbClr val="660033"/>
                </a:solidFill>
              </a:rPr>
              <a:t>(</a:t>
            </a:r>
            <a:r>
              <a:rPr lang="uk-UA" sz="4000" b="1" i="1" dirty="0">
                <a:solidFill>
                  <a:srgbClr val="660033"/>
                </a:solidFill>
              </a:rPr>
              <a:t>збільшення</a:t>
            </a:r>
            <a:r>
              <a:rPr lang="ru-RU" sz="4000" b="1" i="1" dirty="0">
                <a:solidFill>
                  <a:srgbClr val="660033"/>
                </a:solidFill>
              </a:rPr>
              <a:t> в 30 000 раз</a:t>
            </a:r>
            <a:r>
              <a:rPr lang="ru-RU" sz="4000" b="1" dirty="0">
                <a:solidFill>
                  <a:srgbClr val="660033"/>
                </a:solidFill>
              </a:rPr>
              <a:t>).</a:t>
            </a:r>
            <a:r>
              <a:rPr lang="ru-RU" sz="4000" dirty="0"/>
              <a:t> </a:t>
            </a:r>
          </a:p>
        </p:txBody>
      </p:sp>
      <p:pic>
        <p:nvPicPr>
          <p:cNvPr id="5" name="Picture 5" descr="010103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5240" y="1556792"/>
            <a:ext cx="9199240" cy="53012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C0000"/>
                </a:solidFill>
              </a:rPr>
              <a:t>В</a:t>
            </a:r>
            <a:r>
              <a:rPr lang="uk-UA" b="1" i="1" dirty="0">
                <a:solidFill>
                  <a:srgbClr val="CC0000"/>
                </a:solidFill>
              </a:rPr>
              <a:t>і</a:t>
            </a:r>
            <a:r>
              <a:rPr lang="ru-RU" b="1" i="1" dirty="0">
                <a:solidFill>
                  <a:srgbClr val="CC0000"/>
                </a:solidFill>
              </a:rPr>
              <a:t>рус С</a:t>
            </a:r>
            <a:r>
              <a:rPr lang="uk-UA" b="1" i="1" dirty="0">
                <a:solidFill>
                  <a:srgbClr val="CC0000"/>
                </a:solidFill>
              </a:rPr>
              <a:t>НІ</a:t>
            </a:r>
            <a:r>
              <a:rPr lang="ru-RU" b="1" i="1" dirty="0">
                <a:solidFill>
                  <a:srgbClr val="CC0000"/>
                </a:solidFill>
              </a:rPr>
              <a:t>Д</a:t>
            </a:r>
            <a:r>
              <a:rPr lang="uk-UA" b="1" i="1" dirty="0">
                <a:solidFill>
                  <a:srgbClr val="CC0000"/>
                </a:solidFill>
              </a:rPr>
              <a:t>у</a:t>
            </a:r>
            <a:r>
              <a:rPr lang="ru-RU" dirty="0"/>
              <a:t> </a:t>
            </a:r>
            <a:r>
              <a:rPr lang="ru-RU" b="1" i="1" dirty="0">
                <a:solidFill>
                  <a:srgbClr val="660066"/>
                </a:solidFill>
              </a:rPr>
              <a:t>– чум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XX </a:t>
            </a:r>
            <a:r>
              <a:rPr lang="uk-UA" b="1" i="1" dirty="0" err="1">
                <a:solidFill>
                  <a:srgbClr val="660066"/>
                </a:solidFill>
              </a:rPr>
              <a:t>ст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4" name="Picture 4" descr="010103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412776"/>
            <a:ext cx="8856984" cy="54452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1401762"/>
          </a:xfrm>
        </p:spPr>
        <p:txBody>
          <a:bodyPr/>
          <a:lstStyle/>
          <a:p>
            <a:r>
              <a:rPr lang="uk-UA" sz="3200" b="1" i="1" dirty="0">
                <a:solidFill>
                  <a:srgbClr val="CC0000"/>
                </a:solidFill>
              </a:rPr>
              <a:t>Віруси</a:t>
            </a:r>
            <a:br>
              <a:rPr lang="uk-UA" sz="3200" b="1" i="1" dirty="0">
                <a:solidFill>
                  <a:srgbClr val="CC0000"/>
                </a:solidFill>
              </a:rPr>
            </a:br>
            <a:r>
              <a:rPr lang="uk-UA" sz="3200" b="1" i="1" dirty="0">
                <a:solidFill>
                  <a:srgbClr val="660033"/>
                </a:solidFill>
              </a:rPr>
              <a:t>жовтої лихорадки  натуральної віспи</a:t>
            </a:r>
            <a:br>
              <a:rPr lang="uk-UA" sz="3200" b="1" i="1" dirty="0">
                <a:solidFill>
                  <a:srgbClr val="660033"/>
                </a:solidFill>
              </a:rPr>
            </a:br>
            <a:endParaRPr lang="ru-RU" sz="3200" b="1" i="1" dirty="0">
              <a:solidFill>
                <a:srgbClr val="660033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123728" y="1412776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436096" y="1412776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4" descr="C:\Users\Павленко\Pictures\Віруси\ж л -перша хв люд.jpg"/>
          <p:cNvSpPr>
            <a:spLocks noGrp="1" noChangeArrowheads="1"/>
          </p:cNvSpPr>
          <p:nvPr>
            <p:ph idx="1"/>
          </p:nvPr>
        </p:nvSpPr>
        <p:spPr bwMode="auto">
          <a:xfrm>
            <a:off x="395536" y="1988840"/>
            <a:ext cx="4042792" cy="4484787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Rectangle 3" descr="C:\Users\Павленко\Pictures\Віруси\вир нат ос.jpg"/>
          <p:cNvSpPr>
            <a:spLocks noChangeArrowheads="1"/>
          </p:cNvSpPr>
          <p:nvPr/>
        </p:nvSpPr>
        <p:spPr bwMode="auto">
          <a:xfrm>
            <a:off x="5029200" y="1905000"/>
            <a:ext cx="3886200" cy="4724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ru-RU" b="1" i="1" dirty="0">
                <a:solidFill>
                  <a:srgbClr val="660066"/>
                </a:solidFill>
              </a:rPr>
              <a:t>Характеристика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474840" cy="46413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660066"/>
                </a:solidFill>
              </a:rPr>
              <a:t>1. Х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м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ч</a:t>
            </a:r>
            <a:r>
              <a:rPr lang="uk-UA" b="1" i="1" dirty="0">
                <a:solidFill>
                  <a:srgbClr val="660066"/>
                </a:solidFill>
              </a:rPr>
              <a:t>н</a:t>
            </a:r>
            <a:r>
              <a:rPr lang="ru-RU" b="1" i="1" dirty="0" err="1">
                <a:solidFill>
                  <a:srgbClr val="660066"/>
                </a:solidFill>
              </a:rPr>
              <a:t>ий</a:t>
            </a:r>
            <a:r>
              <a:rPr lang="ru-RU" b="1" i="1" dirty="0">
                <a:solidFill>
                  <a:srgbClr val="660066"/>
                </a:solidFill>
              </a:rPr>
              <a:t> с</a:t>
            </a:r>
            <a:r>
              <a:rPr lang="uk-UA" b="1" i="1" dirty="0" err="1">
                <a:solidFill>
                  <a:srgbClr val="660066"/>
                </a:solidFill>
              </a:rPr>
              <a:t>клад</a:t>
            </a:r>
            <a:r>
              <a:rPr lang="ru-RU" b="1" i="1" dirty="0">
                <a:solidFill>
                  <a:srgbClr val="660066"/>
                </a:solidFill>
              </a:rPr>
              <a:t> представлен</a:t>
            </a:r>
            <a:r>
              <a:rPr lang="uk-UA" b="1" i="1" dirty="0" err="1">
                <a:solidFill>
                  <a:srgbClr val="660066"/>
                </a:solidFill>
              </a:rPr>
              <a:t>ий</a:t>
            </a:r>
            <a:r>
              <a:rPr lang="ru-RU" b="1" i="1" dirty="0">
                <a:solidFill>
                  <a:srgbClr val="660066"/>
                </a:solidFill>
              </a:rPr>
              <a:t> т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льк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орган</a:t>
            </a:r>
            <a:r>
              <a:rPr lang="uk-UA" b="1" i="1" dirty="0" err="1">
                <a:solidFill>
                  <a:srgbClr val="660066"/>
                </a:solidFill>
              </a:rPr>
              <a:t>ічними</a:t>
            </a:r>
            <a:r>
              <a:rPr lang="uk-UA" b="1" i="1" dirty="0">
                <a:solidFill>
                  <a:srgbClr val="660066"/>
                </a:solidFill>
              </a:rPr>
              <a:t> речовинами</a:t>
            </a:r>
            <a:r>
              <a:rPr lang="ru-RU" b="1" i="1" dirty="0">
                <a:solidFill>
                  <a:srgbClr val="660066"/>
                </a:solidFill>
              </a:rPr>
              <a:t>, а так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важ</a:t>
            </a:r>
            <a:r>
              <a:rPr lang="uk-UA" b="1" i="1" dirty="0" err="1">
                <a:solidFill>
                  <a:srgbClr val="660066"/>
                </a:solidFill>
              </a:rPr>
              <a:t>ливі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неорган</a:t>
            </a:r>
            <a:r>
              <a:rPr lang="uk-UA" b="1" i="1" dirty="0" err="1">
                <a:solidFill>
                  <a:srgbClr val="660066"/>
                </a:solidFill>
              </a:rPr>
              <a:t>ічні</a:t>
            </a:r>
            <a:r>
              <a:rPr lang="ru-RU" b="1" i="1" dirty="0">
                <a:solidFill>
                  <a:srgbClr val="660066"/>
                </a:solidFill>
              </a:rPr>
              <a:t> компонент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, </a:t>
            </a:r>
            <a:r>
              <a:rPr lang="uk-UA" b="1" i="1" dirty="0">
                <a:solidFill>
                  <a:srgbClr val="660066"/>
                </a:solidFill>
              </a:rPr>
              <a:t>як</a:t>
            </a:r>
            <a:r>
              <a:rPr lang="ru-RU" b="1" i="1" dirty="0">
                <a:solidFill>
                  <a:srgbClr val="660066"/>
                </a:solidFill>
              </a:rPr>
              <a:t> вода </a:t>
            </a:r>
            <a:r>
              <a:rPr lang="uk-UA" b="1" i="1" dirty="0">
                <a:solidFill>
                  <a:srgbClr val="660066"/>
                </a:solidFill>
              </a:rPr>
              <a:t>та</a:t>
            </a:r>
            <a:r>
              <a:rPr lang="ru-RU" b="1" i="1" dirty="0">
                <a:solidFill>
                  <a:srgbClr val="660066"/>
                </a:solidFill>
              </a:rPr>
              <a:t> м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 err="1">
                <a:solidFill>
                  <a:srgbClr val="660066"/>
                </a:solidFill>
              </a:rPr>
              <a:t>неральн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сол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, </a:t>
            </a:r>
            <a:r>
              <a:rPr lang="uk-UA" b="1" i="1" dirty="0">
                <a:solidFill>
                  <a:srgbClr val="660066"/>
                </a:solidFill>
              </a:rPr>
              <a:t>відсутні.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660066"/>
                </a:solidFill>
              </a:rPr>
              <a:t>2.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не </a:t>
            </a:r>
            <a:r>
              <a:rPr lang="uk-UA" b="1" i="1" dirty="0">
                <a:solidFill>
                  <a:srgbClr val="660066"/>
                </a:solidFill>
              </a:rPr>
              <a:t>виробляють енергії</a:t>
            </a:r>
            <a:r>
              <a:rPr lang="ru-RU" b="1" i="1" dirty="0">
                <a:solidFill>
                  <a:srgbClr val="660066"/>
                </a:solidFill>
              </a:rPr>
              <a:t>, не </a:t>
            </a:r>
            <a:r>
              <a:rPr lang="uk-UA" b="1" i="1" dirty="0">
                <a:solidFill>
                  <a:srgbClr val="660066"/>
                </a:solidFill>
              </a:rPr>
              <a:t>вживають їжі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  <a:endParaRPr lang="uk-UA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660066"/>
                </a:solidFill>
              </a:rPr>
              <a:t>3. В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рус</a:t>
            </a:r>
            <a:r>
              <a:rPr lang="uk-UA" b="1" i="1" dirty="0">
                <a:solidFill>
                  <a:srgbClr val="660066"/>
                </a:solidFill>
              </a:rPr>
              <a:t>и</a:t>
            </a:r>
            <a:r>
              <a:rPr lang="ru-RU" b="1" i="1" dirty="0">
                <a:solidFill>
                  <a:srgbClr val="660066"/>
                </a:solidFill>
              </a:rPr>
              <a:t> не растут</a:t>
            </a:r>
            <a:r>
              <a:rPr lang="uk-UA" b="1" i="1" dirty="0">
                <a:solidFill>
                  <a:srgbClr val="660066"/>
                </a:solidFill>
              </a:rPr>
              <a:t>ь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uk-UA" b="1" i="1" dirty="0">
                <a:solidFill>
                  <a:srgbClr val="660066"/>
                </a:solidFill>
              </a:rPr>
              <a:t>і</a:t>
            </a:r>
            <a:r>
              <a:rPr lang="ru-RU" b="1" i="1" dirty="0">
                <a:solidFill>
                  <a:srgbClr val="660066"/>
                </a:solidFill>
              </a:rPr>
              <a:t> не</a:t>
            </a:r>
            <a:r>
              <a:rPr lang="uk-UA" b="1" i="1" dirty="0">
                <a:solidFill>
                  <a:srgbClr val="660066"/>
                </a:solidFill>
              </a:rPr>
              <a:t> мають обміну речовин.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liza\Desktop\891428db8b60a7928f74873eb0d716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62310" cy="38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4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31224" cy="1196752"/>
          </a:xfrm>
        </p:spPr>
        <p:txBody>
          <a:bodyPr/>
          <a:lstStyle/>
          <a:p>
            <a:r>
              <a:rPr lang="uk-UA" sz="1800" b="1" i="1" dirty="0">
                <a:solidFill>
                  <a:srgbClr val="660033"/>
                </a:solidFill>
              </a:rPr>
              <a:t>Будова вірусних </a:t>
            </a:r>
            <a:r>
              <a:rPr lang="uk-UA" sz="1800" b="1" i="1" dirty="0" smtClean="0">
                <a:solidFill>
                  <a:srgbClr val="660033"/>
                </a:solidFill>
              </a:rPr>
              <a:t>частинок. Залежно </a:t>
            </a:r>
            <a:r>
              <a:rPr lang="uk-UA" sz="1800" b="1" i="1" dirty="0">
                <a:solidFill>
                  <a:srgbClr val="660033"/>
                </a:solidFill>
              </a:rPr>
              <a:t>від структури та хімічного </a:t>
            </a:r>
            <a:r>
              <a:rPr lang="uk-UA" sz="1800" b="1" i="1" dirty="0" smtClean="0">
                <a:solidFill>
                  <a:srgbClr val="660033"/>
                </a:solidFill>
              </a:rPr>
              <a:t>складу оболонки</a:t>
            </a:r>
            <a:r>
              <a:rPr lang="uk-UA" sz="1800" b="1" i="1" dirty="0">
                <a:solidFill>
                  <a:srgbClr val="660033"/>
                </a:solidFill>
              </a:rPr>
              <a:t>, </a:t>
            </a:r>
            <a:r>
              <a:rPr lang="uk-UA" sz="1800" b="1" i="1" dirty="0" smtClean="0">
                <a:solidFill>
                  <a:srgbClr val="660033"/>
                </a:solidFill>
              </a:rPr>
              <a:t>віруси поділяються </a:t>
            </a:r>
            <a:r>
              <a:rPr lang="uk-UA" sz="1800" b="1" i="1" dirty="0">
                <a:solidFill>
                  <a:srgbClr val="660033"/>
                </a:solidFill>
              </a:rPr>
              <a:t>на прості та складні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3538736" cy="44973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uk-UA" b="1" i="1" dirty="0">
                <a:solidFill>
                  <a:srgbClr val="CC0000"/>
                </a:solidFill>
              </a:rPr>
              <a:t>Прості віруси.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Складаються лише з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білкових </a:t>
            </a:r>
            <a:r>
              <a:rPr lang="uk-UA" b="1" i="1" dirty="0" err="1">
                <a:solidFill>
                  <a:srgbClr val="660066"/>
                </a:solidFill>
              </a:rPr>
              <a:t>субодиниць</a:t>
            </a:r>
            <a:r>
              <a:rPr lang="uk-UA" b="1" i="1" dirty="0">
                <a:solidFill>
                  <a:srgbClr val="660066"/>
                </a:solidFill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які утворюють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упорядковані спіральні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або багатогранні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структури. Вони можуть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мати </a:t>
            </a:r>
            <a:r>
              <a:rPr lang="uk-UA" b="1" i="1" dirty="0" err="1">
                <a:solidFill>
                  <a:srgbClr val="660066"/>
                </a:solidFill>
              </a:rPr>
              <a:t>паличковидну</a:t>
            </a:r>
            <a:r>
              <a:rPr lang="uk-UA" b="1" i="1" dirty="0">
                <a:solidFill>
                  <a:srgbClr val="660066"/>
                </a:solidFill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нитчасту або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rgbClr val="660066"/>
                </a:solidFill>
              </a:rPr>
              <a:t>кулясту форми.</a:t>
            </a:r>
            <a:endParaRPr lang="ru-RU" b="1" i="1" dirty="0">
              <a:solidFill>
                <a:srgbClr val="660066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292080" y="1988840"/>
            <a:ext cx="3750568" cy="39933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b="1" i="1" dirty="0" smtClean="0">
                <a:solidFill>
                  <a:srgbClr val="CC0000"/>
                </a:solidFill>
              </a:rPr>
              <a:t>Складні віруси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Можуть бути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додатково вкритими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ліпопротеїдною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мембраною, та включає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також </a:t>
            </a:r>
            <a:r>
              <a:rPr lang="uk-UA" b="1" i="1" dirty="0" err="1" smtClean="0">
                <a:solidFill>
                  <a:srgbClr val="660033"/>
                </a:solidFill>
              </a:rPr>
              <a:t>глікопротеїди</a:t>
            </a:r>
            <a:r>
              <a:rPr lang="uk-UA" b="1" i="1" dirty="0" smtClean="0">
                <a:solidFill>
                  <a:srgbClr val="660033"/>
                </a:solidFill>
              </a:rPr>
              <a:t>.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До складу додаткових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оболонок можуть </a:t>
            </a:r>
          </a:p>
          <a:p>
            <a:pPr>
              <a:buFontTx/>
              <a:buNone/>
            </a:pPr>
            <a:r>
              <a:rPr lang="uk-UA" b="1" i="1" dirty="0" smtClean="0">
                <a:solidFill>
                  <a:srgbClr val="660033"/>
                </a:solidFill>
              </a:rPr>
              <a:t>входити і ферменти</a:t>
            </a:r>
            <a:endParaRPr lang="ru-RU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</TotalTime>
  <Words>1027</Words>
  <Application>Microsoft Office PowerPoint</Application>
  <PresentationFormat>Экран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Віруси</vt:lpstr>
      <vt:lpstr>Презентация PowerPoint</vt:lpstr>
      <vt:lpstr>Презентация PowerPoint</vt:lpstr>
      <vt:lpstr>Класифікація вірусів</vt:lpstr>
      <vt:lpstr>Вірус грипу  (збільшення в 30 000 раз). </vt:lpstr>
      <vt:lpstr>Вірус СНІДу – чуми XX ст. </vt:lpstr>
      <vt:lpstr>Віруси жовтої лихорадки  натуральної віспи </vt:lpstr>
      <vt:lpstr>Характеристика вірусів</vt:lpstr>
      <vt:lpstr>Будова вірусних частинок. Залежно від структури та хімічного складу оболонки, віруси поділяються на прості та складні</vt:lpstr>
      <vt:lpstr>Презентация PowerPoint</vt:lpstr>
      <vt:lpstr>Різноманітність вірусів під мікроскопом</vt:lpstr>
      <vt:lpstr>Вірус СНІДу</vt:lpstr>
      <vt:lpstr>Механізми проникнення вірусу </vt:lpstr>
      <vt:lpstr>Проникнення вірусів </vt:lpstr>
      <vt:lpstr>Презентация PowerPoint</vt:lpstr>
      <vt:lpstr>Презентация PowerPoint</vt:lpstr>
      <vt:lpstr>Переносники інфекції</vt:lpstr>
      <vt:lpstr>Захисні реакції організму проти вірусних інфекцій</vt:lpstr>
      <vt:lpstr>Значення вірусів </vt:lpstr>
      <vt:lpstr>Вірусні хвороби людей  Папіломи</vt:lpstr>
      <vt:lpstr>Вірусні хвороби людей</vt:lpstr>
      <vt:lpstr>Вірусні хвороби людей Подіомієліт</vt:lpstr>
      <vt:lpstr>Вірусні хвороби людини Герпес </vt:lpstr>
      <vt:lpstr>Вірус перетворив індонезійця в людину - дерево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Lizk</dc:creator>
  <cp:lastModifiedBy>Lizk</cp:lastModifiedBy>
  <cp:revision>6</cp:revision>
  <dcterms:created xsi:type="dcterms:W3CDTF">2014-02-25T18:31:38Z</dcterms:created>
  <dcterms:modified xsi:type="dcterms:W3CDTF">2014-02-25T19:35:34Z</dcterms:modified>
</cp:coreProperties>
</file>