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49A342-3FF4-4031-8E7F-1718AE10891B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538AF48-3E81-412F-BCD6-D22892C43217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340768"/>
            <a:ext cx="6777318" cy="1731982"/>
          </a:xfrm>
        </p:spPr>
        <p:txBody>
          <a:bodyPr/>
          <a:lstStyle/>
          <a:p>
            <a:r>
              <a:rPr lang="uk-UA" sz="8800" dirty="0" smtClean="0"/>
              <a:t>Жири</a:t>
            </a:r>
            <a:endParaRPr lang="ru-RU" sz="88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767862"/>
            <a:ext cx="7200800" cy="2325434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Склад </a:t>
            </a:r>
            <a:r>
              <a:rPr lang="ru-RU" sz="4400" dirty="0" err="1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жирів</a:t>
            </a:r>
            <a:r>
              <a:rPr lang="ru-RU" sz="4400" dirty="0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, </a:t>
            </a:r>
            <a:r>
              <a:rPr lang="ru-RU" sz="4400" dirty="0" err="1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їх</a:t>
            </a:r>
            <a:r>
              <a:rPr lang="ru-RU" sz="4400" dirty="0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 </a:t>
            </a:r>
            <a:r>
              <a:rPr lang="ru-RU" sz="4400" dirty="0" err="1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утворення</a:t>
            </a:r>
            <a:r>
              <a:rPr lang="ru-RU" sz="4400" dirty="0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. </a:t>
            </a:r>
            <a:r>
              <a:rPr lang="ru-RU" sz="4400" dirty="0" err="1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Жири</a:t>
            </a:r>
            <a:r>
              <a:rPr lang="ru-RU" sz="4400" dirty="0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 у </a:t>
            </a:r>
            <a:r>
              <a:rPr lang="ru-RU" sz="4400" dirty="0" err="1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природі</a:t>
            </a:r>
            <a:r>
              <a:rPr lang="ru-RU" sz="4400" dirty="0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. </a:t>
            </a:r>
            <a:r>
              <a:rPr lang="ru-RU" sz="4400" dirty="0" err="1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Біологічна</a:t>
            </a:r>
            <a:r>
              <a:rPr lang="ru-RU" sz="4400" dirty="0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 роль </a:t>
            </a:r>
            <a:r>
              <a:rPr lang="ru-RU" sz="4400" dirty="0" err="1">
                <a:solidFill>
                  <a:schemeClr val="bg1"/>
                </a:solidFill>
                <a:effectLst/>
                <a:latin typeface="+mj-lt"/>
                <a:cs typeface="Arabic Typesetting" pitchFamily="66" charset="-78"/>
              </a:rPr>
              <a:t>жирів</a:t>
            </a:r>
            <a:endParaRPr lang="ru-RU" dirty="0">
              <a:solidFill>
                <a:schemeClr val="bg1"/>
              </a:solidFill>
              <a:effectLst/>
              <a:latin typeface="+mj-lt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995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7000">
        <p14:vortex dir="r"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16832"/>
            <a:ext cx="5826441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34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284984"/>
            <a:ext cx="7754713" cy="1910716"/>
          </a:xfrm>
        </p:spPr>
        <p:txBody>
          <a:bodyPr/>
          <a:lstStyle/>
          <a:p>
            <a:r>
              <a:rPr lang="ru-RU" sz="4000" dirty="0" err="1"/>
              <a:t>Перші</a:t>
            </a:r>
            <a:r>
              <a:rPr lang="ru-RU" sz="4000" dirty="0"/>
              <a:t> </a:t>
            </a:r>
            <a:r>
              <a:rPr lang="ru-RU" sz="4000" dirty="0" err="1"/>
              <a:t>припущення</a:t>
            </a:r>
            <a:r>
              <a:rPr lang="ru-RU" sz="4000" dirty="0"/>
              <a:t> </a:t>
            </a:r>
            <a:r>
              <a:rPr lang="ru-RU" sz="4000" dirty="0" err="1"/>
              <a:t>щодо</a:t>
            </a:r>
            <a:r>
              <a:rPr lang="ru-RU" sz="4000" dirty="0"/>
              <a:t> </a:t>
            </a:r>
            <a:r>
              <a:rPr lang="ru-RU" sz="4000" dirty="0" err="1"/>
              <a:t>наявності</a:t>
            </a:r>
            <a:r>
              <a:rPr lang="ru-RU" sz="4000" dirty="0"/>
              <a:t> в жирах «</a:t>
            </a:r>
            <a:r>
              <a:rPr lang="ru-RU" sz="4000" dirty="0" err="1"/>
              <a:t>прихованої</a:t>
            </a:r>
            <a:r>
              <a:rPr lang="ru-RU" sz="4000" dirty="0"/>
              <a:t> </a:t>
            </a:r>
            <a:r>
              <a:rPr lang="ru-RU" sz="4000" dirty="0" err="1"/>
              <a:t>кислоти</a:t>
            </a:r>
            <a:r>
              <a:rPr lang="ru-RU" sz="4000" dirty="0"/>
              <a:t>» </a:t>
            </a:r>
            <a:r>
              <a:rPr lang="ru-RU" sz="4000" dirty="0" err="1"/>
              <a:t>були</a:t>
            </a:r>
            <a:r>
              <a:rPr lang="ru-RU" sz="4000" dirty="0"/>
              <a:t> </a:t>
            </a:r>
            <a:r>
              <a:rPr lang="ru-RU" sz="4000" dirty="0" err="1"/>
              <a:t>зроблені</a:t>
            </a:r>
            <a:r>
              <a:rPr lang="ru-RU" sz="4000" dirty="0"/>
              <a:t> </a:t>
            </a:r>
            <a:r>
              <a:rPr lang="ru-RU" sz="4000" dirty="0" err="1"/>
              <a:t>ще</a:t>
            </a:r>
            <a:r>
              <a:rPr lang="ru-RU" sz="4000" dirty="0"/>
              <a:t> в </a:t>
            </a:r>
            <a:r>
              <a:rPr lang="en-US" sz="4000" dirty="0"/>
              <a:t>XVII </a:t>
            </a:r>
            <a:r>
              <a:rPr lang="ru-RU" sz="4000" dirty="0" err="1"/>
              <a:t>столітті</a:t>
            </a:r>
            <a:r>
              <a:rPr lang="ru-RU" sz="4000" dirty="0"/>
              <a:t>. Мила - </a:t>
            </a:r>
            <a:r>
              <a:rPr lang="ru-RU" sz="4000" dirty="0" err="1"/>
              <a:t>натрієві</a:t>
            </a:r>
            <a:r>
              <a:rPr lang="ru-RU" sz="4000" dirty="0"/>
              <a:t> й </a:t>
            </a:r>
            <a:r>
              <a:rPr lang="ru-RU" sz="4000" dirty="0" err="1"/>
              <a:t>калієві</a:t>
            </a:r>
            <a:r>
              <a:rPr lang="ru-RU" sz="4000" dirty="0"/>
              <a:t> </a:t>
            </a:r>
            <a:r>
              <a:rPr lang="ru-RU" sz="4000" dirty="0" err="1"/>
              <a:t>солі</a:t>
            </a:r>
            <a:r>
              <a:rPr lang="ru-RU" sz="4000" dirty="0"/>
              <a:t> </a:t>
            </a:r>
            <a:r>
              <a:rPr lang="ru-RU" sz="4000" dirty="0" err="1"/>
              <a:t>вищих</a:t>
            </a:r>
            <a:r>
              <a:rPr lang="ru-RU" sz="4000" dirty="0"/>
              <a:t> </a:t>
            </a:r>
            <a:r>
              <a:rPr lang="ru-RU" sz="4000" dirty="0" err="1"/>
              <a:t>карбонових</a:t>
            </a:r>
            <a:r>
              <a:rPr lang="ru-RU" sz="4000" dirty="0"/>
              <a:t> кислот - </a:t>
            </a:r>
            <a:r>
              <a:rPr lang="ru-RU" sz="4000" dirty="0" err="1"/>
              <a:t>здавна</a:t>
            </a:r>
            <a:r>
              <a:rPr lang="ru-RU" sz="4000" dirty="0"/>
              <a:t> </a:t>
            </a:r>
            <a:r>
              <a:rPr lang="ru-RU" sz="4000" dirty="0" err="1"/>
              <a:t>виготовляли</a:t>
            </a:r>
            <a:r>
              <a:rPr lang="ru-RU" sz="4000" dirty="0"/>
              <a:t> </a:t>
            </a:r>
            <a:r>
              <a:rPr lang="ru-RU" sz="4000" dirty="0" err="1"/>
              <a:t>варінням</a:t>
            </a:r>
            <a:r>
              <a:rPr lang="ru-RU" sz="4000" dirty="0"/>
              <a:t> </a:t>
            </a:r>
            <a:r>
              <a:rPr lang="ru-RU" sz="4000" dirty="0" err="1"/>
              <a:t>жирів</a:t>
            </a:r>
            <a:r>
              <a:rPr lang="ru-RU" sz="4000" dirty="0"/>
              <a:t> з лугом.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14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25144"/>
            <a:ext cx="7754713" cy="1910716"/>
          </a:xfrm>
        </p:spPr>
        <p:txBody>
          <a:bodyPr/>
          <a:lstStyle/>
          <a:p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1741 р.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французький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хімік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u="sng" dirty="0">
                <a:solidFill>
                  <a:schemeClr val="accent2">
                    <a:lumMod val="75000"/>
                  </a:schemeClr>
                </a:solidFill>
              </a:rPr>
              <a:t>Клод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u="sng" dirty="0">
                <a:solidFill>
                  <a:schemeClr val="accent2">
                    <a:lumMod val="75000"/>
                  </a:schemeClr>
                </a:solidFill>
              </a:rPr>
              <a:t>Жозеф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u="sng" dirty="0" err="1">
                <a:solidFill>
                  <a:schemeClr val="accent2">
                    <a:lumMod val="75000"/>
                  </a:schemeClr>
                </a:solidFill>
              </a:rPr>
              <a:t>Жоффруа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(1685-1752)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дією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сильної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неорганічної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кислоти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на мило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добув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масну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дотик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суміш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Він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припустив,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добута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маса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є жиром.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Досліджуючи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її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властивості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науковець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виявив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, 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 не так.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 flipV="1">
            <a:off x="7596336" y="6441355"/>
            <a:ext cx="893987" cy="300013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7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01008"/>
            <a:ext cx="7754713" cy="1910716"/>
          </a:xfrm>
        </p:spPr>
        <p:txBody>
          <a:bodyPr/>
          <a:lstStyle/>
          <a:p>
            <a:r>
              <a:rPr lang="ru-RU" sz="4400" b="1" i="1" u="sng" dirty="0" err="1"/>
              <a:t>Гідроліз</a:t>
            </a:r>
            <a:r>
              <a:rPr lang="ru-RU" sz="4400" i="1" dirty="0"/>
              <a:t> </a:t>
            </a:r>
            <a:r>
              <a:rPr lang="ru-RU" sz="4400" b="1" i="1" u="sng" dirty="0" err="1"/>
              <a:t>жирів</a:t>
            </a:r>
            <a:r>
              <a:rPr lang="ru-RU" sz="4400" dirty="0"/>
              <a:t> - </a:t>
            </a:r>
            <a:r>
              <a:rPr lang="ru-RU" sz="4400" dirty="0" err="1"/>
              <a:t>хімічна</a:t>
            </a:r>
            <a:r>
              <a:rPr lang="ru-RU" sz="4400" dirty="0"/>
              <a:t> </a:t>
            </a:r>
            <a:r>
              <a:rPr lang="ru-RU" sz="4400" dirty="0" err="1"/>
              <a:t>реакція</a:t>
            </a:r>
            <a:r>
              <a:rPr lang="ru-RU" sz="4400" dirty="0"/>
              <a:t>, за </a:t>
            </a:r>
            <a:r>
              <a:rPr lang="ru-RU" sz="4400" dirty="0" err="1"/>
              <a:t>допомогою</a:t>
            </a:r>
            <a:r>
              <a:rPr lang="ru-RU" sz="4400" dirty="0"/>
              <a:t> </a:t>
            </a:r>
            <a:r>
              <a:rPr lang="ru-RU" sz="4400" dirty="0" err="1"/>
              <a:t>якої</a:t>
            </a:r>
            <a:r>
              <a:rPr lang="ru-RU" sz="4400" dirty="0"/>
              <a:t> 1779 р. </a:t>
            </a:r>
            <a:r>
              <a:rPr lang="ru-RU" sz="4400" dirty="0" err="1"/>
              <a:t>шведський</a:t>
            </a:r>
            <a:r>
              <a:rPr lang="ru-RU" sz="4400" dirty="0"/>
              <a:t> </a:t>
            </a:r>
            <a:r>
              <a:rPr lang="ru-RU" sz="4400" dirty="0" err="1"/>
              <a:t>хімік</a:t>
            </a:r>
            <a:r>
              <a:rPr lang="ru-RU" sz="4400" dirty="0"/>
              <a:t> Карл </a:t>
            </a:r>
            <a:r>
              <a:rPr lang="ru-RU" sz="4400" dirty="0" err="1"/>
              <a:t>Вільгельм</a:t>
            </a:r>
            <a:r>
              <a:rPr lang="ru-RU" sz="4400" dirty="0"/>
              <a:t> </a:t>
            </a:r>
            <a:r>
              <a:rPr lang="ru-RU" sz="4400" dirty="0" err="1"/>
              <a:t>Шеєле</a:t>
            </a:r>
            <a:r>
              <a:rPr lang="ru-RU" sz="4400" dirty="0"/>
              <a:t> </a:t>
            </a:r>
            <a:r>
              <a:rPr lang="ru-RU" sz="4400" dirty="0" err="1"/>
              <a:t>виявив</a:t>
            </a:r>
            <a:r>
              <a:rPr lang="ru-RU" sz="4400" dirty="0"/>
              <a:t>: один з </a:t>
            </a:r>
            <a:r>
              <a:rPr lang="ru-RU" sz="4400" dirty="0" err="1"/>
              <a:t>продуктів</a:t>
            </a:r>
            <a:r>
              <a:rPr lang="ru-RU" sz="4400" dirty="0"/>
              <a:t> </a:t>
            </a:r>
            <a:r>
              <a:rPr lang="ru-RU" sz="4400" dirty="0" err="1"/>
              <a:t>гідролізу</a:t>
            </a:r>
            <a:r>
              <a:rPr lang="ru-RU" sz="4400" dirty="0"/>
              <a:t> (</a:t>
            </a:r>
            <a:r>
              <a:rPr lang="ru-RU" sz="4400" dirty="0" err="1"/>
              <a:t>розкладання</a:t>
            </a:r>
            <a:r>
              <a:rPr lang="ru-RU" sz="4400" dirty="0"/>
              <a:t> </a:t>
            </a:r>
            <a:r>
              <a:rPr lang="ru-RU" sz="4400" dirty="0" err="1"/>
              <a:t>під</a:t>
            </a:r>
            <a:r>
              <a:rPr lang="ru-RU" sz="4400" dirty="0"/>
              <a:t> </a:t>
            </a:r>
            <a:r>
              <a:rPr lang="ru-RU" sz="4400" dirty="0" err="1"/>
              <a:t>дією</a:t>
            </a:r>
            <a:r>
              <a:rPr lang="ru-RU" sz="4400" dirty="0"/>
              <a:t> води) </a:t>
            </a:r>
            <a:r>
              <a:rPr lang="ru-RU" sz="4400" dirty="0" err="1"/>
              <a:t>жирів</a:t>
            </a:r>
            <a:r>
              <a:rPr lang="ru-RU" sz="4400" dirty="0"/>
              <a:t> - </a:t>
            </a:r>
            <a:r>
              <a:rPr lang="ru-RU" sz="4400" dirty="0" err="1"/>
              <a:t>гліцерин</a:t>
            </a:r>
            <a:r>
              <a:rPr lang="ru-RU" sz="4400" dirty="0"/>
              <a:t>. 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879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852936"/>
            <a:ext cx="7754713" cy="1910716"/>
          </a:xfrm>
        </p:spPr>
        <p:txBody>
          <a:bodyPr/>
          <a:lstStyle/>
          <a:p>
            <a:r>
              <a:rPr lang="ru-RU" sz="4800" dirty="0"/>
              <a:t>1817 р. </a:t>
            </a:r>
            <a:r>
              <a:rPr lang="ru-RU" sz="4800" dirty="0" err="1"/>
              <a:t>його</a:t>
            </a:r>
            <a:r>
              <a:rPr lang="ru-RU" sz="4800" dirty="0"/>
              <a:t> </a:t>
            </a:r>
            <a:r>
              <a:rPr lang="ru-RU" sz="4800" dirty="0" err="1"/>
              <a:t>співвітчизник</a:t>
            </a:r>
            <a:r>
              <a:rPr lang="ru-RU" sz="4800" dirty="0"/>
              <a:t> </a:t>
            </a:r>
            <a:r>
              <a:rPr lang="ru-RU" sz="4800" dirty="0" err="1"/>
              <a:t>Шеврьоль</a:t>
            </a:r>
            <a:r>
              <a:rPr lang="ru-RU" sz="4800" dirty="0"/>
              <a:t> </a:t>
            </a:r>
            <a:r>
              <a:rPr lang="ru-RU" sz="4800" dirty="0" err="1"/>
              <a:t>добув</a:t>
            </a:r>
            <a:r>
              <a:rPr lang="ru-RU" sz="4800" dirty="0"/>
              <a:t> з </a:t>
            </a:r>
            <a:r>
              <a:rPr lang="ru-RU" sz="4800" dirty="0" err="1"/>
              <a:t>жирів</a:t>
            </a:r>
            <a:r>
              <a:rPr lang="ru-RU" sz="4800" dirty="0"/>
              <a:t> уже </a:t>
            </a:r>
            <a:r>
              <a:rPr lang="ru-RU" sz="4800" dirty="0" err="1"/>
              <a:t>відому</a:t>
            </a:r>
            <a:r>
              <a:rPr lang="ru-RU" sz="4800" dirty="0"/>
              <a:t> </a:t>
            </a:r>
            <a:r>
              <a:rPr lang="ru-RU" sz="4800" b="1" i="1" u="sng" dirty="0"/>
              <a:t>«солодку </a:t>
            </a:r>
            <a:r>
              <a:rPr lang="ru-RU" sz="4800" b="1" i="1" u="sng" dirty="0" err="1"/>
              <a:t>олію</a:t>
            </a:r>
            <a:r>
              <a:rPr lang="ru-RU" sz="4800" b="1" i="1" u="sng" dirty="0"/>
              <a:t> </a:t>
            </a:r>
            <a:r>
              <a:rPr lang="ru-RU" sz="4800" b="1" i="1" u="sng" dirty="0" err="1"/>
              <a:t>Шеєле</a:t>
            </a:r>
            <a:r>
              <a:rPr lang="ru-RU" sz="4800" b="1" i="1" u="sng" dirty="0"/>
              <a:t>»</a:t>
            </a:r>
            <a:r>
              <a:rPr lang="ru-RU" sz="4800" dirty="0"/>
              <a:t>.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870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861048"/>
            <a:ext cx="7754713" cy="1910716"/>
          </a:xfrm>
        </p:spPr>
        <p:txBody>
          <a:bodyPr/>
          <a:lstStyle/>
          <a:p>
            <a:r>
              <a:rPr lang="ru-RU" sz="4000" dirty="0" err="1"/>
              <a:t>Непересічне</a:t>
            </a:r>
            <a:r>
              <a:rPr lang="ru-RU" sz="4000" dirty="0"/>
              <a:t> </a:t>
            </a:r>
            <a:r>
              <a:rPr lang="ru-RU" sz="4000" dirty="0" err="1"/>
              <a:t>значення</a:t>
            </a:r>
            <a:r>
              <a:rPr lang="ru-RU" sz="4000" dirty="0"/>
              <a:t> мало </a:t>
            </a:r>
            <a:r>
              <a:rPr lang="ru-RU" sz="4000" dirty="0" err="1"/>
              <a:t>відкриття</a:t>
            </a:r>
            <a:r>
              <a:rPr lang="ru-RU" sz="4000" dirty="0"/>
              <a:t> ним у продуктах </a:t>
            </a:r>
            <a:r>
              <a:rPr lang="ru-RU" sz="4000" dirty="0" err="1"/>
              <a:t>дії</a:t>
            </a:r>
            <a:r>
              <a:rPr lang="ru-RU" sz="4000" dirty="0"/>
              <a:t> </a:t>
            </a:r>
            <a:r>
              <a:rPr lang="ru-RU" sz="4000" dirty="0" err="1"/>
              <a:t>водних</a:t>
            </a:r>
            <a:r>
              <a:rPr lang="ru-RU" sz="4000" dirty="0"/>
              <a:t> </a:t>
            </a:r>
            <a:r>
              <a:rPr lang="ru-RU" sz="4000" dirty="0" err="1"/>
              <a:t>розчинів</a:t>
            </a:r>
            <a:r>
              <a:rPr lang="ru-RU" sz="4000" dirty="0"/>
              <a:t> </a:t>
            </a:r>
            <a:r>
              <a:rPr lang="ru-RU" sz="4000" dirty="0" err="1"/>
              <a:t>лугів</a:t>
            </a:r>
            <a:r>
              <a:rPr lang="ru-RU" sz="4000" dirty="0"/>
              <a:t> і кислот на </a:t>
            </a:r>
            <a:r>
              <a:rPr lang="ru-RU" sz="4000" dirty="0" err="1"/>
              <a:t>різноманітні</a:t>
            </a:r>
            <a:r>
              <a:rPr lang="ru-RU" sz="4000" dirty="0"/>
              <a:t> </a:t>
            </a:r>
            <a:r>
              <a:rPr lang="ru-RU" sz="4000" dirty="0" err="1"/>
              <a:t>жири</a:t>
            </a:r>
            <a:r>
              <a:rPr lang="ru-RU" sz="4000" dirty="0"/>
              <a:t> </a:t>
            </a:r>
            <a:r>
              <a:rPr lang="ru-RU" sz="4000" dirty="0" err="1"/>
              <a:t>раніше</a:t>
            </a:r>
            <a:r>
              <a:rPr lang="ru-RU" sz="4000" dirty="0"/>
              <a:t> </a:t>
            </a:r>
            <a:r>
              <a:rPr lang="ru-RU" sz="4000" dirty="0" err="1"/>
              <a:t>невідомих</a:t>
            </a:r>
            <a:r>
              <a:rPr lang="ru-RU" sz="4000" dirty="0"/>
              <a:t> </a:t>
            </a:r>
            <a:r>
              <a:rPr lang="ru-RU" sz="4000" dirty="0" err="1"/>
              <a:t>сполук</a:t>
            </a:r>
            <a:r>
              <a:rPr lang="ru-RU" sz="4000" dirty="0"/>
              <a:t>. Ними </a:t>
            </a:r>
            <a:r>
              <a:rPr lang="ru-RU" sz="4000" dirty="0" err="1"/>
              <a:t>виявилися</a:t>
            </a:r>
            <a:r>
              <a:rPr lang="ru-RU" sz="4000" dirty="0"/>
              <a:t> </a:t>
            </a:r>
            <a:r>
              <a:rPr lang="ru-RU" sz="4000" dirty="0" err="1"/>
              <a:t>вищі</a:t>
            </a:r>
            <a:r>
              <a:rPr lang="ru-RU" sz="4000" dirty="0"/>
              <a:t> </a:t>
            </a:r>
            <a:r>
              <a:rPr lang="ru-RU" sz="4000" dirty="0" err="1"/>
              <a:t>карбонові</a:t>
            </a:r>
            <a:r>
              <a:rPr lang="ru-RU" sz="4000" dirty="0"/>
              <a:t> </a:t>
            </a:r>
            <a:r>
              <a:rPr lang="ru-RU" sz="4000" dirty="0" err="1"/>
              <a:t>кислоти</a:t>
            </a:r>
            <a:r>
              <a:rPr lang="ru-RU" sz="4000" dirty="0"/>
              <a:t> – </a:t>
            </a:r>
            <a:r>
              <a:rPr lang="ru-RU" sz="4000" dirty="0" err="1"/>
              <a:t>стеаринова</a:t>
            </a:r>
            <a:r>
              <a:rPr lang="ru-RU" sz="4000" dirty="0"/>
              <a:t>, </a:t>
            </a:r>
            <a:r>
              <a:rPr lang="ru-RU" sz="4000" dirty="0" err="1"/>
              <a:t>пальмітинова</a:t>
            </a:r>
            <a:r>
              <a:rPr lang="ru-RU" sz="4000" dirty="0"/>
              <a:t>, </a:t>
            </a:r>
            <a:r>
              <a:rPr lang="ru-RU" sz="4000" dirty="0" err="1"/>
              <a:t>олеїнова</a:t>
            </a:r>
            <a:endParaRPr lang="ru-RU" sz="40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3568" y="3212976"/>
            <a:ext cx="7734747" cy="150018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285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861048"/>
            <a:ext cx="7754713" cy="1910716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4400" dirty="0"/>
              <a:t>Сорок </a:t>
            </a:r>
            <a:r>
              <a:rPr lang="ru-RU" sz="4400" dirty="0" err="1"/>
              <a:t>років</a:t>
            </a:r>
            <a:r>
              <a:rPr lang="ru-RU" sz="4400" dirty="0"/>
              <a:t> потому </a:t>
            </a:r>
            <a:r>
              <a:rPr lang="ru-RU" sz="4400" dirty="0" err="1"/>
              <a:t>Марселен</a:t>
            </a:r>
            <a:r>
              <a:rPr lang="ru-RU" sz="4400" dirty="0"/>
              <a:t> </a:t>
            </a:r>
            <a:r>
              <a:rPr lang="ru-RU" sz="4400" dirty="0" err="1"/>
              <a:t>Бертло</a:t>
            </a:r>
            <a:r>
              <a:rPr lang="ru-RU" sz="4400" dirty="0"/>
              <a:t> </a:t>
            </a:r>
            <a:r>
              <a:rPr lang="ru-RU" sz="4400" dirty="0" err="1"/>
              <a:t>встановив</a:t>
            </a:r>
            <a:r>
              <a:rPr lang="ru-RU" sz="4400" dirty="0"/>
              <a:t> структуру </a:t>
            </a:r>
            <a:r>
              <a:rPr lang="ru-RU" sz="4400" dirty="0" err="1"/>
              <a:t>гліцерину</a:t>
            </a:r>
            <a:r>
              <a:rPr lang="ru-RU" sz="4400" dirty="0"/>
              <a:t> і з </a:t>
            </a:r>
            <a:r>
              <a:rPr lang="ru-RU" sz="4400" dirty="0" err="1"/>
              <a:t>нього</a:t>
            </a:r>
            <a:r>
              <a:rPr lang="ru-RU" sz="4400" dirty="0"/>
              <a:t> та </a:t>
            </a:r>
            <a:r>
              <a:rPr lang="ru-RU" sz="4400" dirty="0" err="1"/>
              <a:t>вищих</a:t>
            </a:r>
            <a:r>
              <a:rPr lang="ru-RU" sz="4400" dirty="0"/>
              <a:t> </a:t>
            </a:r>
            <a:r>
              <a:rPr lang="ru-RU" sz="4400" dirty="0" err="1"/>
              <a:t>карбонових</a:t>
            </a:r>
            <a:r>
              <a:rPr lang="ru-RU" sz="4400" dirty="0"/>
              <a:t> кислот </a:t>
            </a:r>
            <a:r>
              <a:rPr lang="ru-RU" sz="4400" dirty="0" err="1"/>
              <a:t>синтезував</a:t>
            </a:r>
            <a:r>
              <a:rPr lang="ru-RU" sz="4400" dirty="0"/>
              <a:t> жир. </a:t>
            </a:r>
            <a:r>
              <a:rPr lang="ru-RU" sz="4400" dirty="0" err="1"/>
              <a:t>Отже</a:t>
            </a:r>
            <a:r>
              <a:rPr lang="ru-RU" sz="4400" dirty="0"/>
              <a:t>, склад і структуру </a:t>
            </a:r>
            <a:r>
              <a:rPr lang="ru-RU" sz="4400" dirty="0" err="1"/>
              <a:t>природних</a:t>
            </a:r>
            <a:r>
              <a:rPr lang="ru-RU" sz="4400" dirty="0"/>
              <a:t> </a:t>
            </a:r>
            <a:r>
              <a:rPr lang="ru-RU" sz="4400" dirty="0" err="1"/>
              <a:t>жирів</a:t>
            </a:r>
            <a:r>
              <a:rPr lang="ru-RU" sz="4400" dirty="0"/>
              <a:t> </a:t>
            </a:r>
            <a:r>
              <a:rPr lang="ru-RU" sz="4400" dirty="0" err="1"/>
              <a:t>було</a:t>
            </a:r>
            <a:r>
              <a:rPr lang="ru-RU" sz="4400" dirty="0"/>
              <a:t> доведено </a:t>
            </a:r>
            <a:r>
              <a:rPr lang="ru-RU" sz="4400" dirty="0" err="1"/>
              <a:t>експериментально</a:t>
            </a:r>
            <a:r>
              <a:rPr lang="ru-RU" sz="4400" dirty="0"/>
              <a:t>. </a:t>
            </a: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751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1728192"/>
          </a:xfrm>
        </p:spPr>
        <p:txBody>
          <a:bodyPr/>
          <a:lstStyle/>
          <a:p>
            <a:r>
              <a:rPr lang="uk-UA" b="1" i="1" dirty="0" smtClean="0"/>
              <a:t>Жири містяться у всіх тваринах і рослинах</a:t>
            </a: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412" y="2641298"/>
            <a:ext cx="4229057" cy="296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00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573016"/>
            <a:ext cx="7754713" cy="1910716"/>
          </a:xfrm>
        </p:spPr>
        <p:txBody>
          <a:bodyPr/>
          <a:lstStyle/>
          <a:p>
            <a:r>
              <a:rPr lang="ru-RU" sz="4800" dirty="0"/>
              <a:t>У </a:t>
            </a:r>
            <a:r>
              <a:rPr lang="ru-RU" sz="4800" dirty="0" err="1"/>
              <a:t>рослинах</a:t>
            </a:r>
            <a:r>
              <a:rPr lang="ru-RU" sz="4800" dirty="0"/>
              <a:t> вони </a:t>
            </a:r>
            <a:r>
              <a:rPr lang="ru-RU" sz="4800" dirty="0" err="1"/>
              <a:t>накопичуються</a:t>
            </a:r>
            <a:r>
              <a:rPr lang="ru-RU" sz="4800" dirty="0"/>
              <a:t> </a:t>
            </a:r>
            <a:r>
              <a:rPr lang="ru-RU" sz="4800" dirty="0" err="1"/>
              <a:t>переважно</a:t>
            </a:r>
            <a:r>
              <a:rPr lang="ru-RU" sz="4800" dirty="0"/>
              <a:t> в </a:t>
            </a:r>
            <a:r>
              <a:rPr lang="ru-RU" sz="4800" dirty="0" err="1"/>
              <a:t>насіннях</a:t>
            </a:r>
            <a:r>
              <a:rPr lang="ru-RU" sz="4800" dirty="0"/>
              <a:t>, у </a:t>
            </a:r>
            <a:r>
              <a:rPr lang="ru-RU" sz="4800" dirty="0" err="1"/>
              <a:t>плодовій</a:t>
            </a:r>
            <a:r>
              <a:rPr lang="ru-RU" sz="4800" dirty="0"/>
              <a:t> </a:t>
            </a:r>
            <a:r>
              <a:rPr lang="ru-RU" sz="4800" dirty="0" err="1"/>
              <a:t>м'якоті</a:t>
            </a:r>
            <a:r>
              <a:rPr lang="ru-RU" sz="4800" dirty="0"/>
              <a:t>, у </a:t>
            </a:r>
            <a:r>
              <a:rPr lang="ru-RU" sz="4800" dirty="0" err="1"/>
              <a:t>тваринних</a:t>
            </a:r>
            <a:r>
              <a:rPr lang="ru-RU" sz="4800" dirty="0"/>
              <a:t> </a:t>
            </a:r>
            <a:r>
              <a:rPr lang="ru-RU" sz="4800" dirty="0" err="1"/>
              <a:t>організмах</a:t>
            </a:r>
            <a:r>
              <a:rPr lang="ru-RU" sz="4800" dirty="0"/>
              <a:t> - у </a:t>
            </a:r>
            <a:r>
              <a:rPr lang="ru-RU" sz="4800" dirty="0" err="1"/>
              <a:t>сполучній</a:t>
            </a:r>
            <a:r>
              <a:rPr lang="ru-RU" sz="4800" dirty="0"/>
              <a:t>, </a:t>
            </a:r>
            <a:r>
              <a:rPr lang="ru-RU" sz="4800" dirty="0" err="1"/>
              <a:t>підшкірній</a:t>
            </a:r>
            <a:r>
              <a:rPr lang="ru-RU" sz="4800" dirty="0"/>
              <a:t> і </a:t>
            </a:r>
            <a:r>
              <a:rPr lang="ru-RU" sz="4800" dirty="0" err="1"/>
              <a:t>жировій</a:t>
            </a:r>
            <a:r>
              <a:rPr lang="ru-RU" sz="4800" dirty="0"/>
              <a:t> </a:t>
            </a:r>
            <a:r>
              <a:rPr lang="ru-RU" sz="4800" dirty="0" err="1"/>
              <a:t>тканині</a:t>
            </a:r>
            <a:r>
              <a:rPr lang="ru-RU" dirty="0"/>
              <a:t>.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4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68760"/>
            <a:ext cx="5668469" cy="442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42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4248" y="6237312"/>
            <a:ext cx="2066081" cy="45719"/>
          </a:xfrm>
        </p:spPr>
        <p:txBody>
          <a:bodyPr/>
          <a:lstStyle/>
          <a:p>
            <a:endParaRPr lang="ru-RU" sz="60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27584" y="1556792"/>
            <a:ext cx="7734747" cy="3744416"/>
          </a:xfrm>
        </p:spPr>
        <p:txBody>
          <a:bodyPr>
            <a:normAutofit/>
          </a:bodyPr>
          <a:lstStyle/>
          <a:p>
            <a:r>
              <a:rPr lang="ru-RU" sz="5700" b="1" i="1" dirty="0" err="1">
                <a:cs typeface="EucrosiaUPC" pitchFamily="18" charset="-34"/>
              </a:rPr>
              <a:t>Жири</a:t>
            </a:r>
            <a:r>
              <a:rPr lang="ru-RU" sz="5700" dirty="0">
                <a:cs typeface="EucrosiaUPC" pitchFamily="18" charset="-34"/>
              </a:rPr>
              <a:t> - </a:t>
            </a:r>
            <a:r>
              <a:rPr lang="ru-RU" sz="5700" dirty="0" err="1">
                <a:cs typeface="EucrosiaUPC" pitchFamily="18" charset="-34"/>
              </a:rPr>
              <a:t>складні</a:t>
            </a:r>
            <a:r>
              <a:rPr lang="ru-RU" sz="5700" dirty="0">
                <a:cs typeface="EucrosiaUPC" pitchFamily="18" charset="-34"/>
              </a:rPr>
              <a:t> </a:t>
            </a:r>
            <a:r>
              <a:rPr lang="ru-RU" sz="5700" dirty="0" err="1">
                <a:cs typeface="EucrosiaUPC" pitchFamily="18" charset="-34"/>
              </a:rPr>
              <a:t>ефіри</a:t>
            </a:r>
            <a:r>
              <a:rPr lang="ru-RU" sz="5700" dirty="0">
                <a:cs typeface="EucrosiaUPC" pitchFamily="18" charset="-34"/>
              </a:rPr>
              <a:t> </a:t>
            </a:r>
            <a:r>
              <a:rPr lang="ru-RU" sz="5700" dirty="0" err="1">
                <a:cs typeface="EucrosiaUPC" pitchFamily="18" charset="-34"/>
              </a:rPr>
              <a:t>гліцерину</a:t>
            </a:r>
            <a:r>
              <a:rPr lang="ru-RU" sz="5700" dirty="0">
                <a:cs typeface="EucrosiaUPC" pitchFamily="18" charset="-34"/>
              </a:rPr>
              <a:t> і </a:t>
            </a:r>
            <a:r>
              <a:rPr lang="ru-RU" sz="5700" dirty="0" err="1">
                <a:cs typeface="EucrosiaUPC" pitchFamily="18" charset="-34"/>
              </a:rPr>
              <a:t>вищих</a:t>
            </a:r>
            <a:r>
              <a:rPr lang="ru-RU" sz="5700" dirty="0">
                <a:cs typeface="EucrosiaUPC" pitchFamily="18" charset="-34"/>
              </a:rPr>
              <a:t> </a:t>
            </a:r>
            <a:r>
              <a:rPr lang="ru-RU" sz="5700" dirty="0" err="1">
                <a:cs typeface="EucrosiaUPC" pitchFamily="18" charset="-34"/>
              </a:rPr>
              <a:t>одноатомних</a:t>
            </a:r>
            <a:r>
              <a:rPr lang="ru-RU" sz="5700" dirty="0">
                <a:cs typeface="EucrosiaUPC" pitchFamily="18" charset="-34"/>
              </a:rPr>
              <a:t> </a:t>
            </a:r>
            <a:r>
              <a:rPr lang="ru-RU" sz="5700" dirty="0" err="1">
                <a:cs typeface="EucrosiaUPC" pitchFamily="18" charset="-34"/>
              </a:rPr>
              <a:t>карбонових</a:t>
            </a:r>
            <a:r>
              <a:rPr lang="ru-RU" sz="5700" dirty="0">
                <a:cs typeface="EucrosiaUPC" pitchFamily="18" charset="-34"/>
              </a:rPr>
              <a:t> кислот.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43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501008"/>
            <a:ext cx="7754713" cy="1910716"/>
          </a:xfrm>
        </p:spPr>
        <p:txBody>
          <a:bodyPr/>
          <a:lstStyle/>
          <a:p>
            <a:r>
              <a:rPr lang="ru-RU" sz="4400" dirty="0" err="1"/>
              <a:t>Тваринні</a:t>
            </a:r>
            <a:r>
              <a:rPr lang="ru-RU" sz="4400" dirty="0"/>
              <a:t> </a:t>
            </a:r>
            <a:r>
              <a:rPr lang="ru-RU" sz="4400" dirty="0" err="1"/>
              <a:t>жири</a:t>
            </a:r>
            <a:r>
              <a:rPr lang="ru-RU" sz="4400" dirty="0"/>
              <a:t> (</a:t>
            </a:r>
            <a:r>
              <a:rPr lang="ru-RU" sz="4400" dirty="0" err="1"/>
              <a:t>баранячий</a:t>
            </a:r>
            <a:r>
              <a:rPr lang="ru-RU" sz="4400" dirty="0"/>
              <a:t>, свинячий, </a:t>
            </a:r>
            <a:r>
              <a:rPr lang="ru-RU" sz="4400" dirty="0" err="1"/>
              <a:t>яловичий</a:t>
            </a:r>
            <a:r>
              <a:rPr lang="ru-RU" sz="4400" dirty="0"/>
              <a:t> і т.п.), як правило, є </a:t>
            </a:r>
            <a:r>
              <a:rPr lang="ru-RU" sz="4400" dirty="0" err="1"/>
              <a:t>твердими</a:t>
            </a:r>
            <a:r>
              <a:rPr lang="ru-RU" sz="4400" dirty="0"/>
              <a:t> </a:t>
            </a:r>
            <a:r>
              <a:rPr lang="ru-RU" sz="4400" dirty="0" err="1"/>
              <a:t>речовинами</a:t>
            </a:r>
            <a:r>
              <a:rPr lang="ru-RU" sz="4400" dirty="0"/>
              <a:t> з </a:t>
            </a:r>
            <a:r>
              <a:rPr lang="ru-RU" sz="4400" dirty="0" err="1"/>
              <a:t>невисокою</a:t>
            </a:r>
            <a:r>
              <a:rPr lang="ru-RU" sz="4400" dirty="0"/>
              <a:t> температурою </a:t>
            </a:r>
            <a:r>
              <a:rPr lang="ru-RU" sz="4400" dirty="0" err="1"/>
              <a:t>плавлення</a:t>
            </a:r>
            <a:r>
              <a:rPr lang="ru-RU" sz="4400" dirty="0"/>
              <a:t> (</a:t>
            </a:r>
            <a:r>
              <a:rPr lang="ru-RU" sz="4400" dirty="0" err="1"/>
              <a:t>виключення</a:t>
            </a:r>
            <a:r>
              <a:rPr lang="ru-RU" sz="4400" dirty="0"/>
              <a:t> - </a:t>
            </a:r>
            <a:r>
              <a:rPr lang="ru-RU" sz="4400" dirty="0" err="1"/>
              <a:t>риб'ячий</a:t>
            </a:r>
            <a:r>
              <a:rPr lang="ru-RU" sz="4400" dirty="0"/>
              <a:t> жир)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698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012" y="620688"/>
            <a:ext cx="2847975" cy="16002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800" y="3140967"/>
            <a:ext cx="2678119" cy="18970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140967"/>
            <a:ext cx="2664298" cy="185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43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221088"/>
            <a:ext cx="7754713" cy="1910716"/>
          </a:xfrm>
        </p:spPr>
        <p:txBody>
          <a:bodyPr/>
          <a:lstStyle/>
          <a:p>
            <a:r>
              <a:rPr lang="ru-RU" sz="4400" dirty="0" err="1"/>
              <a:t>Рослинні</a:t>
            </a:r>
            <a:r>
              <a:rPr lang="ru-RU" sz="4400" dirty="0"/>
              <a:t> </a:t>
            </a:r>
            <a:r>
              <a:rPr lang="ru-RU" sz="4400" dirty="0" err="1"/>
              <a:t>жири</a:t>
            </a:r>
            <a:r>
              <a:rPr lang="ru-RU" sz="4400" dirty="0"/>
              <a:t> (масла) </a:t>
            </a:r>
            <a:r>
              <a:rPr lang="ru-RU" sz="4400" dirty="0" err="1"/>
              <a:t>отримують</a:t>
            </a:r>
            <a:r>
              <a:rPr lang="ru-RU" sz="4400" dirty="0"/>
              <a:t> </a:t>
            </a:r>
            <a:r>
              <a:rPr lang="ru-RU" sz="4400" dirty="0" err="1"/>
              <a:t>із</a:t>
            </a:r>
            <a:r>
              <a:rPr lang="ru-RU" sz="4400" dirty="0"/>
              <a:t> зерен </a:t>
            </a:r>
            <a:r>
              <a:rPr lang="ru-RU" sz="4400" dirty="0" err="1"/>
              <a:t>масляних</a:t>
            </a:r>
            <a:r>
              <a:rPr lang="ru-RU" sz="4400" dirty="0"/>
              <a:t> </a:t>
            </a:r>
            <a:r>
              <a:rPr lang="ru-RU" sz="4400" dirty="0" err="1"/>
              <a:t>рослин</a:t>
            </a:r>
            <a:r>
              <a:rPr lang="ru-RU" sz="4400" dirty="0"/>
              <a:t>, </a:t>
            </a:r>
            <a:r>
              <a:rPr lang="ru-RU" sz="4400" dirty="0" err="1"/>
              <a:t>наприклад</a:t>
            </a:r>
            <a:r>
              <a:rPr lang="ru-RU" sz="4400" dirty="0"/>
              <a:t> </a:t>
            </a:r>
            <a:r>
              <a:rPr lang="ru-RU" sz="4400" dirty="0" err="1"/>
              <a:t>із</a:t>
            </a:r>
            <a:r>
              <a:rPr lang="ru-RU" sz="4400" dirty="0"/>
              <a:t> </a:t>
            </a:r>
            <a:r>
              <a:rPr lang="ru-RU" sz="4400" dirty="0" err="1"/>
              <a:t>соняшника</a:t>
            </a:r>
            <a:r>
              <a:rPr lang="ru-RU" sz="4400" dirty="0"/>
              <a:t>, хлопка, </a:t>
            </a:r>
            <a:r>
              <a:rPr lang="ru-RU" sz="4400" dirty="0" err="1"/>
              <a:t>льону</a:t>
            </a:r>
            <a:r>
              <a:rPr lang="ru-RU" sz="4400" dirty="0"/>
              <a:t>, </a:t>
            </a:r>
            <a:r>
              <a:rPr lang="ru-RU" sz="4400" dirty="0" err="1"/>
              <a:t>сої</a:t>
            </a:r>
            <a:r>
              <a:rPr lang="ru-RU" sz="4400" dirty="0"/>
              <a:t>. За </a:t>
            </a:r>
            <a:r>
              <a:rPr lang="ru-RU" sz="4400" dirty="0" err="1"/>
              <a:t>ступенем</a:t>
            </a:r>
            <a:r>
              <a:rPr lang="ru-RU" sz="4400" dirty="0"/>
              <a:t> очистки </a:t>
            </a:r>
            <a:r>
              <a:rPr lang="ru-RU" sz="4400" dirty="0" err="1"/>
              <a:t>рослинного</a:t>
            </a:r>
            <a:r>
              <a:rPr lang="ru-RU" sz="4400" dirty="0"/>
              <a:t> масла </a:t>
            </a:r>
            <a:r>
              <a:rPr lang="ru-RU" sz="4400" dirty="0" err="1"/>
              <a:t>розділяють</a:t>
            </a:r>
            <a:r>
              <a:rPr lang="ru-RU" sz="4400" dirty="0"/>
              <a:t> на: </a:t>
            </a:r>
            <a:r>
              <a:rPr lang="ru-RU" sz="4400" b="1" i="1" u="sng" dirty="0" err="1"/>
              <a:t>сирі</a:t>
            </a:r>
            <a:r>
              <a:rPr lang="ru-RU" sz="4400" b="1" i="1" dirty="0"/>
              <a:t>,</a:t>
            </a:r>
            <a:r>
              <a:rPr lang="ru-RU" sz="4400" b="1" i="1" u="sng" dirty="0"/>
              <a:t> </a:t>
            </a:r>
            <a:r>
              <a:rPr lang="ru-RU" sz="4400" b="1" i="1" u="sng" dirty="0" err="1"/>
              <a:t>рафіновані</a:t>
            </a:r>
            <a:r>
              <a:rPr lang="ru-RU" sz="4400" b="1" i="1" u="sng" dirty="0"/>
              <a:t>, </a:t>
            </a:r>
            <a:r>
              <a:rPr lang="ru-RU" sz="4400" b="1" i="1" u="sng" dirty="0" err="1"/>
              <a:t>нерафіновані</a:t>
            </a:r>
            <a:r>
              <a:rPr lang="ru-RU" sz="4400" dirty="0"/>
              <a:t>.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164288" y="2492896"/>
            <a:ext cx="7734747" cy="150018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45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45" y="3501007"/>
            <a:ext cx="2709351" cy="197792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764704"/>
            <a:ext cx="2736304" cy="197793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692697"/>
            <a:ext cx="2088232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556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789040"/>
            <a:ext cx="7754713" cy="1910716"/>
          </a:xfrm>
        </p:spPr>
        <p:txBody>
          <a:bodyPr/>
          <a:lstStyle/>
          <a:p>
            <a:r>
              <a:rPr lang="ru-RU" sz="4800" b="1" i="1" u="sng" dirty="0" err="1"/>
              <a:t>Жири</a:t>
            </a:r>
            <a:r>
              <a:rPr lang="ru-RU" sz="4800" dirty="0"/>
              <a:t> - </a:t>
            </a:r>
            <a:r>
              <a:rPr lang="ru-RU" sz="4800" dirty="0" err="1"/>
              <a:t>висококалорійні</a:t>
            </a:r>
            <a:r>
              <a:rPr lang="ru-RU" sz="4800" dirty="0"/>
              <a:t> </a:t>
            </a:r>
            <a:r>
              <a:rPr lang="ru-RU" sz="4800" dirty="0" err="1"/>
              <a:t>продукти</a:t>
            </a:r>
            <a:r>
              <a:rPr lang="ru-RU" sz="4800" dirty="0"/>
              <a:t>. </a:t>
            </a:r>
            <a:r>
              <a:rPr lang="ru-RU" sz="4800" dirty="0" err="1"/>
              <a:t>Деякі</a:t>
            </a:r>
            <a:r>
              <a:rPr lang="ru-RU" sz="4800" dirty="0"/>
              <a:t> </a:t>
            </a:r>
            <a:r>
              <a:rPr lang="ru-RU" sz="4800" dirty="0" err="1"/>
              <a:t>жири</a:t>
            </a:r>
            <a:r>
              <a:rPr lang="ru-RU" sz="4800" dirty="0"/>
              <a:t> </a:t>
            </a:r>
            <a:r>
              <a:rPr lang="ru-RU" sz="4800" dirty="0" err="1"/>
              <a:t>містять</a:t>
            </a:r>
            <a:r>
              <a:rPr lang="ru-RU" sz="4800" dirty="0"/>
              <a:t> </a:t>
            </a:r>
            <a:r>
              <a:rPr lang="ru-RU" sz="4800" dirty="0" err="1"/>
              <a:t>вітаміни</a:t>
            </a:r>
            <a:r>
              <a:rPr lang="ru-RU" sz="4800" dirty="0"/>
              <a:t> </a:t>
            </a:r>
            <a:r>
              <a:rPr lang="en-US" sz="4800" dirty="0"/>
              <a:t>A, D (</a:t>
            </a:r>
            <a:r>
              <a:rPr lang="ru-RU" sz="4800" dirty="0" err="1"/>
              <a:t>наприклад</a:t>
            </a:r>
            <a:r>
              <a:rPr lang="ru-RU" sz="4800" dirty="0"/>
              <a:t>, </a:t>
            </a:r>
            <a:r>
              <a:rPr lang="ru-RU" sz="4800" dirty="0" err="1"/>
              <a:t>риб'ячий</a:t>
            </a:r>
            <a:r>
              <a:rPr lang="ru-RU" sz="4800" dirty="0"/>
              <a:t> жир, особливо </a:t>
            </a:r>
            <a:r>
              <a:rPr lang="ru-RU" sz="4800" dirty="0" err="1"/>
              <a:t>трісковий</a:t>
            </a:r>
            <a:r>
              <a:rPr lang="ru-RU" sz="4800" dirty="0"/>
              <a:t> жир), Е (</a:t>
            </a:r>
            <a:r>
              <a:rPr lang="ru-RU" sz="4800" dirty="0" err="1"/>
              <a:t>бавовняна</a:t>
            </a:r>
            <a:r>
              <a:rPr lang="ru-RU" sz="4800" dirty="0"/>
              <a:t>, </a:t>
            </a:r>
            <a:r>
              <a:rPr lang="ru-RU" sz="4800" dirty="0" err="1"/>
              <a:t>кукурудзяна</a:t>
            </a:r>
            <a:r>
              <a:rPr lang="ru-RU" sz="4800" dirty="0"/>
              <a:t> </a:t>
            </a:r>
            <a:r>
              <a:rPr lang="ru-RU" sz="4800" dirty="0" err="1"/>
              <a:t>олія</a:t>
            </a:r>
            <a:r>
              <a:rPr lang="ru-RU" sz="4800" dirty="0"/>
              <a:t>).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71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140967"/>
            <a:ext cx="2906517" cy="289671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09" y="3140968"/>
            <a:ext cx="2896716" cy="28967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003" y="404664"/>
            <a:ext cx="2287141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681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01008"/>
            <a:ext cx="7754713" cy="1910716"/>
          </a:xfrm>
        </p:spPr>
        <p:txBody>
          <a:bodyPr/>
          <a:lstStyle/>
          <a:p>
            <a:r>
              <a:rPr lang="ru-RU" sz="4400" dirty="0" err="1"/>
              <a:t>Жири</a:t>
            </a:r>
            <a:r>
              <a:rPr lang="ru-RU" sz="4400" dirty="0"/>
              <a:t> </a:t>
            </a:r>
            <a:r>
              <a:rPr lang="ru-RU" sz="4400" dirty="0" err="1"/>
              <a:t>мають</a:t>
            </a:r>
            <a:r>
              <a:rPr lang="ru-RU" sz="4400" dirty="0"/>
              <a:t> </a:t>
            </a:r>
            <a:r>
              <a:rPr lang="ru-RU" sz="4400" dirty="0" err="1"/>
              <a:t>велике</a:t>
            </a:r>
            <a:r>
              <a:rPr lang="ru-RU" sz="4400" dirty="0"/>
              <a:t> </a:t>
            </a:r>
            <a:r>
              <a:rPr lang="ru-RU" sz="4400" dirty="0" err="1"/>
              <a:t>значення</a:t>
            </a:r>
            <a:r>
              <a:rPr lang="ru-RU" sz="4400" dirty="0"/>
              <a:t> в народному </a:t>
            </a:r>
            <a:r>
              <a:rPr lang="ru-RU" sz="4400" dirty="0" err="1"/>
              <a:t>господарстві</a:t>
            </a:r>
            <a:r>
              <a:rPr lang="ru-RU" sz="4400" dirty="0"/>
              <a:t>. Вони </a:t>
            </a:r>
            <a:r>
              <a:rPr lang="ru-RU" sz="4400" dirty="0" err="1"/>
              <a:t>використовуються</a:t>
            </a:r>
            <a:r>
              <a:rPr lang="ru-RU" sz="4400" dirty="0"/>
              <a:t> в </a:t>
            </a:r>
            <a:r>
              <a:rPr lang="ru-RU" sz="4400" dirty="0" err="1"/>
              <a:t>парфумерії</a:t>
            </a:r>
            <a:r>
              <a:rPr lang="ru-RU" sz="4400" dirty="0"/>
              <a:t>, </a:t>
            </a:r>
            <a:r>
              <a:rPr lang="ru-RU" sz="4400" dirty="0" err="1"/>
              <a:t>шкіряній</a:t>
            </a:r>
            <a:r>
              <a:rPr lang="ru-RU" sz="4400" dirty="0"/>
              <a:t> і </a:t>
            </a:r>
            <a:r>
              <a:rPr lang="ru-RU" sz="4400" dirty="0" err="1"/>
              <a:t>лакофарбовій</a:t>
            </a:r>
            <a:r>
              <a:rPr lang="ru-RU" sz="4400" dirty="0"/>
              <a:t> </a:t>
            </a:r>
            <a:r>
              <a:rPr lang="ru-RU" sz="4400" dirty="0" err="1"/>
              <a:t>промисловості</a:t>
            </a:r>
            <a:r>
              <a:rPr lang="ru-RU" sz="4400" dirty="0"/>
              <a:t>, у </a:t>
            </a:r>
            <a:r>
              <a:rPr lang="ru-RU" sz="4400" dirty="0" err="1"/>
              <a:t>виробництві</a:t>
            </a:r>
            <a:r>
              <a:rPr lang="ru-RU" sz="4400" dirty="0"/>
              <a:t> мила, маргарину і т.п.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 flipV="1">
            <a:off x="683569" y="3933057"/>
            <a:ext cx="1944216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011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340768"/>
            <a:ext cx="7754713" cy="1910716"/>
          </a:xfrm>
        </p:spPr>
        <p:txBody>
          <a:bodyPr/>
          <a:lstStyle/>
          <a:p>
            <a:r>
              <a:rPr lang="uk-UA" b="1" i="1" dirty="0" smtClean="0"/>
              <a:t>Жири мають величезне біологічне значення</a:t>
            </a:r>
            <a:endParaRPr lang="ru-RU" b="1" i="1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Вони виконують в організмі різні функції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18922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7754713" cy="1910716"/>
          </a:xfrm>
        </p:spPr>
        <p:txBody>
          <a:bodyPr/>
          <a:lstStyle/>
          <a:p>
            <a:r>
              <a:rPr lang="ru-RU" sz="4800" dirty="0" err="1"/>
              <a:t>Жири</a:t>
            </a:r>
            <a:r>
              <a:rPr lang="ru-RU" sz="4800" dirty="0"/>
              <a:t> </a:t>
            </a:r>
            <a:r>
              <a:rPr lang="ru-RU" sz="4800" dirty="0" err="1"/>
              <a:t>охороняють</a:t>
            </a:r>
            <a:r>
              <a:rPr lang="ru-RU" sz="4800" dirty="0"/>
              <a:t> </a:t>
            </a:r>
            <a:r>
              <a:rPr lang="ru-RU" sz="4800" dirty="0" err="1"/>
              <a:t>організм</a:t>
            </a:r>
            <a:r>
              <a:rPr lang="ru-RU" sz="4800" dirty="0"/>
              <a:t> </a:t>
            </a:r>
            <a:r>
              <a:rPr lang="ru-RU" sz="4800" dirty="0" err="1"/>
              <a:t>від</a:t>
            </a:r>
            <a:r>
              <a:rPr lang="ru-RU" sz="4800" dirty="0"/>
              <a:t> </a:t>
            </a:r>
            <a:r>
              <a:rPr lang="ru-RU" sz="4800" dirty="0" err="1"/>
              <a:t>теплових</a:t>
            </a:r>
            <a:r>
              <a:rPr lang="ru-RU" sz="4800" dirty="0"/>
              <a:t> утрат, тому </a:t>
            </a:r>
            <a:r>
              <a:rPr lang="ru-RU" sz="4800" dirty="0" err="1"/>
              <a:t>що</a:t>
            </a:r>
            <a:r>
              <a:rPr lang="ru-RU" sz="4800" dirty="0"/>
              <a:t> є поганим </a:t>
            </a:r>
            <a:r>
              <a:rPr lang="ru-RU" sz="4800" dirty="0" err="1"/>
              <a:t>провідником</a:t>
            </a:r>
            <a:r>
              <a:rPr lang="ru-RU" sz="4800" dirty="0"/>
              <a:t> тепла. 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802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852936"/>
            <a:ext cx="7754713" cy="1910716"/>
          </a:xfrm>
        </p:spPr>
        <p:txBody>
          <a:bodyPr/>
          <a:lstStyle/>
          <a:p>
            <a:r>
              <a:rPr lang="ru-RU" sz="4400" dirty="0" err="1"/>
              <a:t>Частина</a:t>
            </a:r>
            <a:r>
              <a:rPr lang="ru-RU" sz="4400" dirty="0"/>
              <a:t> жиру </a:t>
            </a:r>
            <a:r>
              <a:rPr lang="ru-RU" sz="4400" dirty="0" err="1"/>
              <a:t>використовується</a:t>
            </a:r>
            <a:r>
              <a:rPr lang="ru-RU" sz="4400" dirty="0"/>
              <a:t> для </a:t>
            </a:r>
            <a:r>
              <a:rPr lang="ru-RU" sz="4400" dirty="0" err="1"/>
              <a:t>побудови</a:t>
            </a:r>
            <a:r>
              <a:rPr lang="ru-RU" sz="4400" dirty="0"/>
              <a:t> </a:t>
            </a:r>
            <a:r>
              <a:rPr lang="ru-RU" sz="4400" dirty="0" err="1"/>
              <a:t>кліток</a:t>
            </a:r>
            <a:r>
              <a:rPr lang="ru-RU" sz="4400" dirty="0"/>
              <a:t> (</a:t>
            </a:r>
            <a:r>
              <a:rPr lang="ru-RU" sz="4400" dirty="0" err="1"/>
              <a:t>структурний</a:t>
            </a:r>
            <a:r>
              <a:rPr lang="ru-RU" sz="4400" dirty="0"/>
              <a:t> жир), </a:t>
            </a:r>
            <a:r>
              <a:rPr lang="ru-RU" sz="4400" dirty="0" err="1"/>
              <a:t>частина</a:t>
            </a:r>
            <a:r>
              <a:rPr lang="ru-RU" sz="4400" dirty="0"/>
              <a:t> </a:t>
            </a:r>
            <a:r>
              <a:rPr lang="ru-RU" sz="4400" dirty="0" err="1"/>
              <a:t>відкладається</a:t>
            </a:r>
            <a:r>
              <a:rPr lang="ru-RU" sz="4400" dirty="0"/>
              <a:t> у </a:t>
            </a:r>
            <a:r>
              <a:rPr lang="ru-RU" sz="4400" dirty="0" err="1"/>
              <a:t>виді</a:t>
            </a:r>
            <a:r>
              <a:rPr lang="ru-RU" sz="4400" dirty="0"/>
              <a:t> </a:t>
            </a:r>
            <a:r>
              <a:rPr lang="ru-RU" sz="4400" dirty="0" err="1"/>
              <a:t>запасної</a:t>
            </a:r>
            <a:r>
              <a:rPr lang="ru-RU" sz="4400" dirty="0"/>
              <a:t> </a:t>
            </a:r>
            <a:r>
              <a:rPr lang="ru-RU" sz="4400" dirty="0" err="1"/>
              <a:t>резервної</a:t>
            </a:r>
            <a:r>
              <a:rPr lang="ru-RU" sz="4400" dirty="0"/>
              <a:t> </a:t>
            </a:r>
            <a:r>
              <a:rPr lang="ru-RU" sz="4400" dirty="0" err="1"/>
              <a:t>речовини</a:t>
            </a:r>
            <a:r>
              <a:rPr lang="ru-RU" sz="4400" dirty="0"/>
              <a:t> (</a:t>
            </a:r>
            <a:r>
              <a:rPr lang="ru-RU" sz="4400" dirty="0" err="1"/>
              <a:t>резервний</a:t>
            </a:r>
            <a:r>
              <a:rPr lang="ru-RU" sz="4400" dirty="0"/>
              <a:t> жир). 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864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92696"/>
            <a:ext cx="6522304" cy="516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66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754713" cy="1910716"/>
          </a:xfrm>
        </p:spPr>
        <p:txBody>
          <a:bodyPr/>
          <a:lstStyle/>
          <a:p>
            <a:r>
              <a:rPr lang="ru-RU" sz="4800" dirty="0"/>
              <a:t>Жир </a:t>
            </a:r>
            <a:r>
              <a:rPr lang="ru-RU" sz="4800" dirty="0" err="1"/>
              <a:t>захищає</a:t>
            </a:r>
            <a:r>
              <a:rPr lang="ru-RU" sz="4800" dirty="0"/>
              <a:t> </a:t>
            </a:r>
            <a:r>
              <a:rPr lang="ru-RU" sz="4800" dirty="0" err="1"/>
              <a:t>деякі</a:t>
            </a:r>
            <a:r>
              <a:rPr lang="ru-RU" sz="4800" dirty="0"/>
              <a:t> </a:t>
            </a:r>
            <a:r>
              <a:rPr lang="ru-RU" sz="4800" dirty="0" err="1"/>
              <a:t>органи</a:t>
            </a:r>
            <a:r>
              <a:rPr lang="ru-RU" sz="4800" dirty="0"/>
              <a:t> (</a:t>
            </a:r>
            <a:r>
              <a:rPr lang="ru-RU" sz="4800" dirty="0" err="1"/>
              <a:t>наприклад</a:t>
            </a:r>
            <a:r>
              <a:rPr lang="ru-RU" sz="4800" dirty="0"/>
              <a:t>, </a:t>
            </a:r>
            <a:r>
              <a:rPr lang="ru-RU" sz="4800" dirty="0" err="1"/>
              <a:t>печінка</a:t>
            </a:r>
            <a:r>
              <a:rPr lang="ru-RU" sz="4800" dirty="0"/>
              <a:t>) </a:t>
            </a:r>
            <a:r>
              <a:rPr lang="ru-RU" sz="4800" dirty="0" err="1"/>
              <a:t>від</a:t>
            </a:r>
            <a:r>
              <a:rPr lang="ru-RU" sz="4800" dirty="0"/>
              <a:t> </a:t>
            </a:r>
            <a:r>
              <a:rPr lang="ru-RU" sz="4800" dirty="0" err="1"/>
              <a:t>механічних</a:t>
            </a:r>
            <a:r>
              <a:rPr lang="ru-RU" sz="4800" dirty="0"/>
              <a:t> </a:t>
            </a:r>
            <a:r>
              <a:rPr lang="ru-RU" sz="4800" dirty="0" err="1"/>
              <a:t>впливів</a:t>
            </a:r>
            <a:r>
              <a:rPr lang="ru-RU" sz="4800" dirty="0"/>
              <a:t>, тому </a:t>
            </a:r>
            <a:r>
              <a:rPr lang="ru-RU" sz="4800" dirty="0" err="1"/>
              <a:t>що</a:t>
            </a:r>
            <a:r>
              <a:rPr lang="ru-RU" sz="4800" dirty="0"/>
              <a:t> </a:t>
            </a:r>
            <a:r>
              <a:rPr lang="ru-RU" sz="4800" dirty="0" err="1"/>
              <a:t>має</a:t>
            </a:r>
            <a:r>
              <a:rPr lang="ru-RU" sz="4800" dirty="0"/>
              <a:t> </a:t>
            </a:r>
            <a:r>
              <a:rPr lang="ru-RU" sz="4800" dirty="0" err="1"/>
              <a:t>визначену</a:t>
            </a:r>
            <a:r>
              <a:rPr lang="ru-RU" sz="4800" dirty="0"/>
              <a:t> </a:t>
            </a:r>
            <a:r>
              <a:rPr lang="ru-RU" sz="4800" dirty="0" err="1"/>
              <a:t>пружність</a:t>
            </a:r>
            <a:r>
              <a:rPr lang="ru-RU" sz="4800" dirty="0"/>
              <a:t>. 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912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645024"/>
            <a:ext cx="7754713" cy="1910716"/>
          </a:xfrm>
        </p:spPr>
        <p:txBody>
          <a:bodyPr/>
          <a:lstStyle/>
          <a:p>
            <a:r>
              <a:rPr lang="ru-RU" sz="4800" dirty="0" err="1"/>
              <a:t>Жири</a:t>
            </a:r>
            <a:r>
              <a:rPr lang="ru-RU" sz="4800" dirty="0"/>
              <a:t> в </a:t>
            </a:r>
            <a:r>
              <a:rPr lang="ru-RU" sz="4800" dirty="0" err="1"/>
              <a:t>організмі</a:t>
            </a:r>
            <a:r>
              <a:rPr lang="ru-RU" sz="4800" dirty="0"/>
              <a:t> </a:t>
            </a:r>
            <a:r>
              <a:rPr lang="ru-RU" sz="4800" dirty="0" err="1"/>
              <a:t>можуть</a:t>
            </a:r>
            <a:r>
              <a:rPr lang="ru-RU" sz="4800" dirty="0"/>
              <a:t> </a:t>
            </a:r>
            <a:r>
              <a:rPr lang="ru-RU" sz="4800" dirty="0" err="1"/>
              <a:t>утворюватися</a:t>
            </a:r>
            <a:r>
              <a:rPr lang="ru-RU" sz="4800" dirty="0"/>
              <a:t> не </a:t>
            </a:r>
            <a:r>
              <a:rPr lang="ru-RU" sz="4800" dirty="0" err="1"/>
              <a:t>тільки</a:t>
            </a:r>
            <a:r>
              <a:rPr lang="ru-RU" sz="4800" dirty="0"/>
              <a:t> з </a:t>
            </a:r>
            <a:r>
              <a:rPr lang="ru-RU" sz="4800" dirty="0" err="1"/>
              <a:t>жирів</a:t>
            </a:r>
            <a:r>
              <a:rPr lang="ru-RU" sz="4800" dirty="0"/>
              <a:t>, </a:t>
            </a:r>
            <a:r>
              <a:rPr lang="ru-RU" sz="4800" dirty="0" err="1"/>
              <a:t>що</a:t>
            </a:r>
            <a:r>
              <a:rPr lang="ru-RU" sz="4800" dirty="0"/>
              <a:t> </a:t>
            </a:r>
            <a:r>
              <a:rPr lang="ru-RU" sz="4800" dirty="0" err="1"/>
              <a:t>надходять</a:t>
            </a:r>
            <a:r>
              <a:rPr lang="ru-RU" sz="4800" dirty="0"/>
              <a:t> з </a:t>
            </a:r>
            <a:r>
              <a:rPr lang="ru-RU" sz="4800" dirty="0" err="1"/>
              <a:t>їжею</a:t>
            </a:r>
            <a:r>
              <a:rPr lang="ru-RU" sz="4800" dirty="0"/>
              <a:t>, але й у </a:t>
            </a:r>
            <a:r>
              <a:rPr lang="ru-RU" sz="4800" dirty="0" err="1"/>
              <a:t>результаті</a:t>
            </a:r>
            <a:r>
              <a:rPr lang="ru-RU" sz="4800" dirty="0"/>
              <a:t> синтезу з </a:t>
            </a:r>
            <a:r>
              <a:rPr lang="ru-RU" sz="4800" dirty="0" err="1"/>
              <a:t>вуглеводів</a:t>
            </a:r>
            <a:r>
              <a:rPr lang="ru-RU" sz="4800" dirty="0"/>
              <a:t> і </a:t>
            </a:r>
            <a:r>
              <a:rPr lang="ru-RU" sz="4800" dirty="0" err="1"/>
              <a:t>білків</a:t>
            </a:r>
            <a:r>
              <a:rPr lang="ru-RU" sz="4800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543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501008"/>
            <a:ext cx="7754713" cy="1910716"/>
          </a:xfrm>
        </p:spPr>
        <p:txBody>
          <a:bodyPr/>
          <a:lstStyle/>
          <a:p>
            <a:r>
              <a:rPr lang="ru-RU" sz="4400" dirty="0"/>
              <a:t>При </a:t>
            </a:r>
            <a:r>
              <a:rPr lang="ru-RU" sz="4400" dirty="0" err="1"/>
              <a:t>повному</a:t>
            </a:r>
            <a:r>
              <a:rPr lang="ru-RU" sz="4400" dirty="0"/>
              <a:t> </a:t>
            </a:r>
            <a:r>
              <a:rPr lang="ru-RU" sz="4400" dirty="0" err="1"/>
              <a:t>виключенні</a:t>
            </a:r>
            <a:r>
              <a:rPr lang="ru-RU" sz="4400" dirty="0"/>
              <a:t> жиру з </a:t>
            </a:r>
            <a:r>
              <a:rPr lang="ru-RU" sz="4400" dirty="0" err="1"/>
              <a:t>їжі</a:t>
            </a:r>
            <a:r>
              <a:rPr lang="ru-RU" sz="4400" dirty="0"/>
              <a:t> </a:t>
            </a:r>
            <a:r>
              <a:rPr lang="ru-RU" sz="4400" dirty="0" err="1"/>
              <a:t>він</a:t>
            </a:r>
            <a:r>
              <a:rPr lang="ru-RU" sz="4400" dirty="0"/>
              <a:t> все ж таки </a:t>
            </a:r>
            <a:r>
              <a:rPr lang="ru-RU" sz="4400" dirty="0" err="1"/>
              <a:t>утворюється</a:t>
            </a:r>
            <a:r>
              <a:rPr lang="ru-RU" sz="4400" dirty="0"/>
              <a:t> і в </a:t>
            </a:r>
            <a:r>
              <a:rPr lang="ru-RU" sz="4400" dirty="0" err="1"/>
              <a:t>досить</a:t>
            </a:r>
            <a:r>
              <a:rPr lang="ru-RU" sz="4400" dirty="0"/>
              <a:t> </a:t>
            </a:r>
            <a:r>
              <a:rPr lang="ru-RU" sz="4400" dirty="0" err="1"/>
              <a:t>значній</a:t>
            </a:r>
            <a:r>
              <a:rPr lang="ru-RU" sz="4400" dirty="0"/>
              <a:t> </a:t>
            </a:r>
            <a:r>
              <a:rPr lang="ru-RU" sz="4400" dirty="0" err="1"/>
              <a:t>кількості</a:t>
            </a:r>
            <a:r>
              <a:rPr lang="ru-RU" sz="4400" dirty="0"/>
              <a:t> </a:t>
            </a:r>
            <a:r>
              <a:rPr lang="ru-RU" sz="4400" dirty="0" err="1"/>
              <a:t>може</a:t>
            </a:r>
            <a:r>
              <a:rPr lang="ru-RU" sz="4400" dirty="0"/>
              <a:t> </a:t>
            </a:r>
            <a:r>
              <a:rPr lang="ru-RU" sz="4400" dirty="0" err="1"/>
              <a:t>відкладатися</a:t>
            </a:r>
            <a:r>
              <a:rPr lang="ru-RU" sz="4400" dirty="0"/>
              <a:t> в </a:t>
            </a:r>
            <a:r>
              <a:rPr lang="ru-RU" sz="4400" dirty="0" err="1"/>
              <a:t>організмі</a:t>
            </a:r>
            <a:r>
              <a:rPr lang="ru-RU" sz="4400" dirty="0"/>
              <a:t>. </a:t>
            </a:r>
            <a:r>
              <a:rPr lang="ru-RU" sz="4400" dirty="0" err="1"/>
              <a:t>Основним</a:t>
            </a:r>
            <a:r>
              <a:rPr lang="ru-RU" sz="4400" dirty="0"/>
              <a:t> </a:t>
            </a:r>
            <a:r>
              <a:rPr lang="ru-RU" sz="4400" dirty="0" err="1"/>
              <a:t>джерелом</a:t>
            </a:r>
            <a:r>
              <a:rPr lang="ru-RU" sz="4400" dirty="0"/>
              <a:t> </a:t>
            </a:r>
            <a:r>
              <a:rPr lang="ru-RU" sz="4400" dirty="0" err="1"/>
              <a:t>утворення</a:t>
            </a:r>
            <a:r>
              <a:rPr lang="ru-RU" sz="4400" dirty="0"/>
              <a:t> жиру в </a:t>
            </a:r>
            <a:r>
              <a:rPr lang="ru-RU" sz="4400" dirty="0" err="1"/>
              <a:t>організмі</a:t>
            </a:r>
            <a:r>
              <a:rPr lang="ru-RU" sz="4400" dirty="0"/>
              <a:t> </a:t>
            </a:r>
            <a:r>
              <a:rPr lang="ru-RU" sz="4400" dirty="0" err="1"/>
              <a:t>служать</a:t>
            </a:r>
            <a:r>
              <a:rPr lang="ru-RU" sz="4400" dirty="0"/>
              <a:t> </a:t>
            </a:r>
            <a:r>
              <a:rPr lang="ru-RU" sz="4400" dirty="0" err="1"/>
              <a:t>переважно</a:t>
            </a:r>
            <a:r>
              <a:rPr lang="ru-RU" sz="4400" dirty="0"/>
              <a:t> </a:t>
            </a:r>
            <a:r>
              <a:rPr lang="ru-RU" sz="4400" dirty="0" err="1"/>
              <a:t>вуглеводи</a:t>
            </a:r>
            <a:r>
              <a:rPr lang="ru-RU" sz="4400" dirty="0"/>
              <a:t>. 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320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284984"/>
            <a:ext cx="7754713" cy="1910716"/>
          </a:xfrm>
        </p:spPr>
        <p:txBody>
          <a:bodyPr/>
          <a:lstStyle/>
          <a:p>
            <a:r>
              <a:rPr lang="ru-RU" sz="4000" dirty="0" err="1"/>
              <a:t>Головним</a:t>
            </a:r>
            <a:r>
              <a:rPr lang="ru-RU" sz="4000" dirty="0"/>
              <a:t> </a:t>
            </a:r>
            <a:r>
              <a:rPr lang="ru-RU" sz="4000" dirty="0" err="1"/>
              <a:t>критерієм</a:t>
            </a:r>
            <a:r>
              <a:rPr lang="ru-RU" sz="4000" dirty="0"/>
              <a:t>, за </a:t>
            </a:r>
            <a:r>
              <a:rPr lang="ru-RU" sz="4000" dirty="0" err="1"/>
              <a:t>яким</a:t>
            </a:r>
            <a:r>
              <a:rPr lang="ru-RU" sz="4000" dirty="0"/>
              <a:t> </a:t>
            </a:r>
            <a:r>
              <a:rPr lang="ru-RU" sz="4000" dirty="0" err="1"/>
              <a:t>ці</a:t>
            </a:r>
            <a:r>
              <a:rPr lang="ru-RU" sz="4000" dirty="0"/>
              <a:t> </a:t>
            </a:r>
            <a:r>
              <a:rPr lang="ru-RU" sz="4000" dirty="0" err="1"/>
              <a:t>речовини</a:t>
            </a:r>
            <a:r>
              <a:rPr lang="ru-RU" sz="4000" dirty="0"/>
              <a:t> </a:t>
            </a:r>
            <a:r>
              <a:rPr lang="ru-RU" sz="4000" dirty="0" err="1"/>
              <a:t>об’єднали</a:t>
            </a:r>
            <a:r>
              <a:rPr lang="ru-RU" sz="4000" dirty="0"/>
              <a:t> в одну </a:t>
            </a:r>
            <a:r>
              <a:rPr lang="ru-RU" sz="4000" dirty="0" err="1"/>
              <a:t>групу</a:t>
            </a:r>
            <a:r>
              <a:rPr lang="ru-RU" sz="4000" dirty="0"/>
              <a:t>, є те, </a:t>
            </a:r>
            <a:r>
              <a:rPr lang="ru-RU" sz="4000" dirty="0" err="1"/>
              <a:t>що</a:t>
            </a:r>
            <a:r>
              <a:rPr lang="ru-RU" sz="4000" dirty="0"/>
              <a:t> вони не </a:t>
            </a:r>
            <a:r>
              <a:rPr lang="ru-RU" sz="4000" dirty="0" err="1"/>
              <a:t>розчиняються</a:t>
            </a:r>
            <a:r>
              <a:rPr lang="ru-RU" sz="4000" dirty="0"/>
              <a:t> у </a:t>
            </a:r>
            <a:r>
              <a:rPr lang="ru-RU" sz="4000" dirty="0" err="1"/>
              <a:t>воді</a:t>
            </a:r>
            <a:r>
              <a:rPr lang="ru-RU" sz="4000" dirty="0"/>
              <a:t>, але добре </a:t>
            </a:r>
            <a:r>
              <a:rPr lang="ru-RU" sz="4000" dirty="0" err="1"/>
              <a:t>розчиняються</a:t>
            </a:r>
            <a:r>
              <a:rPr lang="ru-RU" sz="4000" dirty="0"/>
              <a:t> у </a:t>
            </a:r>
            <a:r>
              <a:rPr lang="ru-RU" sz="4000" dirty="0" err="1"/>
              <a:t>неполярних</a:t>
            </a:r>
            <a:r>
              <a:rPr lang="ru-RU" sz="4000" dirty="0"/>
              <a:t> </a:t>
            </a:r>
            <a:r>
              <a:rPr lang="ru-RU" sz="4000" dirty="0" err="1"/>
              <a:t>органічних</a:t>
            </a:r>
            <a:r>
              <a:rPr lang="ru-RU" sz="4000" dirty="0"/>
              <a:t> </a:t>
            </a:r>
            <a:r>
              <a:rPr lang="ru-RU" sz="4000" dirty="0" err="1"/>
              <a:t>розчинниках</a:t>
            </a:r>
            <a:r>
              <a:rPr lang="ru-RU" sz="4000" dirty="0"/>
              <a:t>: </a:t>
            </a:r>
            <a:r>
              <a:rPr lang="ru-RU" sz="4000" dirty="0" err="1"/>
              <a:t>естері</a:t>
            </a:r>
            <a:r>
              <a:rPr lang="ru-RU" sz="4000" dirty="0"/>
              <a:t>, </a:t>
            </a:r>
            <a:r>
              <a:rPr lang="ru-RU" sz="4000" dirty="0" err="1"/>
              <a:t>бензині</a:t>
            </a:r>
            <a:r>
              <a:rPr lang="ru-RU" sz="4000" dirty="0"/>
              <a:t>, </a:t>
            </a:r>
            <a:r>
              <a:rPr lang="ru-RU" sz="4000" dirty="0" err="1"/>
              <a:t>хлороформі</a:t>
            </a:r>
            <a:r>
              <a:rPr lang="ru-RU" sz="4000" dirty="0"/>
              <a:t>.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795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754713" cy="1910716"/>
          </a:xfrm>
        </p:spPr>
        <p:txBody>
          <a:bodyPr/>
          <a:lstStyle/>
          <a:p>
            <a:r>
              <a:rPr lang="ru-RU" sz="4800" b="1" i="1" dirty="0" err="1"/>
              <a:t>Жирні</a:t>
            </a:r>
            <a:r>
              <a:rPr lang="ru-RU" sz="4800" b="1" i="1" dirty="0"/>
              <a:t> </a:t>
            </a:r>
            <a:r>
              <a:rPr lang="ru-RU" sz="4800" b="1" i="1" dirty="0" err="1"/>
              <a:t>кислоти</a:t>
            </a:r>
            <a:r>
              <a:rPr lang="ru-RU" sz="4800" b="1" i="1" dirty="0"/>
              <a:t> </a:t>
            </a:r>
            <a:r>
              <a:rPr lang="ru-RU" sz="4800" dirty="0"/>
              <a:t>– </a:t>
            </a:r>
            <a:r>
              <a:rPr lang="ru-RU" sz="4800" dirty="0" err="1"/>
              <a:t>це</a:t>
            </a:r>
            <a:r>
              <a:rPr lang="ru-RU" sz="4800" dirty="0"/>
              <a:t> </a:t>
            </a:r>
            <a:r>
              <a:rPr lang="ru-RU" sz="4800" dirty="0" err="1"/>
              <a:t>органічні</a:t>
            </a:r>
            <a:r>
              <a:rPr lang="ru-RU" sz="4800" dirty="0"/>
              <a:t> </a:t>
            </a:r>
            <a:r>
              <a:rPr lang="ru-RU" sz="4800" dirty="0" err="1"/>
              <a:t>сполуки</a:t>
            </a:r>
            <a:r>
              <a:rPr lang="ru-RU" sz="4800" dirty="0"/>
              <a:t>, до складу </a:t>
            </a:r>
            <a:r>
              <a:rPr lang="ru-RU" sz="4800" dirty="0" err="1"/>
              <a:t>яких</a:t>
            </a:r>
            <a:r>
              <a:rPr lang="ru-RU" sz="4800" dirty="0"/>
              <a:t> входить </a:t>
            </a:r>
            <a:r>
              <a:rPr lang="ru-RU" sz="4800" dirty="0" err="1"/>
              <a:t>карбоксильна</a:t>
            </a:r>
            <a:r>
              <a:rPr lang="ru-RU" sz="4800" dirty="0"/>
              <a:t> </a:t>
            </a:r>
            <a:r>
              <a:rPr lang="ru-RU" sz="4800" dirty="0" err="1"/>
              <a:t>група</a:t>
            </a:r>
            <a:r>
              <a:rPr lang="ru-RU" sz="4800" dirty="0"/>
              <a:t> та </a:t>
            </a:r>
            <a:r>
              <a:rPr lang="ru-RU" sz="4800" dirty="0" err="1"/>
              <a:t>довгий</a:t>
            </a:r>
            <a:r>
              <a:rPr lang="ru-RU" sz="4800" dirty="0"/>
              <a:t> </a:t>
            </a:r>
            <a:r>
              <a:rPr lang="ru-RU" sz="4800" dirty="0" err="1"/>
              <a:t>вуглеводневий</a:t>
            </a:r>
            <a:r>
              <a:rPr lang="ru-RU" sz="4800" dirty="0"/>
              <a:t> </a:t>
            </a:r>
            <a:r>
              <a:rPr lang="ru-RU" sz="4800" dirty="0" err="1"/>
              <a:t>ланцюг</a:t>
            </a:r>
            <a:endParaRPr lang="ru-RU" sz="48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0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032" y="764704"/>
            <a:ext cx="8712968" cy="1910716"/>
          </a:xfrm>
        </p:spPr>
        <p:txBody>
          <a:bodyPr/>
          <a:lstStyle/>
          <a:p>
            <a:r>
              <a:rPr lang="uk-UA" sz="6600" b="1" i="1" u="sng" dirty="0" smtClean="0"/>
              <a:t>Найпоширенішими є</a:t>
            </a:r>
            <a:r>
              <a:rPr lang="uk-UA" sz="6600" dirty="0" smtClean="0"/>
              <a:t>:</a:t>
            </a: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433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424936" cy="1844824"/>
          </a:xfrm>
        </p:spPr>
        <p:txBody>
          <a:bodyPr/>
          <a:lstStyle/>
          <a:p>
            <a:r>
              <a:rPr lang="uk-UA" b="1" i="1" u="sng" dirty="0" smtClean="0"/>
              <a:t>Пальмітинова</a:t>
            </a:r>
            <a:r>
              <a:rPr lang="uk-UA" b="1" i="1" dirty="0" smtClean="0"/>
              <a:t>   </a:t>
            </a:r>
            <a:br>
              <a:rPr lang="uk-UA" b="1" i="1" dirty="0" smtClean="0"/>
            </a:br>
            <a:r>
              <a:rPr lang="uk-UA" b="1" i="1" u="sng" dirty="0" smtClean="0"/>
              <a:t>кислота</a:t>
            </a:r>
            <a:endParaRPr lang="ru-RU" b="1" i="1" u="sng" dirty="0"/>
          </a:p>
        </p:txBody>
      </p:sp>
      <p:pic>
        <p:nvPicPr>
          <p:cNvPr id="3" name="Рисунок 2" descr="36D063AAE4AFF585C2256F2400591809_74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857500"/>
            <a:ext cx="68357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7928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8069947" cy="271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88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/>
              <a:t>Олеїнова</a:t>
            </a:r>
            <a:r>
              <a:rPr lang="uk-UA" dirty="0" smtClean="0"/>
              <a:t> </a:t>
            </a:r>
            <a:r>
              <a:rPr lang="uk-UA" b="1" u="sng" dirty="0" smtClean="0"/>
              <a:t>кислота</a:t>
            </a:r>
            <a:endParaRPr lang="ru-RU" b="1" u="sng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09" y="2261204"/>
            <a:ext cx="762000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50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а обкладинка">
  <a:themeElements>
    <a:clrScheme name="Тверда обкладинка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а обкладинка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а обкладинка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106</TotalTime>
  <Words>506</Words>
  <Application>Microsoft Office PowerPoint</Application>
  <PresentationFormat>Екран (4:3)</PresentationFormat>
  <Paragraphs>27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32</vt:i4>
      </vt:variant>
    </vt:vector>
  </HeadingPairs>
  <TitlesOfParts>
    <vt:vector size="33" baseType="lpstr">
      <vt:lpstr>Тверда обкладинка</vt:lpstr>
      <vt:lpstr>Жири</vt:lpstr>
      <vt:lpstr>Презентація PowerPoint</vt:lpstr>
      <vt:lpstr>Презентація PowerPoint</vt:lpstr>
      <vt:lpstr>Головним критерієм, за яким ці речовини об’єднали в одну групу, є те, що вони не розчиняються у воді, але добре розчиняються у неполярних органічних розчинниках: естері, бензині, хлороформі.</vt:lpstr>
      <vt:lpstr>Жирні кислоти – це органічні сполуки, до складу яких входить карбоксильна група та довгий вуглеводневий ланцюг</vt:lpstr>
      <vt:lpstr>Найпоширенішими є:</vt:lpstr>
      <vt:lpstr>Пальмітинова    кислота</vt:lpstr>
      <vt:lpstr>Презентація PowerPoint</vt:lpstr>
      <vt:lpstr>Олеїнова кислота</vt:lpstr>
      <vt:lpstr>Презентація PowerPoint</vt:lpstr>
      <vt:lpstr>Перші припущення щодо наявності в жирах «прихованої кислоти» були зроблені ще в XVII столітті. Мила - натрієві й калієві солі вищих карбонових кислот - здавна виготовляли варінням жирів з лугом.</vt:lpstr>
      <vt:lpstr>1741 р. французький хімік Клод Жозеф Жоффруа (1685-1752) дією сильної неорганічної кислоти на мило добув масну на дотик суміш. Він припустив, що добута маса є жиром. Досліджуючи її властивості, науковець виявив,  що це не так. </vt:lpstr>
      <vt:lpstr>Гідроліз жирів - хімічна реакція, за допомогою якої 1779 р. шведський хімік Карл Вільгельм Шеєле виявив: один з продуктів гідролізу (розкладання під дією води) жирів - гліцерин. </vt:lpstr>
      <vt:lpstr>1817 р. його співвітчизник Шеврьоль добув з жирів уже відому «солодку олію Шеєле».</vt:lpstr>
      <vt:lpstr>Непересічне значення мало відкриття ним у продуктах дії водних розчинів лугів і кислот на різноманітні жири раніше невідомих сполук. Ними виявилися вищі карбонові кислоти – стеаринова, пальмітинова, олеїнова</vt:lpstr>
      <vt:lpstr> Сорок років потому Марселен Бертло встановив структуру гліцерину і з нього та вищих карбонових кислот синтезував жир. Отже, склад і структуру природних жирів було доведено експериментально. </vt:lpstr>
      <vt:lpstr>Жири містяться у всіх тваринах і рослинах</vt:lpstr>
      <vt:lpstr>У рослинах вони накопичуються переважно в насіннях, у плодовій м'якоті, у тваринних організмах - у сполучній, підшкірній і жировій тканині.</vt:lpstr>
      <vt:lpstr>Презентація PowerPoint</vt:lpstr>
      <vt:lpstr>Тваринні жири (баранячий, свинячий, яловичий і т.п.), як правило, є твердими речовинами з невисокою температурою плавлення (виключення - риб'ячий жир)</vt:lpstr>
      <vt:lpstr>Презентація PowerPoint</vt:lpstr>
      <vt:lpstr>Рослинні жири (масла) отримують із зерен масляних рослин, наприклад із соняшника, хлопка, льону, сої. За ступенем очистки рослинного масла розділяють на: сирі, рафіновані, нерафіновані.</vt:lpstr>
      <vt:lpstr>Презентація PowerPoint</vt:lpstr>
      <vt:lpstr>Жири - висококалорійні продукти. Деякі жири містять вітаміни A, D (наприклад, риб'ячий жир, особливо трісковий жир), Е (бавовняна, кукурудзяна олія).</vt:lpstr>
      <vt:lpstr>Презентація PowerPoint</vt:lpstr>
      <vt:lpstr>Жири мають велике значення в народному господарстві. Вони використовуються в парфумерії, шкіряній і лакофарбовій промисловості, у виробництві мила, маргарину і т.п.</vt:lpstr>
      <vt:lpstr>Жири мають величезне біологічне значення</vt:lpstr>
      <vt:lpstr>Жири охороняють організм від теплових утрат, тому що є поганим провідником тепла. </vt:lpstr>
      <vt:lpstr>Частина жиру використовується для побудови кліток (структурний жир), частина відкладається у виді запасної резервної речовини (резервний жир). </vt:lpstr>
      <vt:lpstr>Жир захищає деякі органи (наприклад, печінка) від механічних впливів, тому що має визначену пружність. </vt:lpstr>
      <vt:lpstr>Жири в організмі можуть утворюватися не тільки з жирів, що надходять з їжею, але й у результаті синтезу з вуглеводів і білків.  </vt:lpstr>
      <vt:lpstr>При повному виключенні жиру з їжі він все ж таки утворюється і в досить значній кількості може відкладатися в організмі. Основним джерелом утворення жиру в організмі служать переважно вуглеводи. 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Жири</dc:title>
  <dc:creator>User</dc:creator>
  <cp:lastModifiedBy>User</cp:lastModifiedBy>
  <cp:revision>11</cp:revision>
  <dcterms:created xsi:type="dcterms:W3CDTF">2013-03-13T21:19:06Z</dcterms:created>
  <dcterms:modified xsi:type="dcterms:W3CDTF">2013-03-13T23:06:02Z</dcterms:modified>
</cp:coreProperties>
</file>