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00800" y="5257800"/>
            <a:ext cx="2514600" cy="1143000"/>
          </a:xfrm>
        </p:spPr>
        <p:txBody>
          <a:bodyPr/>
          <a:lstStyle/>
          <a:p>
            <a:pPr algn="l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3048000"/>
          </a:xfrm>
        </p:spPr>
        <p:txBody>
          <a:bodyPr/>
          <a:lstStyle/>
          <a:p>
            <a:r>
              <a:rPr lang="ru-RU" dirty="0" err="1" smtClean="0"/>
              <a:t>Еволюція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Науковий</a:t>
            </a:r>
            <a:r>
              <a:rPr lang="ru-RU" dirty="0" smtClean="0"/>
              <a:t> факт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наукова</a:t>
            </a:r>
            <a:r>
              <a:rPr lang="ru-RU" dirty="0" smtClean="0"/>
              <a:t> фантастика?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3000"/>
            <a:ext cx="51054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комахи</a:t>
            </a:r>
            <a:r>
              <a:rPr lang="ru-RU" dirty="0" smtClean="0"/>
              <a:t> </a:t>
            </a:r>
            <a:r>
              <a:rPr lang="ru-RU" dirty="0" err="1" smtClean="0"/>
              <a:t>з'явилися</a:t>
            </a:r>
            <a:r>
              <a:rPr lang="ru-RU" dirty="0" smtClean="0"/>
              <a:t> в </a:t>
            </a:r>
            <a:r>
              <a:rPr lang="ru-RU" dirty="0" err="1" smtClean="0"/>
              <a:t>палеонтологічному</a:t>
            </a:r>
            <a:r>
              <a:rPr lang="ru-RU" dirty="0" smtClean="0"/>
              <a:t> </a:t>
            </a:r>
            <a:r>
              <a:rPr lang="ru-RU" dirty="0" err="1" smtClean="0"/>
              <a:t>літописі</a:t>
            </a:r>
            <a:r>
              <a:rPr lang="ru-RU" dirty="0" smtClean="0"/>
              <a:t> </a:t>
            </a:r>
            <a:r>
              <a:rPr lang="ru-RU" dirty="0" err="1" smtClean="0"/>
              <a:t>раптово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достатку, без </a:t>
            </a:r>
            <a:r>
              <a:rPr lang="ru-RU" dirty="0" err="1" smtClean="0"/>
              <a:t>жодних</a:t>
            </a:r>
            <a:r>
              <a:rPr lang="ru-RU" dirty="0" smtClean="0"/>
              <a:t> </a:t>
            </a:r>
            <a:r>
              <a:rPr lang="ru-RU" dirty="0" err="1" smtClean="0"/>
              <a:t>еволюційних</a:t>
            </a:r>
            <a:r>
              <a:rPr lang="ru-RU" dirty="0" smtClean="0"/>
              <a:t> </a:t>
            </a:r>
            <a:r>
              <a:rPr lang="ru-RU" dirty="0" err="1" smtClean="0"/>
              <a:t>предків</a:t>
            </a:r>
            <a:r>
              <a:rPr lang="ru-RU" dirty="0" smtClean="0"/>
              <a:t>. Вони </a:t>
            </a:r>
            <a:r>
              <a:rPr lang="ru-RU" dirty="0" err="1" smtClean="0"/>
              <a:t>ледве</a:t>
            </a:r>
            <a:r>
              <a:rPr lang="ru-RU" dirty="0" smtClean="0"/>
              <a:t> </a:t>
            </a:r>
            <a:r>
              <a:rPr lang="ru-RU" dirty="0" err="1" smtClean="0"/>
              <a:t>змінилися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до </a:t>
            </a:r>
            <a:r>
              <a:rPr lang="ru-RU" dirty="0" err="1" smtClean="0"/>
              <a:t>цього</a:t>
            </a:r>
            <a:r>
              <a:rPr lang="ru-RU" dirty="0" smtClean="0"/>
              <a:t> дня. В </a:t>
            </a:r>
            <a:r>
              <a:rPr lang="ru-RU" dirty="0" err="1" smtClean="0"/>
              <a:t>торонтській</a:t>
            </a:r>
            <a:r>
              <a:rPr lang="ru-RU" dirty="0" smtClean="0"/>
              <a:t> </a:t>
            </a:r>
            <a:r>
              <a:rPr lang="ru-RU" dirty="0" err="1" smtClean="0"/>
              <a:t>газеті</a:t>
            </a:r>
            <a:r>
              <a:rPr lang="ru-RU" dirty="0" smtClean="0"/>
              <a:t> «</a:t>
            </a:r>
            <a:r>
              <a:rPr lang="ru-RU" dirty="0" err="1" smtClean="0"/>
              <a:t>Глоб</a:t>
            </a:r>
            <a:r>
              <a:rPr lang="ru-RU" dirty="0" smtClean="0"/>
              <a:t> </a:t>
            </a:r>
            <a:r>
              <a:rPr lang="ru-RU" dirty="0" err="1" smtClean="0"/>
              <a:t>енд</a:t>
            </a:r>
            <a:r>
              <a:rPr lang="ru-RU" dirty="0" smtClean="0"/>
              <a:t> мейл» </a:t>
            </a:r>
            <a:r>
              <a:rPr lang="ru-RU" dirty="0" err="1" smtClean="0"/>
              <a:t>повідомлялося</a:t>
            </a:r>
            <a:r>
              <a:rPr lang="ru-RU" dirty="0" smtClean="0"/>
              <a:t>: «За 40 </a:t>
            </a:r>
            <a:r>
              <a:rPr lang="ru-RU" dirty="0" err="1" smtClean="0"/>
              <a:t>мільйонів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напруженого</a:t>
            </a:r>
            <a:r>
              <a:rPr lang="ru-RU" dirty="0" smtClean="0"/>
              <a:t> </a:t>
            </a:r>
            <a:r>
              <a:rPr lang="ru-RU" dirty="0" err="1" smtClean="0"/>
              <a:t>підйому</a:t>
            </a:r>
            <a:r>
              <a:rPr lang="ru-RU" dirty="0" smtClean="0"/>
              <a:t> по </a:t>
            </a:r>
            <a:r>
              <a:rPr lang="ru-RU" dirty="0" err="1" smtClean="0"/>
              <a:t>еволюційних</a:t>
            </a:r>
            <a:r>
              <a:rPr lang="ru-RU" dirty="0" smtClean="0"/>
              <a:t> сходах вони не </a:t>
            </a:r>
            <a:r>
              <a:rPr lang="ru-RU" dirty="0" err="1" smtClean="0"/>
              <a:t>зазнали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ніякого</a:t>
            </a:r>
            <a:r>
              <a:rPr lang="ru-RU" dirty="0" smtClean="0"/>
              <a:t> </a:t>
            </a:r>
            <a:r>
              <a:rPr lang="ru-RU" dirty="0" err="1" smtClean="0"/>
              <a:t>помітного</a:t>
            </a:r>
            <a:r>
              <a:rPr lang="ru-RU" dirty="0" smtClean="0"/>
              <a:t> </a:t>
            </a:r>
            <a:r>
              <a:rPr lang="ru-RU" dirty="0" err="1" smtClean="0"/>
              <a:t>прогресу</a:t>
            </a:r>
            <a:r>
              <a:rPr lang="ru-RU" dirty="0" smtClean="0"/>
              <a:t>».</a:t>
            </a:r>
            <a:endParaRPr lang="ru-RU" dirty="0"/>
          </a:p>
        </p:txBody>
      </p:sp>
      <p:pic>
        <p:nvPicPr>
          <p:cNvPr id="23554" name="Picture 2" descr="http://hypescience.com/wp-content/uploads/2012/01/cricket-fossil-120103-e132568557476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1295400"/>
            <a:ext cx="3216046" cy="2819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"/>
          <p:cNvSpPr txBox="1">
            <a:spLocks/>
          </p:cNvSpPr>
          <p:nvPr/>
        </p:nvSpPr>
        <p:spPr>
          <a:xfrm>
            <a:off x="1295400" y="304800"/>
            <a:ext cx="8382000" cy="1295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1524000" y="3352800"/>
            <a:ext cx="5943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81000" y="914400"/>
            <a:ext cx="845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381000" y="457200"/>
            <a:ext cx="3962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Еволюційна</a:t>
            </a:r>
            <a:r>
              <a:rPr lang="ru-RU" sz="2800" dirty="0" smtClean="0"/>
              <a:t> модель</a:t>
            </a:r>
            <a:endParaRPr lang="ru-RU" sz="2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495800" y="457200"/>
            <a:ext cx="434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Реальні</a:t>
            </a:r>
            <a:r>
              <a:rPr lang="ru-RU" sz="2800" dirty="0" smtClean="0"/>
              <a:t> </a:t>
            </a:r>
            <a:r>
              <a:rPr lang="ru-RU" sz="2800" dirty="0" err="1" smtClean="0"/>
              <a:t>факти</a:t>
            </a:r>
            <a:endParaRPr lang="ru-RU" sz="28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81000" y="914400"/>
            <a:ext cx="403860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/>
              <a:t>І. Життя виникло з неживої природи шляхом випадкової хімічної еволюції (самозародження).</a:t>
            </a:r>
          </a:p>
          <a:p>
            <a:r>
              <a:rPr lang="uk-UA" sz="2000" dirty="0" smtClean="0"/>
              <a:t>ІІ. Викопні рештки повинні засвідчити: 1) поступовий розвиток простих форм життя; 2) існування перехідних форм як сполучних ланок.</a:t>
            </a:r>
          </a:p>
          <a:p>
            <a:r>
              <a:rPr lang="uk-UA" sz="2000" dirty="0" smtClean="0"/>
              <a:t>ІІІ. Кінцевий результат мутацій сприятливий та зумовлює появу нових ознак.</a:t>
            </a:r>
          </a:p>
          <a:p>
            <a:r>
              <a:rPr lang="en-US" sz="2000" dirty="0" smtClean="0"/>
              <a:t>IV</a:t>
            </a:r>
            <a:r>
              <a:rPr lang="uk-UA" sz="2000" dirty="0" smtClean="0"/>
              <a:t>. Складні сучасні мови розвинулися з простих тваринних звуків.</a:t>
            </a:r>
          </a:p>
          <a:p>
            <a:r>
              <a:rPr lang="en-US" sz="2000" dirty="0" smtClean="0"/>
              <a:t>V.</a:t>
            </a:r>
            <a:r>
              <a:rPr lang="uk-UA" sz="2000" dirty="0" smtClean="0"/>
              <a:t> Людина з</a:t>
            </a:r>
            <a:r>
              <a:rPr lang="en-US" sz="2000" dirty="0" smtClean="0"/>
              <a:t>`</a:t>
            </a:r>
            <a:r>
              <a:rPr lang="uk-UA" sz="2000" dirty="0" smtClean="0"/>
              <a:t>явилася мільйони років тому.</a:t>
            </a:r>
          </a:p>
          <a:p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572000" y="914400"/>
            <a:ext cx="4267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/>
              <a:t>І. Життя походить тільки від уже існуючого життя; Випадкове утворення складного генетичного коду неможливе;</a:t>
            </a:r>
          </a:p>
          <a:p>
            <a:r>
              <a:rPr lang="uk-UA" sz="2000" dirty="0" smtClean="0"/>
              <a:t>ІІ. Викопні рештки засвідчують: 1) раптову появу великої розмаїтості форм життя; 2) нові види завжди відмежовані від попередніх видів, немає сполучних ланок;</a:t>
            </a:r>
          </a:p>
          <a:p>
            <a:r>
              <a:rPr lang="uk-UA" sz="2000" dirty="0" smtClean="0"/>
              <a:t>ІІІ. Малі мутації шкідливі, а великі – смертельні; вони ніколи не призводять до появи чогось нового.</a:t>
            </a:r>
          </a:p>
          <a:p>
            <a:r>
              <a:rPr lang="en-US" sz="2000" dirty="0" smtClean="0"/>
              <a:t>IV.</a:t>
            </a:r>
            <a:r>
              <a:rPr lang="uk-UA" sz="2000" dirty="0" smtClean="0"/>
              <a:t> Мова виникла одночасно з людиною; часто стародавні мови складніші ніж сучасні;</a:t>
            </a:r>
          </a:p>
          <a:p>
            <a:r>
              <a:rPr lang="en-US" sz="2000" dirty="0" smtClean="0"/>
              <a:t>V</a:t>
            </a:r>
            <a:r>
              <a:rPr lang="uk-UA" sz="2000" dirty="0" smtClean="0"/>
              <a:t>. Найстарішим письменам лише близько 5 000 років.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219200"/>
          </a:xfrm>
        </p:spPr>
        <p:txBody>
          <a:bodyPr/>
          <a:lstStyle/>
          <a:p>
            <a:pPr algn="ctr"/>
            <a:r>
              <a:rPr lang="uk-UA" dirty="0" smtClean="0"/>
              <a:t>Дякую за увагу!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5257800" cy="2057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/>
              <a:t>    Основоположником еволюційної теорії є англійський науковець Чарльз Дарвін. Основні положення цього вчення він виклав у своїй праці </a:t>
            </a:r>
            <a:r>
              <a:rPr lang="uk-UA" dirty="0" err="1" smtClean="0"/>
              <a:t>“Походження</a:t>
            </a:r>
            <a:r>
              <a:rPr lang="uk-UA" dirty="0" smtClean="0"/>
              <a:t> </a:t>
            </a:r>
            <a:r>
              <a:rPr lang="uk-UA" dirty="0" err="1" smtClean="0"/>
              <a:t>видів”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Зародження теорії</a:t>
            </a:r>
            <a:endParaRPr lang="ru-RU" dirty="0"/>
          </a:p>
        </p:txBody>
      </p:sp>
      <p:pic>
        <p:nvPicPr>
          <p:cNvPr id="1030" name="Picture 6" descr="http://f.letmeprint.ru/115331213-ceedfe92/preview_3248333_200x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3581400"/>
            <a:ext cx="2057400" cy="2911222"/>
          </a:xfrm>
          <a:prstGeom prst="rect">
            <a:avLst/>
          </a:prstGeom>
          <a:noFill/>
        </p:spPr>
      </p:pic>
      <p:pic>
        <p:nvPicPr>
          <p:cNvPr id="1032" name="Picture 8" descr="http://www.theora.com/images/Charles%20Darwi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1219200"/>
            <a:ext cx="2733675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Однак, сучасна теорія еволюції багато в чому відрізняється від ідей Дарвіна. Наприклад, у висновку своєї праці </a:t>
            </a:r>
            <a:r>
              <a:rPr lang="uk-UA" dirty="0" err="1" smtClean="0"/>
              <a:t>“Походження</a:t>
            </a:r>
            <a:r>
              <a:rPr lang="uk-UA" dirty="0" smtClean="0"/>
              <a:t> </a:t>
            </a:r>
            <a:r>
              <a:rPr lang="uk-UA" dirty="0" err="1" smtClean="0"/>
              <a:t>видів”</a:t>
            </a:r>
            <a:r>
              <a:rPr lang="uk-UA" dirty="0" smtClean="0"/>
              <a:t> Дарвін припускав, що, можливо, життя було </a:t>
            </a:r>
            <a:r>
              <a:rPr lang="uk-UA" dirty="0" err="1" smtClean="0"/>
              <a:t>“спочатку</a:t>
            </a:r>
            <a:r>
              <a:rPr lang="uk-UA" dirty="0" smtClean="0"/>
              <a:t> вкладене творцем в незначне число форм або тільки в </a:t>
            </a:r>
            <a:r>
              <a:rPr lang="uk-UA" dirty="0" err="1" smtClean="0"/>
              <a:t>одну”</a:t>
            </a:r>
            <a:r>
              <a:rPr lang="uk-UA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   Сучасні ж еволюціоністи вважають, що життя зародилося випадково з неживої матерії.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50292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 Дослідженням цього питання займався відомий хімік Стенлі Міллер. Він проводив численні </a:t>
            </a:r>
            <a:r>
              <a:rPr lang="uk-UA" dirty="0" err="1" smtClean="0"/>
              <a:t>експеременти</a:t>
            </a:r>
            <a:r>
              <a:rPr lang="uk-UA" dirty="0" smtClean="0"/>
              <a:t>, метою яких було створення амінокислот із певних хімічних компонентів. Йому вдалося здобути лише 4 із 20 амінокислот, необхідних для утворення молекули білку.</a:t>
            </a:r>
            <a:endParaRPr lang="ru-RU" dirty="0"/>
          </a:p>
        </p:txBody>
      </p:sp>
      <p:pic>
        <p:nvPicPr>
          <p:cNvPr id="16386" name="Picture 2" descr="File:Miller19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1600200"/>
            <a:ext cx="2514600" cy="3711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 Пізніше еволюціоністи підрахували ймовірність випадкового утворення в </a:t>
            </a:r>
            <a:r>
              <a:rPr lang="uk-UA" dirty="0" err="1" smtClean="0"/>
              <a:t>“первинному</a:t>
            </a:r>
            <a:r>
              <a:rPr lang="uk-UA" dirty="0" smtClean="0"/>
              <a:t> </a:t>
            </a:r>
            <a:r>
              <a:rPr lang="uk-UA" dirty="0" err="1" smtClean="0"/>
              <a:t>бульйоні”</a:t>
            </a:r>
            <a:r>
              <a:rPr lang="uk-UA" dirty="0" smtClean="0"/>
              <a:t> однієї білкової молекули: 1 : 10 (113 нулів). Ця цифра перевищує кількість всіх атомів у всесвіті! </a:t>
            </a:r>
          </a:p>
          <a:p>
            <a:pPr>
              <a:buNone/>
            </a:pPr>
            <a:r>
              <a:rPr lang="uk-UA" dirty="0" smtClean="0"/>
              <a:t>    Однак для забезпечення життєво необхідних процесів живої клітини необхідно 2 000 молекул білків, працюючих в якості ферментів (без них клітина неодмінно загине). Ймовірність випадкового виникнення їх усіх становить - </a:t>
            </a:r>
          </a:p>
          <a:p>
            <a:pPr>
              <a:buNone/>
            </a:pPr>
            <a:r>
              <a:rPr lang="uk-UA" dirty="0" smtClean="0"/>
              <a:t>    1 : 10 (40 000 нулів). Щоб просто записати цю цифру в звичайному зошиті знадобиться 67 сторінок!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3400" y="609600"/>
            <a:ext cx="5257800" cy="449580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Ось що з цього приводу сказав відомий вчений </a:t>
            </a:r>
            <a:r>
              <a:rPr lang="uk-UA" dirty="0" err="1" smtClean="0"/>
              <a:t>Фред</a:t>
            </a:r>
            <a:r>
              <a:rPr lang="uk-UA" dirty="0" smtClean="0"/>
              <a:t> </a:t>
            </a:r>
            <a:r>
              <a:rPr lang="uk-UA" dirty="0" err="1" smtClean="0"/>
              <a:t>Хойл</a:t>
            </a:r>
            <a:r>
              <a:rPr lang="uk-UA" dirty="0" smtClean="0"/>
              <a:t>: </a:t>
            </a:r>
            <a:r>
              <a:rPr lang="uk-UA" dirty="0" err="1" smtClean="0"/>
              <a:t>“Ймовірність</a:t>
            </a:r>
            <a:r>
              <a:rPr lang="uk-UA" dirty="0" smtClean="0"/>
              <a:t> критично незначна, до того незначна, що це було б неможливо навіть якби весь Всесвіт складався з органічного </a:t>
            </a:r>
            <a:r>
              <a:rPr lang="uk-UA" dirty="0" err="1" smtClean="0"/>
              <a:t>бульйону”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17410" name="Picture 2" descr="http://unnatural.ru/wp-content/uploads/2013/03/031613_1442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762000"/>
            <a:ext cx="2590800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04800" y="228600"/>
            <a:ext cx="4648200" cy="6248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    Всупереч уявленням Дарвіна про так звану </a:t>
            </a:r>
            <a:r>
              <a:rPr lang="uk-UA" dirty="0" err="1" smtClean="0"/>
              <a:t>“просту”</a:t>
            </a:r>
            <a:r>
              <a:rPr lang="uk-UA" dirty="0" smtClean="0"/>
              <a:t> клітину, сучасні вчені відкрили неймовірну складність будови, доречність та незамінність найкрихітнішого її елемента.</a:t>
            </a:r>
          </a:p>
          <a:p>
            <a:pPr>
              <a:buNone/>
            </a:pPr>
            <a:r>
              <a:rPr lang="uk-UA" dirty="0" smtClean="0"/>
              <a:t>    Припущення щодо можливості поступових чи різких змін у будові клітини теж виявилися хибними, адже у разі зникнення будь-якого компонента цієї надскладної системи, вона гине.</a:t>
            </a:r>
            <a:endParaRPr lang="ru-RU" dirty="0"/>
          </a:p>
        </p:txBody>
      </p:sp>
      <p:pic>
        <p:nvPicPr>
          <p:cNvPr id="19458" name="Picture 2" descr="http://www.egeteka.ru/upload/medialibrary/c7c/c7cb59ffbadf59d04bb940493414866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457200"/>
            <a:ext cx="3733800" cy="3028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5638800" cy="457200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Вони мають велике значення для теорії еволюції, адже сьогодні на землі не спостерігається перетворення одних живих істот в інші. Усі вони, навпаки, довершені формою та відмінні від інших типів. Як зауважив генетик Т. </a:t>
            </a:r>
            <a:r>
              <a:rPr lang="uk-UA" dirty="0" err="1" smtClean="0"/>
              <a:t>Добжанський</a:t>
            </a:r>
            <a:r>
              <a:rPr lang="uk-UA" dirty="0" smtClean="0"/>
              <a:t>, </a:t>
            </a:r>
            <a:r>
              <a:rPr lang="uk-UA" dirty="0" err="1" smtClean="0"/>
              <a:t>“світ</a:t>
            </a:r>
            <a:r>
              <a:rPr lang="uk-UA" dirty="0" smtClean="0"/>
              <a:t> живого не є суцільним рядом… утвореним неперервною серією перехідних </a:t>
            </a:r>
            <a:r>
              <a:rPr lang="uk-UA" dirty="0" err="1" smtClean="0"/>
              <a:t>форм”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Палеонтологічні знахідки</a:t>
            </a:r>
            <a:endParaRPr lang="ru-RU" dirty="0"/>
          </a:p>
        </p:txBody>
      </p:sp>
      <p:pic>
        <p:nvPicPr>
          <p:cNvPr id="1026" name="Picture 2" descr="http://www.dshinin.ru/BES/1/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1752600"/>
            <a:ext cx="2295525" cy="23241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 Якби еволюція була фактом, то викопні дані, безперечно, засвідчували б поступовий перехід однієї форми життя в іншу.</a:t>
            </a:r>
          </a:p>
          <a:p>
            <a:pPr>
              <a:buNone/>
            </a:pPr>
            <a:r>
              <a:rPr lang="uk-UA" dirty="0" smtClean="0"/>
              <a:t>    Але, у книзі </a:t>
            </a:r>
            <a:r>
              <a:rPr lang="uk-UA" dirty="0" err="1" smtClean="0"/>
              <a:t>“Новий</a:t>
            </a:r>
            <a:r>
              <a:rPr lang="uk-UA" dirty="0" smtClean="0"/>
              <a:t> еволюційний </a:t>
            </a:r>
            <a:r>
              <a:rPr lang="uk-UA" dirty="0" err="1" smtClean="0"/>
              <a:t>графік”</a:t>
            </a:r>
            <a:r>
              <a:rPr lang="uk-UA" dirty="0" smtClean="0"/>
              <a:t> говориться : «В даний час палеонтологічний літопис показує, що види зберігаються протягом мільйонів і більше поколінь, не зазнаючи при цьому значних еволюційних перетворень ... Від свого виникнення до вимирання більшість видів відчуває лише незначний розвиток ».</a:t>
            </a:r>
          </a:p>
          <a:p>
            <a:pPr>
              <a:buNone/>
            </a:pPr>
            <a:r>
              <a:rPr lang="uk-UA" dirty="0" smtClean="0"/>
              <a:t>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302</TotalTime>
  <Words>629</Words>
  <PresentationFormat>Экран (4:3)</PresentationFormat>
  <Paragraphs>31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Бумажная</vt:lpstr>
      <vt:lpstr>Еволюція життя. Науковий факт чи наукова фантастика?</vt:lpstr>
      <vt:lpstr>Зародження теорії</vt:lpstr>
      <vt:lpstr>Слайд 3</vt:lpstr>
      <vt:lpstr>Слайд 4</vt:lpstr>
      <vt:lpstr>Слайд 5</vt:lpstr>
      <vt:lpstr>Слайд 6</vt:lpstr>
      <vt:lpstr>Слайд 7</vt:lpstr>
      <vt:lpstr>Палеонтологічні знахідки</vt:lpstr>
      <vt:lpstr>Слайд 9</vt:lpstr>
      <vt:lpstr>Слайд 10</vt:lpstr>
      <vt:lpstr>Слайд 11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Еволюція життя. Науковий факт чи наукова фантастика?</dc:title>
  <dc:creator>Admin</dc:creator>
  <cp:lastModifiedBy>Admin</cp:lastModifiedBy>
  <cp:revision>34</cp:revision>
  <dcterms:created xsi:type="dcterms:W3CDTF">2014-02-16T15:27:44Z</dcterms:created>
  <dcterms:modified xsi:type="dcterms:W3CDTF">2014-02-17T20:24:16Z</dcterms:modified>
</cp:coreProperties>
</file>