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7" r:id="rId20"/>
    <p:sldId id="275" r:id="rId21"/>
    <p:sldId id="278" r:id="rId22"/>
    <p:sldId id="276" r:id="rId23"/>
    <p:sldId id="279" r:id="rId24"/>
    <p:sldId id="280" r:id="rId25"/>
    <p:sldId id="286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0066"/>
    <a:srgbClr val="FF0066"/>
    <a:srgbClr val="66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6900" y="0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E404A0D7-DE2D-4A87-82C8-0E37AC3219B1}" type="datetimeFigureOut">
              <a:rPr lang="ru-RU"/>
              <a:pPr/>
              <a:t>09.10.2013</a:t>
            </a:fld>
            <a:endParaRPr 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3675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6900" y="6543675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1ED3CEFD-B3B2-4C54-8BEE-4EDA049FB1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C93C-407C-4866-A878-F982CEA8E26F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956D-8E47-483E-A1E7-9DB35D0FC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217D-C0D5-423D-BE43-764D0A61884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86E7-D9D6-48C8-AFB1-5C88ED676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EF93-E675-43A1-96C6-1C862129EBCE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BACE-F3F8-4B78-AB89-D98E4E788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70F7-2C98-487A-AEA6-08E95031FF9F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CE3A-ED80-49F5-9D42-4B8C461A0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7121-B659-45F4-A0CA-149F0FF43CC5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AEFE-A3FC-4403-8884-3E03D68DE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5F292-F512-4EE5-8C67-F934F608442E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AB381-A8B0-4A5C-AE9F-7D1B98897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1CB1-57EF-41A2-B82F-2620649FA9E1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5589-D531-4ACA-A836-FA82C2604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EE96-EA9F-455E-A36A-E8FE24C5C237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4A1C-9213-4BD3-91C4-3CFF5644D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B518-14AE-44B8-8D50-C6F7C61B34B8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EF9D-277A-4BB8-9D86-C517FF2E0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1AB5-0A23-43C8-B622-20E398103063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4D01C-3D53-43E1-88EA-62A781EB1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72A9-2706-4ED4-908C-704DF162E90F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F411-DCFC-4AFA-8312-757533E68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60400D-1630-4E09-9D7E-1F275EB76844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9F3806-F48E-4390-9A4F-7D2DF373B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chool.xvatit.com/index.php?title=%D0%A4%D0%B0%D0%B9%D0%BB:Chemistry_204X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071813"/>
            <a:ext cx="9144000" cy="3786187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  <a:latin typeface="Arial Black" pitchFamily="34" charset="0"/>
              </a:rPr>
              <a:t>Жири. Склад жирів, їх утворення. Жири у природі. Біологічна роль жирів</a:t>
            </a:r>
            <a:r>
              <a:rPr lang="uk-UA" b="1" smtClean="0">
                <a:solidFill>
                  <a:srgbClr val="0000FF"/>
                </a:solidFill>
                <a:latin typeface="Arial Black" pitchFamily="34" charset="0"/>
              </a:rPr>
              <a:t>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 advTm="7031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6226175"/>
          </a:xfrm>
        </p:spPr>
        <p:txBody>
          <a:bodyPr/>
          <a:lstStyle/>
          <a:p>
            <a:r>
              <a:rPr lang="ru-RU" b="1" i="1" smtClean="0">
                <a:solidFill>
                  <a:schemeClr val="bg1"/>
                </a:solidFill>
              </a:rPr>
              <a:t>Жири</a:t>
            </a:r>
            <a:r>
              <a:rPr lang="ru-RU" b="1" smtClean="0">
                <a:solidFill>
                  <a:schemeClr val="bg1"/>
                </a:solidFill>
              </a:rPr>
              <a:t> - природна сировина, з якої за допомогою хімічних перетворень уперше добули вищі карбонові кислоти - насичені й ненасичені.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 advTm="7906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Chemistry 204X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14313"/>
            <a:ext cx="65722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06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313"/>
            <a:ext cx="8115300" cy="5797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Перші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припущення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щодо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наявності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в жирах «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прихованої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кислоти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»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були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зроблені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ще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в XVII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столітті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. Мила -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натрієві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й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калієві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солі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вищих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карбонових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кислот -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здавна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виготовляли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варінням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жирів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з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лугом.</a:t>
            </a:r>
          </a:p>
        </p:txBody>
      </p:sp>
    </p:spTree>
  </p:cSld>
  <p:clrMapOvr>
    <a:masterClrMapping/>
  </p:clrMapOvr>
  <p:transition advTm="1226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672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13" cy="5868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1741 р. </a:t>
            </a:r>
            <a:r>
              <a:rPr lang="ru-RU" b="1" dirty="0" err="1">
                <a:solidFill>
                  <a:schemeClr val="bg1"/>
                </a:solidFill>
              </a:rPr>
              <a:t>французький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хімік</a:t>
            </a:r>
            <a:r>
              <a:rPr lang="ru-RU" b="1" dirty="0">
                <a:solidFill>
                  <a:schemeClr val="bg1"/>
                </a:solidFill>
              </a:rPr>
              <a:t> Клод </a:t>
            </a:r>
            <a:r>
              <a:rPr lang="ru-RU" b="1" dirty="0" err="1">
                <a:solidFill>
                  <a:schemeClr val="bg1"/>
                </a:solidFill>
              </a:rPr>
              <a:t>Жозеф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Жоффруа</a:t>
            </a:r>
            <a:r>
              <a:rPr lang="ru-RU" b="1" dirty="0">
                <a:solidFill>
                  <a:schemeClr val="bg1"/>
                </a:solidFill>
              </a:rPr>
              <a:t> (1685-1752) </a:t>
            </a:r>
            <a:r>
              <a:rPr lang="ru-RU" b="1" dirty="0" err="1">
                <a:solidFill>
                  <a:schemeClr val="bg1"/>
                </a:solidFill>
              </a:rPr>
              <a:t>дією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сильної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неорганічної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кислоти</a:t>
            </a:r>
            <a:r>
              <a:rPr lang="ru-RU" b="1" dirty="0">
                <a:solidFill>
                  <a:schemeClr val="bg1"/>
                </a:solidFill>
              </a:rPr>
              <a:t> на мило </a:t>
            </a:r>
            <a:r>
              <a:rPr lang="ru-RU" b="1" dirty="0" err="1">
                <a:solidFill>
                  <a:schemeClr val="bg1"/>
                </a:solidFill>
              </a:rPr>
              <a:t>добув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масну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дотик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суміш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Він</a:t>
            </a:r>
            <a:r>
              <a:rPr lang="ru-RU" b="1" dirty="0">
                <a:solidFill>
                  <a:schemeClr val="bg1"/>
                </a:solidFill>
              </a:rPr>
              <a:t> припустив,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добута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маса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є</a:t>
            </a:r>
            <a:r>
              <a:rPr lang="ru-RU" b="1" dirty="0">
                <a:solidFill>
                  <a:schemeClr val="bg1"/>
                </a:solidFill>
              </a:rPr>
              <a:t> жиром. </a:t>
            </a:r>
            <a:r>
              <a:rPr lang="ru-RU" b="1" dirty="0" err="1">
                <a:solidFill>
                  <a:schemeClr val="bg1"/>
                </a:solidFill>
              </a:rPr>
              <a:t>Досліджуючи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властивості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науковець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виявив</a:t>
            </a:r>
            <a:r>
              <a:rPr lang="ru-RU" b="1" dirty="0">
                <a:solidFill>
                  <a:schemeClr val="bg1"/>
                </a:solidFill>
              </a:rPr>
              <a:t>, 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r>
              <a:rPr lang="ru-RU" b="1" dirty="0">
                <a:solidFill>
                  <a:schemeClr val="bg1"/>
                </a:solidFill>
              </a:rPr>
              <a:t> не так. 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23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797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0"/>
            <a:ext cx="8329613" cy="3368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latin typeface="Arial Black" pitchFamily="34" charset="0"/>
              </a:rPr>
              <a:t>Які</a:t>
            </a:r>
            <a:r>
              <a:rPr lang="ru-RU" dirty="0">
                <a:latin typeface="Arial Black" pitchFamily="34" charset="0"/>
              </a:rPr>
              <a:t> ж </a:t>
            </a:r>
            <a:r>
              <a:rPr lang="ru-RU" dirty="0" err="1">
                <a:latin typeface="Arial Black" pitchFamily="34" charset="0"/>
              </a:rPr>
              <a:t>були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подальші</a:t>
            </a:r>
            <a:r>
              <a:rPr lang="ru-RU" dirty="0">
                <a:latin typeface="Arial Black" pitchFamily="34" charset="0"/>
              </a:rPr>
              <a:t> кроки на шляху </a:t>
            </a:r>
            <a:r>
              <a:rPr lang="ru-RU" dirty="0" err="1">
                <a:latin typeface="Arial Black" pitchFamily="34" charset="0"/>
              </a:rPr>
              <a:t>з'ясування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хімічної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природи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жирів</a:t>
            </a:r>
            <a:r>
              <a:rPr lang="ru-RU" dirty="0">
                <a:latin typeface="Arial Black" pitchFamily="34" charset="0"/>
              </a:rPr>
              <a:t>? </a:t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advTm="371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186737" cy="5083175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b="1" i="1" smtClean="0"/>
              <a:t>Гідроліз жирів</a:t>
            </a:r>
            <a:r>
              <a:rPr lang="ru-RU" b="1" smtClean="0"/>
              <a:t> - хімічна реакція, за допомогою якої 1779 р. шведський хімік Карл Вільгельм Шеєле виявив: один з продуктів гідролізу (розкладання під дією води) жирів - гліцерин. </a:t>
            </a:r>
            <a:br>
              <a:rPr lang="ru-RU" b="1" smtClean="0"/>
            </a:br>
            <a:endParaRPr lang="ru-RU" b="1" smtClean="0"/>
          </a:p>
        </p:txBody>
      </p:sp>
    </p:spTree>
  </p:cSld>
  <p:clrMapOvr>
    <a:masterClrMapping/>
  </p:clrMapOvr>
  <p:transition advTm="957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4868862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1817 р. його співвітчизник Шеврьоль добув з жирів уже відому «солодку олію Шеєле».</a:t>
            </a:r>
          </a:p>
        </p:txBody>
      </p:sp>
    </p:spTree>
  </p:cSld>
  <p:clrMapOvr>
    <a:masterClrMapping/>
  </p:clrMapOvr>
  <p:transition advTm="812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14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329613" cy="3868737"/>
          </a:xfrm>
        </p:spPr>
        <p:txBody>
          <a:bodyPr/>
          <a:lstStyle/>
          <a:p>
            <a:r>
              <a:rPr lang="ru-RU" sz="4800" smtClean="0">
                <a:latin typeface="Franklin Gothic Medium" pitchFamily="34" charset="0"/>
              </a:rPr>
              <a:t>Жири - складні ефіри гліцерину і вищих одноатомних карбонових кислот.</a:t>
            </a:r>
          </a:p>
        </p:txBody>
      </p:sp>
    </p:spTree>
  </p:cSld>
  <p:clrMapOvr>
    <a:masterClrMapping/>
  </p:clrMapOvr>
  <p:transition advTm="6407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5583238"/>
          </a:xfrm>
        </p:spPr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Monotype Corsiva" pitchFamily="66" charset="0"/>
              </a:rPr>
              <a:t>Непересічне значення мало відкриття ним у продуктах дії водних розчинів лугів і кислот на різноманітні жири раніше невідомих сполук. Ними виявилися вищі карбонові кислоти – стеаринова, пальмітинова, олеїнова. </a:t>
            </a:r>
            <a:br>
              <a:rPr lang="ru-RU" sz="4800" b="1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4800" b="1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246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313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6154737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  <a:latin typeface="Franklin Gothic Medium" pitchFamily="34" charset="0"/>
              </a:rPr>
              <a:t>Сорок років потому Марселен Бертло встановив структуру гліцерину і з нього та вищих карбонових кислот синтезував жир. Отже, склад і структуру природних жирів було доведено експериментально. </a:t>
            </a:r>
            <a:br>
              <a:rPr lang="ru-RU" b="1" smtClean="0">
                <a:solidFill>
                  <a:srgbClr val="FF0000"/>
                </a:solidFill>
                <a:latin typeface="Franklin Gothic Medium" pitchFamily="34" charset="0"/>
              </a:rPr>
            </a:br>
            <a:endParaRPr lang="ru-RU" b="1" smtClean="0">
              <a:solidFill>
                <a:srgbClr val="FF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advTm="911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937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929063"/>
            <a:ext cx="8186737" cy="2011362"/>
          </a:xfrm>
        </p:spPr>
        <p:txBody>
          <a:bodyPr/>
          <a:lstStyle/>
          <a:p>
            <a:r>
              <a:rPr lang="ru-RU" b="1" smtClean="0">
                <a:latin typeface="Impact" pitchFamily="34" charset="0"/>
              </a:rPr>
              <a:t>Жири містяться у всіх рослинах і тваринах.</a:t>
            </a:r>
          </a:p>
        </p:txBody>
      </p:sp>
    </p:spTree>
  </p:cSld>
  <p:clrMapOvr>
    <a:masterClrMapping/>
  </p:clrMapOvr>
  <p:transition advTm="4359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522605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У рослинах вони накопичуються переважно в насіннях, у плодовій м'якоті, у тваринних організмах - у сполучній, підшкірній і жировій тканині.</a:t>
            </a:r>
          </a:p>
        </p:txBody>
      </p:sp>
    </p:spTree>
  </p:cSld>
  <p:clrMapOvr>
    <a:masterClrMapping/>
  </p:clrMapOvr>
  <p:transition advTm="757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5797550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Тваринні жири (баранячий, свинячий, яловичий і т.п.), як правило, є твердими речовинами з невисокою температурою плавлення (виключення - риб'ячий жир)</a:t>
            </a:r>
          </a:p>
        </p:txBody>
      </p:sp>
    </p:spTree>
  </p:cSld>
  <p:clrMapOvr>
    <a:masterClrMapping/>
  </p:clrMapOvr>
  <p:transition advTm="771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725613"/>
          </a:xfrm>
        </p:spPr>
        <p:txBody>
          <a:bodyPr/>
          <a:lstStyle/>
          <a:p>
            <a:r>
              <a:rPr lang="uk-UA" b="1" smtClean="0">
                <a:latin typeface="Monotype Corsiva" pitchFamily="66" charset="0"/>
              </a:rPr>
              <a:t>Тваринні жири містять переважно насичені жирні кислоти.</a:t>
            </a:r>
            <a:endParaRPr lang="ru-RU" b="1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advTm="420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6369050"/>
          </a:xfrm>
        </p:spPr>
        <p:txBody>
          <a:bodyPr/>
          <a:lstStyle/>
          <a:p>
            <a:r>
              <a:rPr lang="ru-RU" b="1" smtClean="0"/>
              <a:t>Рослинні жири (масла) отримують із зерен масляних рослин, наприклад із соняшника, хлопка, льону, сої. За ступенем очистки рослинного масла розділяють на: сирі, рафіновані, нерафіновані.</a:t>
            </a:r>
          </a:p>
        </p:txBody>
      </p:sp>
    </p:spTree>
  </p:cSld>
  <p:clrMapOvr>
    <a:masterClrMapping/>
  </p:clrMapOvr>
  <p:transition advTm="10391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  <a:latin typeface="Impact" pitchFamily="34" charset="0"/>
              </a:rPr>
              <a:t>Рослинні жири багаті на ненасичені жирні кислоти.</a:t>
            </a:r>
            <a:endParaRPr lang="ru-RU" b="1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5122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358187" cy="6858000"/>
          </a:xfrm>
        </p:spPr>
        <p:txBody>
          <a:bodyPr/>
          <a:lstStyle/>
          <a:p>
            <a:r>
              <a:rPr lang="uk-UA" sz="4800" b="1" smtClean="0">
                <a:solidFill>
                  <a:srgbClr val="00B050"/>
                </a:solidFill>
                <a:latin typeface="Constantia" pitchFamily="18" charset="0"/>
              </a:rPr>
              <a:t>Головним критерієм, за яким ці речовини об’єднали в одну групу, є те, що вони не розчиняються у воді, але добре розчиняються у неполярних органічних розчинниках: естері, бензині, хлороформі.</a:t>
            </a:r>
            <a:endParaRPr lang="ru-RU" sz="4800" b="1" smtClean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1195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5226050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Жири - висококалорійні продукти. Деякі жири містять вітаміни </a:t>
            </a:r>
            <a:r>
              <a:rPr lang="en-US" b="1" smtClean="0">
                <a:latin typeface="Comic Sans MS" pitchFamily="66" charset="0"/>
              </a:rPr>
              <a:t>A, D (</a:t>
            </a:r>
            <a:r>
              <a:rPr lang="ru-RU" b="1" smtClean="0">
                <a:latin typeface="Comic Sans MS" pitchFamily="66" charset="0"/>
              </a:rPr>
              <a:t>наприклад, риб'ячий жир, особливо трісковий жир), Е (бавовняна, кукурудзяна олія).</a:t>
            </a:r>
          </a:p>
        </p:txBody>
      </p:sp>
    </p:spTree>
  </p:cSld>
  <p:clrMapOvr>
    <a:masterClrMapping/>
  </p:clrMapOvr>
  <p:transition advTm="8938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140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5440362"/>
          </a:xfrm>
        </p:spPr>
        <p:txBody>
          <a:bodyPr/>
          <a:lstStyle/>
          <a:p>
            <a:r>
              <a:rPr lang="ru-RU" b="1" smtClean="0">
                <a:solidFill>
                  <a:srgbClr val="008000"/>
                </a:solidFill>
              </a:rPr>
              <a:t>Жири відрізняються гарною засвоюваністю, що залежить від сорту і консистенції жиру. Краще засвоюються рідкі жири і жири з більш низькою температурою плавлення.</a:t>
            </a:r>
          </a:p>
        </p:txBody>
      </p:sp>
    </p:spTree>
    <p:custDataLst>
      <p:tags r:id="rId1"/>
    </p:custDataLst>
  </p:cSld>
  <p:clrMapOvr>
    <a:masterClrMapping/>
  </p:clrMapOvr>
  <p:transition advTm="10519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358187" cy="5357813"/>
          </a:xfrm>
        </p:spPr>
        <p:txBody>
          <a:bodyPr/>
          <a:lstStyle/>
          <a:p>
            <a:r>
              <a:rPr lang="ru-RU" b="1" smtClean="0">
                <a:solidFill>
                  <a:srgbClr val="660066"/>
                </a:solidFill>
                <a:latin typeface="Franklin Gothic Medium" pitchFamily="34" charset="0"/>
              </a:rPr>
              <a:t>Жири мають велике значення в народному господарстві. Вони використовуються в парфумерії, шкіряній і лакофарбовій промисловості, у виробництві мила, маргарину і т.п.</a:t>
            </a:r>
          </a:p>
        </p:txBody>
      </p:sp>
    </p:spTree>
  </p:cSld>
  <p:clrMapOvr>
    <a:masterClrMapping/>
  </p:clrMapOvr>
  <p:transition advTm="960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72113" cy="6011863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Cambria" pitchFamily="18" charset="0"/>
              </a:rPr>
              <a:t>Жири мають величезне біологічне значення.</a:t>
            </a:r>
            <a:br>
              <a:rPr lang="ru-RU" b="1" smtClean="0">
                <a:solidFill>
                  <a:srgbClr val="FF0000"/>
                </a:solidFill>
                <a:latin typeface="Cambria" pitchFamily="18" charset="0"/>
              </a:rPr>
            </a:br>
            <a:endParaRPr lang="ru-RU" b="1" smtClean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advTm="371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3575" y="214313"/>
            <a:ext cx="3400425" cy="6226175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Вони виконують в організмі різні функції. </a:t>
            </a:r>
            <a:endParaRPr 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3094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579755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0066"/>
                </a:solidFill>
              </a:rPr>
              <a:t>Жири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охороняють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організм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від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теплових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втрат</a:t>
            </a:r>
            <a:r>
              <a:rPr lang="ru-RU" b="1" dirty="0" smtClean="0">
                <a:solidFill>
                  <a:srgbClr val="000066"/>
                </a:solidFill>
              </a:rPr>
              <a:t>, тому </a:t>
            </a:r>
            <a:r>
              <a:rPr lang="ru-RU" b="1" dirty="0" err="1" smtClean="0">
                <a:solidFill>
                  <a:srgbClr val="000066"/>
                </a:solidFill>
              </a:rPr>
              <a:t>що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є</a:t>
            </a:r>
            <a:r>
              <a:rPr lang="ru-RU" b="1" dirty="0" smtClean="0">
                <a:solidFill>
                  <a:srgbClr val="000066"/>
                </a:solidFill>
              </a:rPr>
              <a:t> поганим </a:t>
            </a:r>
            <a:r>
              <a:rPr lang="ru-RU" b="1" dirty="0" err="1" smtClean="0">
                <a:solidFill>
                  <a:srgbClr val="000066"/>
                </a:solidFill>
              </a:rPr>
              <a:t>провідником</a:t>
            </a:r>
            <a:r>
              <a:rPr lang="ru-RU" b="1" dirty="0" smtClean="0">
                <a:solidFill>
                  <a:srgbClr val="000066"/>
                </a:solidFill>
              </a:rPr>
              <a:t> тепла. </a:t>
            </a:r>
          </a:p>
        </p:txBody>
      </p:sp>
    </p:spTree>
  </p:cSld>
  <p:clrMapOvr>
    <a:masterClrMapping/>
  </p:clrMapOvr>
  <p:transition advTm="5516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714375"/>
            <a:ext cx="7900987" cy="47259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latin typeface="Comic Sans MS" pitchFamily="66" charset="0"/>
              </a:rPr>
              <a:t>Частина</a:t>
            </a:r>
            <a:r>
              <a:rPr lang="ru-RU" b="1" dirty="0">
                <a:latin typeface="Comic Sans MS" pitchFamily="66" charset="0"/>
              </a:rPr>
              <a:t> жиру </a:t>
            </a:r>
            <a:r>
              <a:rPr lang="ru-RU" b="1" dirty="0" err="1">
                <a:latin typeface="Comic Sans MS" pitchFamily="66" charset="0"/>
              </a:rPr>
              <a:t>використовується</a:t>
            </a:r>
            <a:r>
              <a:rPr lang="ru-RU" b="1" dirty="0">
                <a:latin typeface="Comic Sans MS" pitchFamily="66" charset="0"/>
              </a:rPr>
              <a:t> для </a:t>
            </a:r>
            <a:r>
              <a:rPr lang="ru-RU" b="1" dirty="0" err="1">
                <a:latin typeface="Comic Sans MS" pitchFamily="66" charset="0"/>
              </a:rPr>
              <a:t>побудови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кліток</a:t>
            </a:r>
            <a:r>
              <a:rPr lang="ru-RU" b="1" dirty="0">
                <a:latin typeface="Comic Sans MS" pitchFamily="66" charset="0"/>
              </a:rPr>
              <a:t> (</a:t>
            </a:r>
            <a:r>
              <a:rPr lang="ru-RU" b="1" dirty="0" err="1">
                <a:latin typeface="Comic Sans MS" pitchFamily="66" charset="0"/>
              </a:rPr>
              <a:t>структурний</a:t>
            </a:r>
            <a:r>
              <a:rPr lang="ru-RU" b="1" dirty="0">
                <a:latin typeface="Comic Sans MS" pitchFamily="66" charset="0"/>
              </a:rPr>
              <a:t> жир), </a:t>
            </a:r>
            <a:r>
              <a:rPr lang="ru-RU" b="1" dirty="0" err="1">
                <a:latin typeface="Comic Sans MS" pitchFamily="66" charset="0"/>
              </a:rPr>
              <a:t>частина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відкладається</a:t>
            </a:r>
            <a:r>
              <a:rPr lang="ru-RU" b="1" dirty="0">
                <a:latin typeface="Comic Sans MS" pitchFamily="66" charset="0"/>
              </a:rPr>
              <a:t> у </a:t>
            </a:r>
            <a:r>
              <a:rPr lang="ru-RU" b="1" dirty="0" err="1">
                <a:latin typeface="Comic Sans MS" pitchFamily="66" charset="0"/>
              </a:rPr>
              <a:t>виді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запасної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резервної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речовини</a:t>
            </a:r>
            <a:r>
              <a:rPr lang="ru-RU" b="1" dirty="0">
                <a:latin typeface="Comic Sans MS" pitchFamily="66" charset="0"/>
              </a:rPr>
              <a:t> (</a:t>
            </a:r>
            <a:r>
              <a:rPr lang="ru-RU" b="1" dirty="0" err="1">
                <a:latin typeface="Comic Sans MS" pitchFamily="66" charset="0"/>
              </a:rPr>
              <a:t>резервний</a:t>
            </a:r>
            <a:r>
              <a:rPr lang="ru-RU" b="1" dirty="0">
                <a:latin typeface="Comic Sans MS" pitchFamily="66" charset="0"/>
              </a:rPr>
              <a:t> жир). </a:t>
            </a:r>
          </a:p>
        </p:txBody>
      </p:sp>
    </p:spTree>
  </p:cSld>
  <p:clrMapOvr>
    <a:masterClrMapping/>
  </p:clrMapOvr>
  <p:transition advTm="7063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458311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 Black" pitchFamily="34" charset="0"/>
              </a:rPr>
              <a:t>Жир захищає деякі органи (наприклад, печінка) від механічних впливів, тому що має визначену пружність. </a:t>
            </a:r>
          </a:p>
        </p:txBody>
      </p:sp>
    </p:spTree>
  </p:cSld>
  <p:clrMapOvr>
    <a:masterClrMapping/>
  </p:clrMapOvr>
  <p:transition advTm="790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989263"/>
            <a:ext cx="8258175" cy="3868737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Жири в організмі можуть утворюватися не тільки з жирів, що надходять з їжею, але й у результаті синтезу з вуглеводів і білків. </a:t>
            </a:r>
            <a:br>
              <a:rPr lang="ru-RU" b="1" smtClean="0">
                <a:solidFill>
                  <a:srgbClr val="0000FF"/>
                </a:solidFill>
              </a:rPr>
            </a:br>
            <a:endParaRPr lang="ru-RU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7109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594"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083300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  <a:latin typeface="Franklin Gothic Medium" pitchFamily="34" charset="0"/>
              </a:rPr>
              <a:t>При повному виключенні жиру з їжі він все ж таки утворюється і в досить значній кількості може відкладатися в організмі. Основним джерелом утворення жиру в організмі служать переважно вуглеводи. </a:t>
            </a:r>
          </a:p>
        </p:txBody>
      </p:sp>
    </p:spTree>
  </p:cSld>
  <p:clrMapOvr>
    <a:masterClrMapping/>
  </p:clrMapOvr>
  <p:transition advTm="968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043863" cy="4797425"/>
          </a:xfrm>
        </p:spPr>
        <p:txBody>
          <a:bodyPr/>
          <a:lstStyle/>
          <a:p>
            <a:r>
              <a:rPr lang="uk-UA" b="1" smtClean="0">
                <a:solidFill>
                  <a:schemeClr val="bg1"/>
                </a:solidFill>
              </a:rPr>
              <a:t>За хімічною структурою жири є складними естерами триатомного спирту гліцеролу та високомолекулярних жирних кислот.</a:t>
            </a:r>
            <a:endParaRPr lang="ru-RU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90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4654550"/>
          </a:xfrm>
        </p:spPr>
        <p:txBody>
          <a:bodyPr/>
          <a:lstStyle/>
          <a:p>
            <a:r>
              <a:rPr lang="uk-UA" sz="4800" b="1" smtClean="0">
                <a:solidFill>
                  <a:srgbClr val="FF0066"/>
                </a:solidFill>
                <a:latin typeface="Franklin Gothic Medium" pitchFamily="34" charset="0"/>
              </a:rPr>
              <a:t>Жирні кислоти – це органічні сполуки, до складу яких входить карбоксильна група та довгий вуглеводневий ланцюг.</a:t>
            </a:r>
            <a:endParaRPr lang="ru-RU" sz="4800" b="1" smtClean="0">
              <a:solidFill>
                <a:srgbClr val="FF0066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advTm="729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88"/>
            <a:ext cx="8786813" cy="3857625"/>
          </a:xfrm>
        </p:spPr>
        <p:txBody>
          <a:bodyPr/>
          <a:lstStyle/>
          <a:p>
            <a:r>
              <a:rPr lang="uk-UA" sz="6600" smtClean="0">
                <a:solidFill>
                  <a:srgbClr val="FF0000"/>
                </a:solidFill>
                <a:latin typeface="Impact" pitchFamily="34" charset="0"/>
              </a:rPr>
              <a:t>Найпоширенішими є:</a:t>
            </a:r>
            <a:endParaRPr lang="ru-RU" sz="6600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351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511300"/>
          </a:xfrm>
        </p:spPr>
        <p:txBody>
          <a:bodyPr/>
          <a:lstStyle/>
          <a:p>
            <a:r>
              <a:rPr lang="uk-UA" sz="6000" b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пальмітинова та</a:t>
            </a:r>
            <a:endParaRPr lang="ru-RU" sz="6000" b="1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36D063AAE4AFF585C2256F2400591809_7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57500"/>
            <a:ext cx="6835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6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>
                <a:solidFill>
                  <a:srgbClr val="FFFF00"/>
                </a:solidFill>
              </a:rPr>
              <a:t>о</a:t>
            </a:r>
            <a:r>
              <a:rPr lang="uk-UA" sz="6000" b="1" dirty="0" smtClean="0">
                <a:solidFill>
                  <a:srgbClr val="FFFF00"/>
                </a:solidFill>
              </a:rPr>
              <a:t>леїнова жирні кислоти.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RTEmagicP_acide-oleique-huile-olive_DR_txdam14897_1bd4f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286000"/>
            <a:ext cx="7620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0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636</Words>
  <Application>Microsoft Office PowerPoint</Application>
  <PresentationFormat>Экран (4:3)</PresentationFormat>
  <Paragraphs>32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Жири. Склад жирів, їх утворення. Жири у природі. Біологічна роль жирів. </vt:lpstr>
      <vt:lpstr>Жири - складні ефіри гліцерину і вищих одноатомних карбонових кислот.</vt:lpstr>
      <vt:lpstr>Головним критерієм, за яким ці речовини об’єднали в одну групу, є те, що вони не розчиняються у воді, але добре розчиняються у неполярних органічних розчинниках: естері, бензині, хлороформі.</vt:lpstr>
      <vt:lpstr>Слайд 4</vt:lpstr>
      <vt:lpstr>За хімічною структурою жири є складними естерами триатомного спирту гліцеролу та високомолекулярних жирних кислот.</vt:lpstr>
      <vt:lpstr>Жирні кислоти – це органічні сполуки, до складу яких входить карбоксильна група та довгий вуглеводневий ланцюг.</vt:lpstr>
      <vt:lpstr>Найпоширенішими є:</vt:lpstr>
      <vt:lpstr>пальмітинова та</vt:lpstr>
      <vt:lpstr>олеїнова жирні кислоти. </vt:lpstr>
      <vt:lpstr>Жири - природна сировина, з якої за допомогою хімічних перетворень уперше добули вищі карбонові кислоти - насичені й ненасичені.  </vt:lpstr>
      <vt:lpstr>Слайд 11</vt:lpstr>
      <vt:lpstr>Перші припущення щодо наявності в жирах «прихованої кислоти» були зроблені ще в XVII столітті. Мила - натрієві й калієві солі вищих карбонових кислот - здавна виготовляли варінням жирів з лугом.</vt:lpstr>
      <vt:lpstr>Слайд 13</vt:lpstr>
      <vt:lpstr>1741 р. французький хімік Клод Жозеф Жоффруа (1685-1752) дією сильної неорганічної кислоти на мило добув масну на дотик суміш. Він припустив, що добута маса є жиром. Досліджуючи її властивості, науковець виявив,  що це не так.  </vt:lpstr>
      <vt:lpstr>Слайд 15</vt:lpstr>
      <vt:lpstr>Які ж були подальші кроки на шляху з'ясування хімічної природи жирів?  </vt:lpstr>
      <vt:lpstr> Гідроліз жирів - хімічна реакція, за допомогою якої 1779 р. шведський хімік Карл Вільгельм Шеєле виявив: один з продуктів гідролізу (розкладання під дією води) жирів - гліцерин.  </vt:lpstr>
      <vt:lpstr>1817 р. його співвітчизник Шеврьоль добув з жирів уже відому «солодку олію Шеєле».</vt:lpstr>
      <vt:lpstr>Слайд 19</vt:lpstr>
      <vt:lpstr>Непересічне значення мало відкриття ним у продуктах дії водних розчинів лугів і кислот на різноманітні жири раніше невідомих сполук. Ними виявилися вищі карбонові кислоти – стеаринова, пальмітинова, олеїнова.  </vt:lpstr>
      <vt:lpstr>Слайд 21</vt:lpstr>
      <vt:lpstr> Сорок років потому Марселен Бертло встановив структуру гліцерину і з нього та вищих карбонових кислот синтезував жир. Отже, склад і структуру природних жирів було доведено експериментально.  </vt:lpstr>
      <vt:lpstr>Слайд 23</vt:lpstr>
      <vt:lpstr>Жири містяться у всіх рослинах і тваринах.</vt:lpstr>
      <vt:lpstr>У рослинах вони накопичуються переважно в насіннях, у плодовій м'якоті, у тваринних організмах - у сполучній, підшкірній і жировій тканині.</vt:lpstr>
      <vt:lpstr>Тваринні жири (баранячий, свинячий, яловичий і т.п.), як правило, є твердими речовинами з невисокою температурою плавлення (виключення - риб'ячий жир)</vt:lpstr>
      <vt:lpstr>Тваринні жири містять переважно насичені жирні кислоти.</vt:lpstr>
      <vt:lpstr>Рослинні жири (масла) отримують із зерен масляних рослин, наприклад із соняшника, хлопка, льону, сої. За ступенем очистки рослинного масла розділяють на: сирі, рафіновані, нерафіновані.</vt:lpstr>
      <vt:lpstr>Рослинні жири багаті на ненасичені жирні кислоти.</vt:lpstr>
      <vt:lpstr>Жири - висококалорійні продукти. Деякі жири містять вітаміни A, D (наприклад, риб'ячий жир, особливо трісковий жир), Е (бавовняна, кукурудзяна олія).</vt:lpstr>
      <vt:lpstr>Слайд 31</vt:lpstr>
      <vt:lpstr>Жири відрізняються гарною засвоюваністю, що залежить від сорту і консистенції жиру. Краще засвоюються рідкі жири і жири з більш низькою температурою плавлення.</vt:lpstr>
      <vt:lpstr>Жири мають велике значення в народному господарстві. Вони використовуються в парфумерії, шкіряній і лакофарбовій промисловості, у виробництві мила, маргарину і т.п.</vt:lpstr>
      <vt:lpstr>Жири мають величезне біологічне значення. </vt:lpstr>
      <vt:lpstr>Вони виконують в організмі різні функції. </vt:lpstr>
      <vt:lpstr>Жири охороняють організм від теплових втрат, тому що є поганим провідником тепла. </vt:lpstr>
      <vt:lpstr>Частина жиру використовується для побудови кліток (структурний жир), частина відкладається у виді запасної резервної речовини (резервний жир). </vt:lpstr>
      <vt:lpstr>Жир захищає деякі органи (наприклад, печінка) від механічних впливів, тому що має визначену пружність. </vt:lpstr>
      <vt:lpstr>Жири в організмі можуть утворюватися не тільки з жирів, що надходять з їжею, але й у результаті синтезу з вуглеводів і білків.  </vt:lpstr>
      <vt:lpstr>При повному виключенні жиру з їжі він все ж таки утворюється і в досить значній кількості може відкладатися в організмі. Основним джерелом утворення жиру в організмі служать переважно вуглеводи.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Жири. Склад жирів, їх утворення. Жири у природі. Біологічна роль жирів. </dc:title>
  <dc:creator>User</dc:creator>
  <cp:lastModifiedBy>User</cp:lastModifiedBy>
  <cp:revision>36</cp:revision>
  <dcterms:created xsi:type="dcterms:W3CDTF">2011-02-08T14:54:55Z</dcterms:created>
  <dcterms:modified xsi:type="dcterms:W3CDTF">2013-10-09T13:23:46Z</dcterms:modified>
</cp:coreProperties>
</file>