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E313-B34E-42C9-9306-4003AB20753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577F-B186-4D97-B4A6-7FB354DA980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E313-B34E-42C9-9306-4003AB20753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577F-B186-4D97-B4A6-7FB354DA9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E313-B34E-42C9-9306-4003AB20753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577F-B186-4D97-B4A6-7FB354DA9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E313-B34E-42C9-9306-4003AB20753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577F-B186-4D97-B4A6-7FB354DA9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E313-B34E-42C9-9306-4003AB20753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C90577F-B186-4D97-B4A6-7FB354DA980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E313-B34E-42C9-9306-4003AB20753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577F-B186-4D97-B4A6-7FB354DA9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E313-B34E-42C9-9306-4003AB20753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577F-B186-4D97-B4A6-7FB354DA9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E313-B34E-42C9-9306-4003AB20753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577F-B186-4D97-B4A6-7FB354DA9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E313-B34E-42C9-9306-4003AB20753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577F-B186-4D97-B4A6-7FB354DA9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E313-B34E-42C9-9306-4003AB20753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577F-B186-4D97-B4A6-7FB354DA9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E313-B34E-42C9-9306-4003AB20753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0577F-B186-4D97-B4A6-7FB354DA98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B9E313-B34E-42C9-9306-4003AB20753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C90577F-B186-4D97-B4A6-7FB354DA980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5%D0%BD%D0%B4%D1%80%D0%BE%D0%BF%D0%B0%D1%80%D0%BA" TargetMode="External"/><Relationship Id="rId3" Type="http://schemas.openxmlformats.org/officeDocument/2006/relationships/hyperlink" Target="http://uk.wikipedia.org/wiki/1898" TargetMode="External"/><Relationship Id="rId7" Type="http://schemas.openxmlformats.org/officeDocument/2006/relationships/hyperlink" Target="http://uk.wikipedia.org/wiki/%D0%97%D0%BE%D0%BE%D0%BF%D0%B0%D1%80%D0%BA" TargetMode="External"/><Relationship Id="rId2" Type="http://schemas.openxmlformats.org/officeDocument/2006/relationships/hyperlink" Target="http://uk.wikipedia.org/wiki/%D0%97%D0%B0%D0%BF%D0%BE%D0%B2%D1%96%D0%B4%D0%BD%D0%B8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1%D0%BE%D1%82%D0%B0%D0%BD%D1%96%D1%87%D0%BD%D0%B8%D0%B9_%D1%81%D0%B0%D0%B4" TargetMode="External"/><Relationship Id="rId5" Type="http://schemas.openxmlformats.org/officeDocument/2006/relationships/hyperlink" Target="http://uk.wikipedia.org/wiki/1887" TargetMode="External"/><Relationship Id="rId10" Type="http://schemas.openxmlformats.org/officeDocument/2006/relationships/image" Target="../media/image8.jpeg"/><Relationship Id="rId4" Type="http://schemas.openxmlformats.org/officeDocument/2006/relationships/hyperlink" Target="http://uk.wikipedia.org/wiki/%D0%A4%D0%B0%D0%BB%D1%8C%D1%86-%D0%A4%D0%B5%D0%B9%D0%BD_%D0%A4%D1%80%D1%96%D0%B4%D1%80%D1%96%D1%85_%D0%95%D0%B4%D1%83%D0%B0%D1%80%D0%B4%D0%BE%D0%B2%D0%B8%D1%87" TargetMode="External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850072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Вплив людини на</a:t>
            </a:r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біосферу</a:t>
            </a:r>
            <a:endParaRPr lang="uk-UA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uk-UA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процесі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історичного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розвитку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людина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поступово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втрачала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зв'язки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природою. На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певному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етапі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розвитку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цивілізації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людина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почала активно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перетворювати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природу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її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вплив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довкілля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зростав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кожним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сторіччям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поки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не став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провідним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екологічним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фактором.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Ці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проблеми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поставили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людство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на межу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всеосяжної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біосферної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кризи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яка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загрожує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існуванню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b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Протягом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останніх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10 тис.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років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впливом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діяльності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людини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площа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лисів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нашій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планеті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скоротилася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менш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ніж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третину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Людина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вирубує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ліси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звільняючи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площі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рілля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пасовища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поселення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використовуючи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деревину для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власних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потреб. І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навіть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нині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коли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людство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почало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усвідомлювати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катастрофічні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наслідки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цих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процесів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площа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лісів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щорічно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скорочується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насамперед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рахунок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тропічних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лісів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відіграють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велику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роль у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підтриманні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екологічної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рівноваги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нашій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планеті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Рисунок 4" descr="img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077072"/>
            <a:ext cx="3456384" cy="25867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g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4149080"/>
            <a:ext cx="3240782" cy="24120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6632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великий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вплив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забруднення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атмосфери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викиди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шкідливих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здоров'я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людини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інших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організмів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відходів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промислових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підприємств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тощо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  <a:b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Особливу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небезпеку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довкілля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становлять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кислотні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дощі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спричинені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забрудненням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атмосфери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сірчастим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газом.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Кислотні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дощі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призводять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до тяжких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наслідків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Зокрема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прісні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водойми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стають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мертвими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, гинуть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ліси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багато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інших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проблем.</a:t>
            </a:r>
            <a:b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Іншою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небезпекою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здоров'я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людини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може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стати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послаблення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озонового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екрану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відбувається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внаслідок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надходження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в атмосферу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хлорфторвуглецевих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сполук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23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212976"/>
            <a:ext cx="6624736" cy="32664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Діяльність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людини</a:t>
            </a:r>
            <a:r>
              <a:rPr lang="ru-RU" dirty="0" smtClean="0">
                <a:solidFill>
                  <a:schemeClr val="bg1"/>
                </a:solidFill>
              </a:rPr>
              <a:t> негативно </a:t>
            </a:r>
            <a:r>
              <a:rPr lang="ru-RU" dirty="0" err="1" smtClean="0">
                <a:solidFill>
                  <a:schemeClr val="bg1"/>
                </a:solidFill>
              </a:rPr>
              <a:t>впливає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різноманітні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водойми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забруднення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промисловими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побутовими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відходами</a:t>
            </a:r>
            <a:r>
              <a:rPr lang="ru-RU" dirty="0" smtClean="0">
                <a:solidFill>
                  <a:schemeClr val="bg1"/>
                </a:solidFill>
              </a:rPr>
              <a:t>, пестицидами та </a:t>
            </a:r>
            <a:r>
              <a:rPr lang="ru-RU" dirty="0" err="1" smtClean="0">
                <a:solidFill>
                  <a:schemeClr val="bg1"/>
                </a:solidFill>
              </a:rPr>
              <a:t>добривами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змиваються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полів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зміна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екологічних</a:t>
            </a:r>
            <a:r>
              <a:rPr lang="ru-RU" dirty="0" smtClean="0">
                <a:solidFill>
                  <a:schemeClr val="bg1"/>
                </a:solidFill>
              </a:rPr>
              <a:t> умов, </a:t>
            </a:r>
            <a:r>
              <a:rPr lang="ru-RU" dirty="0" err="1" smtClean="0">
                <a:solidFill>
                  <a:schemeClr val="bg1"/>
                </a:solidFill>
              </a:rPr>
              <a:t>осушення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тощо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Порушення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санітарного</a:t>
            </a:r>
            <a:r>
              <a:rPr lang="ru-RU" dirty="0" smtClean="0">
                <a:solidFill>
                  <a:schemeClr val="bg1"/>
                </a:solidFill>
              </a:rPr>
              <a:t> стану </a:t>
            </a:r>
            <a:r>
              <a:rPr lang="ru-RU" dirty="0" err="1" smtClean="0">
                <a:solidFill>
                  <a:schemeClr val="bg1"/>
                </a:solidFill>
              </a:rPr>
              <a:t>водойм</a:t>
            </a:r>
            <a:r>
              <a:rPr lang="ru-RU" dirty="0" smtClean="0">
                <a:solidFill>
                  <a:schemeClr val="bg1"/>
                </a:solidFill>
              </a:rPr>
              <a:t>, а </a:t>
            </a:r>
            <a:r>
              <a:rPr lang="ru-RU" dirty="0" err="1" smtClean="0">
                <a:solidFill>
                  <a:schemeClr val="bg1"/>
                </a:solidFill>
              </a:rPr>
              <a:t>також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виснаження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водних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ресурсів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загострює</a:t>
            </a:r>
            <a:r>
              <a:rPr lang="ru-RU" dirty="0" smtClean="0">
                <a:solidFill>
                  <a:schemeClr val="bg1"/>
                </a:solidFill>
              </a:rPr>
              <a:t> проблему </a:t>
            </a:r>
            <a:r>
              <a:rPr lang="ru-RU" dirty="0" err="1" smtClean="0">
                <a:solidFill>
                  <a:schemeClr val="bg1"/>
                </a:solidFill>
              </a:rPr>
              <a:t>питної</a:t>
            </a:r>
            <a:r>
              <a:rPr lang="ru-RU" dirty="0" smtClean="0">
                <a:solidFill>
                  <a:schemeClr val="bg1"/>
                </a:solidFill>
              </a:rPr>
              <a:t> води.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err="1" smtClean="0">
                <a:solidFill>
                  <a:schemeClr val="bg1"/>
                </a:solidFill>
              </a:rPr>
              <a:t>Надходження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неочищених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або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недостатньо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очищених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стічних</a:t>
            </a:r>
            <a:r>
              <a:rPr lang="ru-RU" dirty="0" smtClean="0">
                <a:solidFill>
                  <a:schemeClr val="bg1"/>
                </a:solidFill>
              </a:rPr>
              <a:t> вод у </a:t>
            </a:r>
            <a:r>
              <a:rPr lang="ru-RU" dirty="0" err="1" smtClean="0">
                <a:solidFill>
                  <a:schemeClr val="bg1"/>
                </a:solidFill>
              </a:rPr>
              <a:t>природні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водойми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унеможливлює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використання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їх</a:t>
            </a:r>
            <a:r>
              <a:rPr lang="ru-RU" dirty="0" smtClean="0">
                <a:solidFill>
                  <a:schemeClr val="bg1"/>
                </a:solidFill>
              </a:rPr>
              <a:t> для </a:t>
            </a:r>
            <a:r>
              <a:rPr lang="ru-RU" dirty="0" err="1" smtClean="0">
                <a:solidFill>
                  <a:schemeClr val="bg1"/>
                </a:solidFill>
              </a:rPr>
              <a:t>відпочинку</a:t>
            </a:r>
            <a:r>
              <a:rPr lang="ru-RU" dirty="0" smtClean="0">
                <a:solidFill>
                  <a:schemeClr val="bg1"/>
                </a:solidFill>
              </a:rPr>
              <a:t> людей, </a:t>
            </a:r>
            <a:r>
              <a:rPr lang="ru-RU" dirty="0" err="1" smtClean="0">
                <a:solidFill>
                  <a:schemeClr val="bg1"/>
                </a:solidFill>
              </a:rPr>
              <a:t>рибальства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До </a:t>
            </a:r>
            <a:r>
              <a:rPr lang="ru-RU" dirty="0" err="1" smtClean="0">
                <a:solidFill>
                  <a:schemeClr val="bg1"/>
                </a:solidFill>
              </a:rPr>
              <a:t>вимирання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цілих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водних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екосистем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також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призводять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аварії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танкерів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нафтовидобувних</a:t>
            </a:r>
            <a:r>
              <a:rPr lang="ru-RU" dirty="0" smtClean="0">
                <a:solidFill>
                  <a:schemeClr val="bg1"/>
                </a:solidFill>
              </a:rPr>
              <a:t> платформ, </a:t>
            </a:r>
            <a:r>
              <a:rPr lang="ru-RU" dirty="0" err="1" smtClean="0">
                <a:solidFill>
                  <a:schemeClr val="bg1"/>
                </a:solidFill>
              </a:rPr>
              <a:t>унаслідок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яких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плівка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нафти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вкриває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значні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площі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морів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До </a:t>
            </a:r>
            <a:r>
              <a:rPr lang="ru-RU" dirty="0" err="1" smtClean="0">
                <a:solidFill>
                  <a:schemeClr val="bg1"/>
                </a:solidFill>
              </a:rPr>
              <a:t>змін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гідрологічних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режимів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водойм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призводять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створення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штучних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водойм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водосховищ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згубно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впливають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водні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біогеоценози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популяції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окремих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видів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368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3933056"/>
            <a:ext cx="4519920" cy="277787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0648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bg1"/>
                </a:solidFill>
                <a:hlinkClick r:id="rId2" tooltip="Заповідник"/>
              </a:rPr>
              <a:t>Заповідник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заснований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smtClean="0">
                <a:solidFill>
                  <a:schemeClr val="bg1"/>
                </a:solidFill>
                <a:hlinkClick r:id="rId3" tooltip="1898"/>
              </a:rPr>
              <a:t>1898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році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  <a:hlinkClick r:id="rId4" tooltip="Фальц-Фейн Фрідріх Едуардович"/>
              </a:rPr>
              <a:t>Фрідріхом</a:t>
            </a:r>
            <a:r>
              <a:rPr lang="ru-RU" dirty="0" smtClean="0">
                <a:solidFill>
                  <a:schemeClr val="bg1"/>
                </a:solidFill>
                <a:hlinkClick r:id="rId4" tooltip="Фальц-Фейн Фрідріх Едуардович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hlinkClick r:id="rId4" tooltip="Фальц-Фейн Фрідріх Едуардович"/>
              </a:rPr>
              <a:t>Фальц-Фейном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Спочатку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юний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Фальц-Фейн</a:t>
            </a:r>
            <a:r>
              <a:rPr lang="ru-RU" dirty="0" smtClean="0">
                <a:solidFill>
                  <a:schemeClr val="bg1"/>
                </a:solidFill>
              </a:rPr>
              <a:t> ставив за мету </a:t>
            </a:r>
            <a:r>
              <a:rPr lang="ru-RU" dirty="0" err="1" smtClean="0">
                <a:solidFill>
                  <a:schemeClr val="bg1"/>
                </a:solidFill>
              </a:rPr>
              <a:t>збереження</a:t>
            </a:r>
            <a:r>
              <a:rPr lang="ru-RU" dirty="0" smtClean="0">
                <a:solidFill>
                  <a:schemeClr val="bg1"/>
                </a:solidFill>
              </a:rPr>
              <a:t> диких </a:t>
            </a:r>
            <a:r>
              <a:rPr lang="ru-RU" dirty="0" err="1" smtClean="0">
                <a:solidFill>
                  <a:schemeClr val="bg1"/>
                </a:solidFill>
              </a:rPr>
              <a:t>тварин</a:t>
            </a:r>
            <a:r>
              <a:rPr lang="ru-RU" dirty="0" smtClean="0">
                <a:solidFill>
                  <a:schemeClr val="bg1"/>
                </a:solidFill>
              </a:rPr>
              <a:t> — у 1874 р. 11-річному </a:t>
            </a:r>
            <a:r>
              <a:rPr lang="ru-RU" dirty="0" err="1" smtClean="0">
                <a:solidFill>
                  <a:schemeClr val="bg1"/>
                </a:solidFill>
              </a:rPr>
              <a:t>хлопцю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зводять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вольєри</a:t>
            </a:r>
            <a:r>
              <a:rPr lang="ru-RU" dirty="0" smtClean="0">
                <a:solidFill>
                  <a:schemeClr val="bg1"/>
                </a:solidFill>
              </a:rPr>
              <a:t> для </a:t>
            </a:r>
            <a:r>
              <a:rPr lang="ru-RU" dirty="0" err="1" smtClean="0">
                <a:solidFill>
                  <a:schemeClr val="bg1"/>
                </a:solidFill>
              </a:rPr>
              <a:t>утримання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тварин</a:t>
            </a:r>
            <a:r>
              <a:rPr lang="ru-RU" dirty="0" smtClean="0">
                <a:solidFill>
                  <a:schemeClr val="bg1"/>
                </a:solidFill>
              </a:rPr>
              <a:t>. У </a:t>
            </a:r>
            <a:r>
              <a:rPr lang="ru-RU" dirty="0" smtClean="0">
                <a:solidFill>
                  <a:schemeClr val="bg1"/>
                </a:solidFill>
                <a:hlinkClick r:id="rId5" tooltip="1887"/>
              </a:rPr>
              <a:t>1887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році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було</a:t>
            </a:r>
            <a:r>
              <a:rPr lang="ru-RU" dirty="0" smtClean="0">
                <a:solidFill>
                  <a:schemeClr val="bg1"/>
                </a:solidFill>
              </a:rPr>
              <a:t> створено </a:t>
            </a:r>
            <a:r>
              <a:rPr lang="ru-RU" dirty="0" err="1" smtClean="0">
                <a:solidFill>
                  <a:schemeClr val="bg1"/>
                </a:solidFill>
                <a:hlinkClick r:id="rId6" tooltip="Ботанічний сад"/>
              </a:rPr>
              <a:t>ботанічний</a:t>
            </a:r>
            <a:r>
              <a:rPr lang="ru-RU" dirty="0" smtClean="0">
                <a:solidFill>
                  <a:schemeClr val="bg1"/>
                </a:solidFill>
                <a:hlinkClick r:id="rId6" tooltip="Ботанічний сад"/>
              </a:rPr>
              <a:t> сад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У 1898 р. </a:t>
            </a:r>
            <a:r>
              <a:rPr lang="ru-RU" dirty="0" err="1" smtClean="0">
                <a:solidFill>
                  <a:schemeClr val="bg1"/>
                </a:solidFill>
              </a:rPr>
              <a:t>Фальц-Фейн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оголошує</a:t>
            </a:r>
            <a:r>
              <a:rPr lang="ru-RU" dirty="0" smtClean="0">
                <a:solidFill>
                  <a:schemeClr val="bg1"/>
                </a:solidFill>
              </a:rPr>
              <a:t> про </a:t>
            </a:r>
            <a:r>
              <a:rPr lang="ru-RU" dirty="0" err="1" smtClean="0">
                <a:solidFill>
                  <a:schemeClr val="bg1"/>
                </a:solidFill>
              </a:rPr>
              <a:t>відкриття</a:t>
            </a:r>
            <a:r>
              <a:rPr lang="ru-RU" dirty="0" smtClean="0">
                <a:solidFill>
                  <a:schemeClr val="bg1"/>
                </a:solidFill>
              </a:rPr>
              <a:t> приватного </a:t>
            </a:r>
            <a:r>
              <a:rPr lang="ru-RU" dirty="0" err="1" smtClean="0">
                <a:solidFill>
                  <a:schemeClr val="bg1"/>
                </a:solidFill>
              </a:rPr>
              <a:t>заповідника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Декретами Ради </a:t>
            </a:r>
            <a:r>
              <a:rPr lang="ru-RU" dirty="0" err="1" smtClean="0">
                <a:solidFill>
                  <a:schemeClr val="bg1"/>
                </a:solidFill>
              </a:rPr>
              <a:t>Народних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Комісарів</a:t>
            </a:r>
            <a:r>
              <a:rPr lang="ru-RU" dirty="0" smtClean="0">
                <a:solidFill>
                  <a:schemeClr val="bg1"/>
                </a:solidFill>
              </a:rPr>
              <a:t> УРСР </a:t>
            </a:r>
            <a:r>
              <a:rPr lang="ru-RU" dirty="0" err="1" smtClean="0">
                <a:solidFill>
                  <a:schemeClr val="bg1"/>
                </a:solidFill>
              </a:rPr>
              <a:t>Асканія-Нова</a:t>
            </a:r>
            <a:r>
              <a:rPr lang="ru-RU" dirty="0" smtClean="0">
                <a:solidFill>
                  <a:schemeClr val="bg1"/>
                </a:solidFill>
              </a:rPr>
              <a:t> 1 </a:t>
            </a:r>
            <a:r>
              <a:rPr lang="ru-RU" dirty="0" err="1" smtClean="0">
                <a:solidFill>
                  <a:schemeClr val="bg1"/>
                </a:solidFill>
              </a:rPr>
              <a:t>квітня</a:t>
            </a:r>
            <a:r>
              <a:rPr lang="ru-RU" dirty="0" smtClean="0">
                <a:solidFill>
                  <a:schemeClr val="bg1"/>
                </a:solidFill>
              </a:rPr>
              <a:t> 1919 </a:t>
            </a:r>
            <a:r>
              <a:rPr lang="ru-RU" dirty="0" err="1" smtClean="0">
                <a:solidFill>
                  <a:schemeClr val="bg1"/>
                </a:solidFill>
              </a:rPr>
              <a:t>була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оголошена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народним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заповідним</a:t>
            </a:r>
            <a:r>
              <a:rPr lang="ru-RU" dirty="0" smtClean="0">
                <a:solidFill>
                  <a:schemeClr val="bg1"/>
                </a:solidFill>
              </a:rPr>
              <a:t> парком, а 8 лютого 1921 — </a:t>
            </a:r>
            <a:r>
              <a:rPr lang="ru-RU" dirty="0" err="1" smtClean="0">
                <a:solidFill>
                  <a:schemeClr val="bg1"/>
                </a:solidFill>
              </a:rPr>
              <a:t>Державним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степовим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заповідником</a:t>
            </a:r>
            <a:r>
              <a:rPr lang="ru-RU" dirty="0" smtClean="0">
                <a:solidFill>
                  <a:schemeClr val="bg1"/>
                </a:solidFill>
              </a:rPr>
              <a:t> УРСР. На </a:t>
            </a:r>
            <a:r>
              <a:rPr lang="ru-RU" dirty="0" err="1" smtClean="0">
                <a:solidFill>
                  <a:schemeClr val="bg1"/>
                </a:solidFill>
              </a:rPr>
              <a:t>Асканію-Нову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було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покладено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завдання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зберігати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вивчати</a:t>
            </a:r>
            <a:r>
              <a:rPr lang="ru-RU" dirty="0" smtClean="0">
                <a:solidFill>
                  <a:schemeClr val="bg1"/>
                </a:solidFill>
              </a:rPr>
              <a:t> природу </a:t>
            </a:r>
            <a:r>
              <a:rPr lang="ru-RU" dirty="0" err="1" smtClean="0">
                <a:solidFill>
                  <a:schemeClr val="bg1"/>
                </a:solidFill>
              </a:rPr>
              <a:t>цілинного</a:t>
            </a:r>
            <a:r>
              <a:rPr lang="ru-RU" dirty="0" smtClean="0">
                <a:solidFill>
                  <a:schemeClr val="bg1"/>
                </a:solidFill>
              </a:rPr>
              <a:t> степу, а </a:t>
            </a:r>
            <a:r>
              <a:rPr lang="ru-RU" dirty="0" err="1" smtClean="0">
                <a:solidFill>
                  <a:schemeClr val="bg1"/>
                </a:solidFill>
              </a:rPr>
              <a:t>також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акліматизовувати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вивчати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можливо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більше</a:t>
            </a:r>
            <a:r>
              <a:rPr lang="ru-RU" dirty="0" smtClean="0">
                <a:solidFill>
                  <a:schemeClr val="bg1"/>
                </a:solidFill>
              </a:rPr>
              <a:t> число </a:t>
            </a:r>
            <a:r>
              <a:rPr lang="ru-RU" dirty="0" err="1" smtClean="0">
                <a:solidFill>
                  <a:schemeClr val="bg1"/>
                </a:solidFill>
              </a:rPr>
              <a:t>видів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тварин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рослин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народногосподарське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значення</a:t>
            </a:r>
            <a:r>
              <a:rPr lang="ru-RU" dirty="0" smtClean="0">
                <a:solidFill>
                  <a:schemeClr val="bg1"/>
                </a:solidFill>
              </a:rPr>
              <a:t>. При </a:t>
            </a:r>
            <a:r>
              <a:rPr lang="ru-RU" dirty="0" err="1" smtClean="0">
                <a:solidFill>
                  <a:schemeClr val="bg1"/>
                </a:solidFill>
              </a:rPr>
              <a:t>Асканії-Новій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створені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науково-степова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станція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зоотехнічна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станція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племінним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господарством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фітотехнічна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станція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інші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наукові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заклади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Значно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розширено</a:t>
            </a:r>
            <a:r>
              <a:rPr lang="ru-RU" dirty="0" smtClean="0">
                <a:solidFill>
                  <a:schemeClr val="bg1"/>
                </a:solidFill>
              </a:rPr>
              <a:t> зоопарк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ботанічний</a:t>
            </a:r>
            <a:r>
              <a:rPr lang="ru-RU" dirty="0" smtClean="0">
                <a:solidFill>
                  <a:schemeClr val="bg1"/>
                </a:solidFill>
              </a:rPr>
              <a:t> сад. </a:t>
            </a:r>
            <a:r>
              <a:rPr lang="ru-RU" dirty="0" err="1" smtClean="0">
                <a:solidFill>
                  <a:schemeClr val="bg1"/>
                </a:solidFill>
              </a:rPr>
              <a:t>Нині</a:t>
            </a:r>
            <a:r>
              <a:rPr lang="ru-RU" dirty="0" smtClean="0">
                <a:solidFill>
                  <a:schemeClr val="bg1"/>
                </a:solidFill>
              </a:rPr>
              <a:t> до складу </a:t>
            </a:r>
            <a:r>
              <a:rPr lang="ru-RU" dirty="0" err="1" smtClean="0">
                <a:solidFill>
                  <a:schemeClr val="bg1"/>
                </a:solidFill>
              </a:rPr>
              <a:t>заповідника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входять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ділянка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заповідного</a:t>
            </a:r>
            <a:r>
              <a:rPr lang="ru-RU" dirty="0" smtClean="0">
                <a:solidFill>
                  <a:schemeClr val="bg1"/>
                </a:solidFill>
              </a:rPr>
              <a:t> степу, </a:t>
            </a:r>
            <a:r>
              <a:rPr lang="ru-RU" dirty="0" err="1" smtClean="0">
                <a:solidFill>
                  <a:schemeClr val="bg1"/>
                </a:solidFill>
              </a:rPr>
              <a:t>акліматизаційний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  <a:hlinkClick r:id="rId7" tooltip="Зоопарк"/>
              </a:rPr>
              <a:t>зоопарк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  <a:hlinkClick r:id="rId8" tooltip="Дендропарк"/>
              </a:rPr>
              <a:t>дендропарк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5" name="Рисунок 4" descr="x_f0facf8b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7544" y="4005064"/>
            <a:ext cx="3289548" cy="23849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askaniya_nova_8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32040" y="4149080"/>
            <a:ext cx="3600400" cy="2160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97</TotalTime>
  <Words>143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Андрей</cp:lastModifiedBy>
  <cp:revision>9</cp:revision>
  <dcterms:created xsi:type="dcterms:W3CDTF">2014-01-22T21:26:09Z</dcterms:created>
  <dcterms:modified xsi:type="dcterms:W3CDTF">2014-01-22T23:03:34Z</dcterms:modified>
</cp:coreProperties>
</file>