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7" r:id="rId7"/>
    <p:sldId id="261" r:id="rId8"/>
    <p:sldId id="268" r:id="rId9"/>
    <p:sldId id="262" r:id="rId10"/>
    <p:sldId id="269" r:id="rId11"/>
    <p:sldId id="263" r:id="rId12"/>
    <p:sldId id="264" r:id="rId13"/>
    <p:sldId id="270" r:id="rId14"/>
    <p:sldId id="265" r:id="rId15"/>
    <p:sldId id="266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40000">
              <a:schemeClr val="bg2">
                <a:tint val="90000"/>
                <a:shade val="90000"/>
                <a:satMod val="120000"/>
              </a:schemeClr>
            </a:gs>
            <a:gs pos="100000">
              <a:schemeClr val="bg2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0%D1%82%D0%BE%D0%BB%D0%BE%D0%B3%D1%96%D1%8F" TargetMode="External"/><Relationship Id="rId2" Type="http://schemas.openxmlformats.org/officeDocument/2006/relationships/hyperlink" Target="http://uk.wikipedia.org/wiki/%D0%A1%D0%B8%D0%BC%D0%BF%D1%82%D0%BE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uk.wikipedia.org/wiki/%D0%9C%D0%BE%D0%B7%D0%BA%D0%BE%D0%B2%D0%B8%D0%B9_%D1%87%D0%B5%D1%80%D0%B5%D0%BF" TargetMode="External"/><Relationship Id="rId4" Type="http://schemas.openxmlformats.org/officeDocument/2006/relationships/hyperlink" Target="http://uk.wikipedia.org/wiki/%D0%91%D1%96%D0%BB%D1%8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124744"/>
            <a:ext cx="6172200" cy="1894362"/>
          </a:xfrm>
        </p:spPr>
        <p:txBody>
          <a:bodyPr>
            <a:normAutofit/>
          </a:bodyPr>
          <a:lstStyle/>
          <a:p>
            <a:r>
              <a:rPr lang="uk-UA" sz="5400" i="1" dirty="0" smtClean="0">
                <a:solidFill>
                  <a:srgbClr val="00B050"/>
                </a:solidFill>
              </a:rPr>
              <a:t>Головний біль</a:t>
            </a:r>
            <a:endParaRPr lang="ru-RU" sz="5400" i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996952"/>
            <a:ext cx="5957203" cy="1728589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Психогенний</a:t>
            </a:r>
            <a:r>
              <a:rPr lang="ru-RU" dirty="0" smtClean="0"/>
              <a:t> Г.б., як правило, </a:t>
            </a:r>
            <a:r>
              <a:rPr lang="ru-RU" dirty="0" err="1" smtClean="0"/>
              <a:t>двобічний</a:t>
            </a:r>
            <a:r>
              <a:rPr lang="ru-RU" dirty="0" smtClean="0"/>
              <a:t>,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щодня</a:t>
            </a:r>
            <a:r>
              <a:rPr lang="ru-RU" dirty="0" smtClean="0"/>
              <a:t>,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годин,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на </a:t>
            </a:r>
            <a:r>
              <a:rPr lang="ru-RU" dirty="0" err="1" smtClean="0"/>
              <a:t>фоні</a:t>
            </a:r>
            <a:r>
              <a:rPr lang="ru-RU" dirty="0" smtClean="0"/>
              <a:t> </a:t>
            </a:r>
            <a:r>
              <a:rPr lang="ru-RU" dirty="0" err="1" smtClean="0"/>
              <a:t>психоемоційного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 (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 часто </a:t>
            </a:r>
            <a:r>
              <a:rPr lang="ru-RU" dirty="0" err="1" smtClean="0"/>
              <a:t>заперечують</a:t>
            </a:r>
            <a:r>
              <a:rPr lang="ru-RU" dirty="0" smtClean="0"/>
              <a:t>). При </a:t>
            </a:r>
            <a:r>
              <a:rPr lang="ru-RU" dirty="0" err="1" smtClean="0"/>
              <a:t>інструментальних</a:t>
            </a:r>
            <a:r>
              <a:rPr lang="ru-RU" dirty="0" smtClean="0"/>
              <a:t> методах </a:t>
            </a:r>
            <a:r>
              <a:rPr lang="ru-RU" dirty="0" err="1" smtClean="0"/>
              <a:t>обстеження</a:t>
            </a:r>
            <a:r>
              <a:rPr lang="ru-RU" dirty="0" smtClean="0"/>
              <a:t> </a:t>
            </a:r>
            <a:r>
              <a:rPr lang="ru-RU" dirty="0" err="1" smtClean="0"/>
              <a:t>пацієнтів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dirty="0" err="1" smtClean="0"/>
              <a:t>психогенним</a:t>
            </a:r>
            <a:r>
              <a:rPr lang="ru-RU" dirty="0" smtClean="0"/>
              <a:t> Г.б. </a:t>
            </a:r>
            <a:r>
              <a:rPr lang="ru-RU" dirty="0" err="1" smtClean="0"/>
              <a:t>будь-які</a:t>
            </a:r>
            <a:r>
              <a:rPr lang="ru-RU" dirty="0" smtClean="0"/>
              <a:t> </a:t>
            </a:r>
            <a:r>
              <a:rPr lang="ru-RU" dirty="0" err="1" smtClean="0"/>
              <a:t>патологічні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1520" y="162880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8500" y="3175000"/>
            <a:ext cx="1905000" cy="1724025"/>
          </a:xfrm>
        </p:spPr>
      </p:pic>
      <p:sp>
        <p:nvSpPr>
          <p:cNvPr id="4" name="Прямоугольник 3"/>
          <p:cNvSpPr/>
          <p:nvPr/>
        </p:nvSpPr>
        <p:spPr>
          <a:xfrm>
            <a:off x="1115616" y="476672"/>
            <a:ext cx="6912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200 </a:t>
            </a:r>
            <a:r>
              <a:rPr lang="ru-RU" dirty="0" err="1" smtClean="0"/>
              <a:t>різних</a:t>
            </a:r>
            <a:r>
              <a:rPr lang="ru-RU" dirty="0" smtClean="0"/>
              <a:t> причини головного болю,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не </a:t>
            </a:r>
            <a:r>
              <a:rPr lang="ru-RU" dirty="0" err="1" smtClean="0"/>
              <a:t>становити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бути </a:t>
            </a:r>
            <a:r>
              <a:rPr lang="ru-RU" dirty="0" err="1" smtClean="0"/>
              <a:t>загрозливими</a:t>
            </a:r>
            <a:r>
              <a:rPr lang="ru-RU" dirty="0" smtClean="0"/>
              <a:t> для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та </a:t>
            </a:r>
            <a:r>
              <a:rPr lang="ru-RU" dirty="0" err="1" smtClean="0"/>
              <a:t>неврологічні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</a:p>
        </p:txBody>
      </p:sp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2348880"/>
            <a:ext cx="5832648" cy="3960440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611560" y="476672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ru-RU" dirty="0" err="1" smtClean="0"/>
              <a:t>Найпоширеніші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головного болю — </a:t>
            </a:r>
            <a:r>
              <a:rPr lang="ru-RU" dirty="0" err="1" smtClean="0"/>
              <a:t>це</a:t>
            </a:r>
            <a:r>
              <a:rPr lang="ru-RU" dirty="0" smtClean="0"/>
              <a:t> «</a:t>
            </a:r>
            <a:r>
              <a:rPr lang="ru-RU" dirty="0" err="1" smtClean="0"/>
              <a:t>первинні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болі</a:t>
            </a:r>
            <a:r>
              <a:rPr lang="ru-RU" dirty="0" smtClean="0"/>
              <a:t>».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напруженням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мігрень</a:t>
            </a:r>
            <a:r>
              <a:rPr lang="ru-RU" dirty="0" smtClean="0"/>
              <a:t>. Вони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типовими</a:t>
            </a:r>
            <a:r>
              <a:rPr lang="ru-RU" dirty="0" smtClean="0"/>
              <a:t> рисами; </a:t>
            </a:r>
            <a:r>
              <a:rPr lang="ru-RU" dirty="0" err="1" smtClean="0"/>
              <a:t>мігрень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пульсуючий</a:t>
            </a:r>
            <a:r>
              <a:rPr lang="ru-RU" dirty="0" smtClean="0"/>
              <a:t> характер, </a:t>
            </a:r>
            <a:r>
              <a:rPr lang="ru-RU" dirty="0" err="1" smtClean="0"/>
              <a:t>вражає</a:t>
            </a:r>
            <a:r>
              <a:rPr lang="ru-RU" dirty="0" smtClean="0"/>
              <a:t> одну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часто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нудотою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годинами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днями.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поширеними</a:t>
            </a:r>
            <a:r>
              <a:rPr lang="ru-RU" dirty="0" smtClean="0"/>
              <a:t> </a:t>
            </a:r>
            <a:r>
              <a:rPr lang="ru-RU" dirty="0" err="1" smtClean="0"/>
              <a:t>первинними</a:t>
            </a:r>
            <a:r>
              <a:rPr lang="ru-RU" dirty="0" smtClean="0"/>
              <a:t> </a:t>
            </a:r>
            <a:r>
              <a:rPr lang="ru-RU" dirty="0" err="1" smtClean="0"/>
              <a:t>головними</a:t>
            </a:r>
            <a:r>
              <a:rPr lang="ru-RU" dirty="0" smtClean="0"/>
              <a:t> болями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невралгія</a:t>
            </a:r>
            <a:r>
              <a:rPr lang="ru-RU" dirty="0" smtClean="0"/>
              <a:t> </a:t>
            </a:r>
            <a:r>
              <a:rPr lang="ru-RU" dirty="0" err="1" smtClean="0"/>
              <a:t>трійкового</a:t>
            </a:r>
            <a:r>
              <a:rPr lang="ru-RU" dirty="0" smtClean="0"/>
              <a:t> нерву (</a:t>
            </a:r>
            <a:r>
              <a:rPr lang="ru-RU" dirty="0" err="1" smtClean="0"/>
              <a:t>прострільний</a:t>
            </a:r>
            <a:r>
              <a:rPr lang="ru-RU" dirty="0" smtClean="0"/>
              <a:t> </a:t>
            </a:r>
            <a:r>
              <a:rPr lang="ru-RU" dirty="0" err="1" smtClean="0"/>
              <a:t>лицевий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), </a:t>
            </a:r>
            <a:r>
              <a:rPr lang="ru-RU" dirty="0" err="1" smtClean="0"/>
              <a:t>кластерний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(</a:t>
            </a:r>
            <a:r>
              <a:rPr lang="ru-RU" dirty="0" err="1" smtClean="0"/>
              <a:t>раптовий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err="1" smtClean="0"/>
              <a:t>Hemicrania</a:t>
            </a:r>
            <a:r>
              <a:rPr lang="en-US" dirty="0" smtClean="0"/>
              <a:t> continua (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боку </a:t>
            </a:r>
            <a:r>
              <a:rPr lang="ru-RU" dirty="0" err="1" smtClean="0"/>
              <a:t>голови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3528" y="54868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51520" y="306896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620688"/>
            <a:ext cx="8184065" cy="5509344"/>
          </a:xfr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77500" lnSpcReduction="20000"/>
          </a:bodyPr>
          <a:lstStyle/>
          <a:p>
            <a:pPr marL="640715" lvl="1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Стрес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Гормональні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Напруження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щелепи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Депресія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Відчай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Нерегулярне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Зміна</a:t>
            </a:r>
            <a:r>
              <a:rPr lang="ru-RU" dirty="0" smtClean="0"/>
              <a:t> режиму сна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Травми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Збудження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Напруження</a:t>
            </a:r>
            <a:r>
              <a:rPr lang="ru-RU" dirty="0" smtClean="0"/>
              <a:t> очей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Зміна</a:t>
            </a:r>
            <a:r>
              <a:rPr lang="ru-RU" dirty="0" smtClean="0"/>
              <a:t> погоди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Погана</a:t>
            </a:r>
            <a:r>
              <a:rPr lang="ru-RU" dirty="0" smtClean="0"/>
              <a:t> постава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Тривога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Гострі</a:t>
            </a:r>
            <a:r>
              <a:rPr lang="ru-RU" dirty="0" smtClean="0"/>
              <a:t> запахи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Ліки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Яскраве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(</a:t>
            </a:r>
            <a:r>
              <a:rPr lang="ru-RU" dirty="0" err="1" smtClean="0"/>
              <a:t>фотофобія</a:t>
            </a:r>
            <a:r>
              <a:rPr lang="ru-RU" dirty="0" smtClean="0"/>
              <a:t>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err="1" smtClean="0"/>
              <a:t>Фізичне</a:t>
            </a:r>
            <a:r>
              <a:rPr lang="ru-RU" dirty="0" smtClean="0"/>
              <a:t> </a:t>
            </a:r>
            <a:r>
              <a:rPr lang="ru-RU" dirty="0" err="1" smtClean="0"/>
              <a:t>перенапруження</a:t>
            </a:r>
            <a:endParaRPr lang="ru-RU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ru-RU" dirty="0" smtClean="0"/>
              <a:t>Велика </a:t>
            </a:r>
            <a:r>
              <a:rPr lang="ru-RU" dirty="0" err="1" smtClean="0"/>
              <a:t>висота</a:t>
            </a:r>
            <a:r>
              <a:rPr lang="ru-RU" dirty="0" smtClean="0"/>
              <a:t> (</a:t>
            </a:r>
            <a:r>
              <a:rPr lang="ru-RU" dirty="0" err="1" smtClean="0"/>
              <a:t>Висотна</a:t>
            </a:r>
            <a:r>
              <a:rPr lang="ru-RU" dirty="0" smtClean="0"/>
              <a:t> хвороба)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ru-RU" dirty="0" smtClean="0"/>
              <a:t>Алкоголь, особливо </a:t>
            </a:r>
            <a:r>
              <a:rPr lang="ru-RU" dirty="0" err="1" smtClean="0"/>
              <a:t>червоне</a:t>
            </a:r>
            <a:r>
              <a:rPr lang="ru-RU" dirty="0" smtClean="0"/>
              <a:t> вино</a:t>
            </a:r>
          </a:p>
          <a:p>
            <a:endParaRPr lang="ru-RU" dirty="0"/>
          </a:p>
        </p:txBody>
      </p:sp>
      <p:pic>
        <p:nvPicPr>
          <p:cNvPr id="4" name="Picture 2" descr="C:\Documents and Settings\airman\Рабочий стол\yak-usunuti-golovniy-b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76672"/>
            <a:ext cx="3600400" cy="562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76672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2400" dirty="0" err="1" smtClean="0"/>
              <a:t>Адекватне</a:t>
            </a:r>
            <a:r>
              <a:rPr lang="ru-RU" sz="2400" dirty="0" smtClean="0"/>
              <a:t> </a:t>
            </a:r>
            <a:r>
              <a:rPr lang="ru-RU" sz="2400" dirty="0" err="1" smtClean="0"/>
              <a:t>лікування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проведене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встановлення</a:t>
            </a:r>
            <a:r>
              <a:rPr lang="ru-RU" sz="2400" dirty="0" smtClean="0"/>
              <a:t> причин.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err="1" smtClean="0"/>
              <a:t>Медикаментозна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терапія</a:t>
            </a:r>
            <a:endParaRPr lang="ru-RU" sz="24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2400" dirty="0" smtClean="0"/>
              <a:t>Анальгетики, в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</a:t>
            </a:r>
            <a:r>
              <a:rPr lang="ru-RU" sz="2400" dirty="0" err="1" smtClean="0"/>
              <a:t>нестероїдні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протизапальні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препарати</a:t>
            </a:r>
            <a:r>
              <a:rPr lang="ru-RU" sz="2400" dirty="0" smtClean="0"/>
              <a:t> широко </a:t>
            </a:r>
            <a:r>
              <a:rPr lang="ru-RU" sz="2400" dirty="0" err="1" smtClean="0"/>
              <a:t>використовуються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боротьби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болем</a:t>
            </a:r>
            <a:r>
              <a:rPr lang="ru-RU" sz="2400" dirty="0" smtClean="0"/>
              <a:t>. </a:t>
            </a:r>
            <a:r>
              <a:rPr lang="ru-RU" sz="2400" dirty="0" err="1" smtClean="0"/>
              <a:t>Рідше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вазоактивні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психотропні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препарати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потенціюють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дію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анальгетиків</a:t>
            </a:r>
            <a:r>
              <a:rPr lang="ru-RU" sz="2400" dirty="0" smtClean="0"/>
              <a:t>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/>
              <a:t>	</a:t>
            </a:r>
            <a:r>
              <a:rPr lang="ru-RU" sz="2400" dirty="0" err="1" smtClean="0"/>
              <a:t>Невиправдане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вказаних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препаратів</a:t>
            </a:r>
            <a:r>
              <a:rPr lang="ru-RU" sz="2400" dirty="0" smtClean="0"/>
              <a:t> приводить до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лікарської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хвороби</a:t>
            </a:r>
            <a:r>
              <a:rPr lang="ru-RU" sz="2400" dirty="0" smtClean="0"/>
              <a:t>,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 — </a:t>
            </a:r>
            <a:r>
              <a:rPr lang="ru-RU" sz="2400" dirty="0" err="1" smtClean="0"/>
              <a:t>шлункових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захворювань</a:t>
            </a:r>
            <a:r>
              <a:rPr lang="ru-RU" sz="2400" dirty="0" smtClean="0"/>
              <a:t>, аж до </a:t>
            </a:r>
            <a:r>
              <a:rPr lang="ru-RU" sz="2400" dirty="0" err="1" smtClean="0"/>
              <a:t>виразки</a:t>
            </a:r>
            <a:r>
              <a:rPr lang="ru-RU" sz="2400" dirty="0" smtClean="0"/>
              <a:t> </a:t>
            </a:r>
            <a:r>
              <a:rPr lang="ru-RU" sz="2400" dirty="0" err="1" smtClean="0"/>
              <a:t>шлунку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899592" y="162880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27584" y="476672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uk-UA" sz="4800" dirty="0" smtClean="0">
                <a:solidFill>
                  <a:srgbClr val="00B050"/>
                </a:solidFill>
              </a:rPr>
              <a:t>Дякую за увагу!</a:t>
            </a:r>
            <a:endParaRPr lang="ru-RU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91264" cy="6069288"/>
          </a:xfrm>
        </p:spPr>
        <p:txBody>
          <a:bodyPr/>
          <a:lstStyle/>
          <a:p>
            <a:r>
              <a:rPr lang="ru-RU" b="1" dirty="0" err="1" smtClean="0"/>
              <a:t>Головний</a:t>
            </a:r>
            <a:r>
              <a:rPr lang="ru-RU" b="1" dirty="0" smtClean="0"/>
              <a:t> </a:t>
            </a:r>
            <a:r>
              <a:rPr lang="ru-RU" b="1" dirty="0" err="1" smtClean="0"/>
              <a:t>біль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цефалгія</a:t>
            </a:r>
            <a:r>
              <a:rPr lang="ru-RU" dirty="0" smtClean="0"/>
              <a:t>) — </a:t>
            </a:r>
            <a:r>
              <a:rPr lang="ru-RU" dirty="0" err="1" smtClean="0"/>
              <a:t>розповсюджений</a:t>
            </a:r>
            <a:r>
              <a:rPr lang="ru-RU" dirty="0" smtClean="0"/>
              <a:t> </a:t>
            </a:r>
            <a:r>
              <a:rPr lang="ru-RU" dirty="0" smtClean="0">
                <a:hlinkClick r:id="rId2" tooltip="Симптом"/>
              </a:rPr>
              <a:t>симптом</a:t>
            </a:r>
            <a:r>
              <a:rPr lang="ru-RU" dirty="0" smtClean="0"/>
              <a:t> 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Патологія"/>
              </a:rPr>
              <a:t>патологічних</a:t>
            </a:r>
            <a:r>
              <a:rPr lang="ru-RU" dirty="0" smtClean="0"/>
              <a:t> </a:t>
            </a:r>
            <a:r>
              <a:rPr lang="ru-RU" dirty="0" err="1" smtClean="0"/>
              <a:t>станів</a:t>
            </a:r>
            <a:r>
              <a:rPr lang="ru-RU" dirty="0" smtClean="0"/>
              <a:t>, </a:t>
            </a:r>
            <a:r>
              <a:rPr lang="ru-RU" dirty="0" err="1" smtClean="0"/>
              <a:t>відчуття</a:t>
            </a:r>
            <a:r>
              <a:rPr lang="ru-RU" dirty="0" smtClean="0"/>
              <a:t> </a:t>
            </a:r>
            <a:r>
              <a:rPr lang="ru-RU" dirty="0" smtClean="0">
                <a:hlinkClick r:id="rId4" tooltip="Біль"/>
              </a:rPr>
              <a:t>болю</a:t>
            </a:r>
            <a:r>
              <a:rPr lang="ru-RU" dirty="0" smtClean="0"/>
              <a:t> в </a:t>
            </a:r>
            <a:r>
              <a:rPr lang="ru-RU" dirty="0" err="1" smtClean="0"/>
              <a:t>області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Мозковий череп"/>
              </a:rPr>
              <a:t>мозкового</a:t>
            </a:r>
            <a:r>
              <a:rPr lang="ru-RU" dirty="0" smtClean="0">
                <a:hlinkClick r:id="rId5" tooltip="Мозковий череп"/>
              </a:rPr>
              <a:t> черепа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99792" y="2204864"/>
            <a:ext cx="4968552" cy="4104455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612068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— </a:t>
            </a:r>
            <a:r>
              <a:rPr lang="ru-RU" b="0" dirty="0" err="1" smtClean="0"/>
              <a:t>хворобливе</a:t>
            </a:r>
            <a:r>
              <a:rPr lang="ru-RU" b="0" dirty="0" smtClean="0"/>
              <a:t> </a:t>
            </a:r>
            <a:r>
              <a:rPr lang="ru-RU" b="0" dirty="0" err="1" smtClean="0"/>
              <a:t>чи</a:t>
            </a:r>
            <a:r>
              <a:rPr lang="ru-RU" b="0" dirty="0" smtClean="0"/>
              <a:t> не </a:t>
            </a:r>
            <a:r>
              <a:rPr lang="ru-RU" b="0" dirty="0" err="1" smtClean="0"/>
              <a:t>пов’язане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 хворобою </a:t>
            </a:r>
            <a:r>
              <a:rPr lang="ru-RU" b="0" dirty="0" err="1" smtClean="0"/>
              <a:t>неприємне</a:t>
            </a:r>
            <a:r>
              <a:rPr lang="ru-RU" b="0" dirty="0" smtClean="0"/>
              <a:t> </a:t>
            </a:r>
            <a:r>
              <a:rPr lang="ru-RU" b="0" dirty="0" err="1" smtClean="0"/>
              <a:t>відчуття</a:t>
            </a:r>
            <a:r>
              <a:rPr lang="ru-RU" b="0" dirty="0" smtClean="0"/>
              <a:t>, </a:t>
            </a:r>
            <a:r>
              <a:rPr lang="ru-RU" b="0" dirty="0" err="1" smtClean="0"/>
              <a:t>що</a:t>
            </a:r>
            <a:r>
              <a:rPr lang="ru-RU" b="0" dirty="0" smtClean="0"/>
              <a:t> </a:t>
            </a:r>
            <a:r>
              <a:rPr lang="ru-RU" b="0" dirty="0" err="1" smtClean="0"/>
              <a:t>локалізується</a:t>
            </a:r>
            <a:r>
              <a:rPr lang="ru-RU" b="0" dirty="0" smtClean="0"/>
              <a:t> </a:t>
            </a:r>
            <a:r>
              <a:rPr lang="ru-RU" b="0" dirty="0" err="1" smtClean="0"/>
              <a:t>угору</a:t>
            </a:r>
            <a:r>
              <a:rPr lang="ru-RU" b="0" dirty="0" smtClean="0"/>
              <a:t> </a:t>
            </a:r>
            <a:r>
              <a:rPr lang="ru-RU" b="0" dirty="0" err="1" smtClean="0"/>
              <a:t>від</a:t>
            </a:r>
            <a:r>
              <a:rPr lang="ru-RU" b="0" dirty="0" smtClean="0"/>
              <a:t> </a:t>
            </a:r>
            <a:r>
              <a:rPr lang="ru-RU" b="0" dirty="0" err="1" smtClean="0"/>
              <a:t>брів</a:t>
            </a:r>
            <a:r>
              <a:rPr lang="ru-RU" b="0" dirty="0" smtClean="0"/>
              <a:t> до </a:t>
            </a:r>
            <a:r>
              <a:rPr lang="ru-RU" b="0" dirty="0" err="1" smtClean="0"/>
              <a:t>шийно-потиличної</a:t>
            </a:r>
            <a:r>
              <a:rPr lang="ru-RU" b="0" dirty="0" smtClean="0"/>
              <a:t> </a:t>
            </a:r>
            <a:r>
              <a:rPr lang="ru-RU" b="0" dirty="0" err="1" smtClean="0"/>
              <a:t>ділянки</a:t>
            </a:r>
            <a:r>
              <a:rPr lang="ru-RU" b="0" dirty="0" smtClean="0"/>
              <a:t>. Г.б. </a:t>
            </a:r>
            <a:r>
              <a:rPr lang="ru-RU" b="0" dirty="0" err="1" smtClean="0"/>
              <a:t>виникає</a:t>
            </a:r>
            <a:r>
              <a:rPr lang="ru-RU" b="0" dirty="0" smtClean="0"/>
              <a:t> при </a:t>
            </a:r>
            <a:r>
              <a:rPr lang="ru-RU" b="0" dirty="0" err="1" smtClean="0"/>
              <a:t>подразненні</a:t>
            </a:r>
            <a:r>
              <a:rPr lang="ru-RU" b="0" dirty="0" smtClean="0"/>
              <a:t> </a:t>
            </a:r>
            <a:r>
              <a:rPr lang="ru-RU" b="0" dirty="0" err="1" smtClean="0"/>
              <a:t>або</a:t>
            </a:r>
            <a:r>
              <a:rPr lang="ru-RU" b="0" dirty="0" smtClean="0"/>
              <a:t> </a:t>
            </a:r>
            <a:r>
              <a:rPr lang="ru-RU" b="0" dirty="0" err="1" smtClean="0"/>
              <a:t>стисканні</a:t>
            </a:r>
            <a:r>
              <a:rPr lang="ru-RU" b="0" dirty="0" smtClean="0"/>
              <a:t> структур, </a:t>
            </a:r>
            <a:r>
              <a:rPr lang="ru-RU" b="0" dirty="0" err="1" smtClean="0"/>
              <a:t>які</a:t>
            </a:r>
            <a:r>
              <a:rPr lang="ru-RU" b="0" dirty="0" smtClean="0"/>
              <a:t> </a:t>
            </a:r>
            <a:r>
              <a:rPr lang="ru-RU" b="0" dirty="0" err="1" smtClean="0"/>
              <a:t>містять</a:t>
            </a:r>
            <a:r>
              <a:rPr lang="ru-RU" b="0" dirty="0" smtClean="0"/>
              <a:t> </a:t>
            </a:r>
            <a:r>
              <a:rPr lang="ru-RU" b="0" dirty="0" err="1" smtClean="0"/>
              <a:t>вільні</a:t>
            </a:r>
            <a:r>
              <a:rPr lang="ru-RU" b="0" dirty="0" smtClean="0"/>
              <a:t> </a:t>
            </a:r>
            <a:r>
              <a:rPr lang="ru-RU" b="0" dirty="0" err="1" smtClean="0"/>
              <a:t>нервові</a:t>
            </a:r>
            <a:r>
              <a:rPr lang="ru-RU" b="0" dirty="0" smtClean="0"/>
              <a:t> </a:t>
            </a:r>
            <a:r>
              <a:rPr lang="ru-RU" b="0" dirty="0" err="1" smtClean="0"/>
              <a:t>закінчення</a:t>
            </a:r>
            <a:r>
              <a:rPr lang="ru-RU" b="0" dirty="0" smtClean="0"/>
              <a:t> у </a:t>
            </a:r>
            <a:r>
              <a:rPr lang="ru-RU" b="0" dirty="0" err="1" smtClean="0"/>
              <a:t>шкірі</a:t>
            </a:r>
            <a:r>
              <a:rPr lang="ru-RU" b="0" dirty="0" smtClean="0"/>
              <a:t>, </a:t>
            </a:r>
            <a:r>
              <a:rPr lang="ru-RU" b="0" dirty="0" err="1" smtClean="0"/>
              <a:t>підшкірній</a:t>
            </a:r>
            <a:r>
              <a:rPr lang="ru-RU" b="0" dirty="0" smtClean="0"/>
              <a:t> </a:t>
            </a:r>
            <a:r>
              <a:rPr lang="ru-RU" b="0" dirty="0" err="1" smtClean="0"/>
              <a:t>клітковині</a:t>
            </a:r>
            <a:r>
              <a:rPr lang="ru-RU" b="0" dirty="0" smtClean="0"/>
              <a:t>, </a:t>
            </a:r>
            <a:r>
              <a:rPr lang="ru-RU" b="0" dirty="0" err="1" smtClean="0"/>
              <a:t>у</a:t>
            </a:r>
            <a:r>
              <a:rPr lang="ru-RU" b="0" dirty="0" smtClean="0"/>
              <a:t> </a:t>
            </a:r>
            <a:r>
              <a:rPr lang="ru-RU" b="0" dirty="0" err="1" smtClean="0"/>
              <a:t>судинах</a:t>
            </a:r>
            <a:r>
              <a:rPr lang="ru-RU" b="0" dirty="0" smtClean="0"/>
              <a:t> </a:t>
            </a:r>
            <a:r>
              <a:rPr lang="ru-RU" b="0" dirty="0" err="1" smtClean="0"/>
              <a:t>м’яких</a:t>
            </a:r>
            <a:r>
              <a:rPr lang="ru-RU" b="0" dirty="0" smtClean="0"/>
              <a:t> </a:t>
            </a:r>
            <a:r>
              <a:rPr lang="ru-RU" b="0" dirty="0" err="1" smtClean="0"/>
              <a:t>покривів</a:t>
            </a:r>
            <a:r>
              <a:rPr lang="ru-RU" b="0" dirty="0" smtClean="0"/>
              <a:t> </a:t>
            </a:r>
            <a:r>
              <a:rPr lang="ru-RU" b="0" dirty="0" err="1" smtClean="0"/>
              <a:t>голови</a:t>
            </a:r>
            <a:r>
              <a:rPr lang="ru-RU" b="0" dirty="0" smtClean="0"/>
              <a:t>, </a:t>
            </a:r>
            <a:r>
              <a:rPr lang="ru-RU" b="0" dirty="0" err="1" smtClean="0"/>
              <a:t>окісті</a:t>
            </a:r>
            <a:r>
              <a:rPr lang="ru-RU" b="0" dirty="0" smtClean="0"/>
              <a:t> черепа, </a:t>
            </a:r>
            <a:r>
              <a:rPr lang="ru-RU" b="0" dirty="0" err="1" smtClean="0"/>
              <a:t>оболонках</a:t>
            </a:r>
            <a:r>
              <a:rPr lang="ru-RU" b="0" dirty="0" smtClean="0"/>
              <a:t> </a:t>
            </a:r>
            <a:r>
              <a:rPr lang="ru-RU" b="0" dirty="0" err="1" smtClean="0"/>
              <a:t>мозку</a:t>
            </a:r>
            <a:r>
              <a:rPr lang="ru-RU" b="0" dirty="0" smtClean="0"/>
              <a:t>, </a:t>
            </a:r>
            <a:r>
              <a:rPr lang="ru-RU" b="0" dirty="0" err="1" smtClean="0"/>
              <a:t>внутрішньочерепних</a:t>
            </a:r>
            <a:r>
              <a:rPr lang="ru-RU" b="0" dirty="0" smtClean="0"/>
              <a:t> </a:t>
            </a:r>
            <a:r>
              <a:rPr lang="ru-RU" b="0" dirty="0" err="1" smtClean="0"/>
              <a:t>артеріях</a:t>
            </a:r>
            <a:r>
              <a:rPr lang="ru-RU" b="0" dirty="0" smtClean="0"/>
              <a:t>, венах </a:t>
            </a:r>
            <a:r>
              <a:rPr lang="ru-RU" b="0" dirty="0" err="1" smtClean="0"/>
              <a:t>і</a:t>
            </a:r>
            <a:r>
              <a:rPr lang="ru-RU" b="0" dirty="0" smtClean="0"/>
              <a:t> </a:t>
            </a:r>
            <a:r>
              <a:rPr lang="ru-RU" b="0" dirty="0" err="1" smtClean="0"/>
              <a:t>венозних</a:t>
            </a:r>
            <a:r>
              <a:rPr lang="ru-RU" b="0" dirty="0" smtClean="0"/>
              <a:t> синусах. </a:t>
            </a:r>
            <a:r>
              <a:rPr lang="ru-RU" b="0" dirty="0" err="1" smtClean="0"/>
              <a:t>Кістки</a:t>
            </a:r>
            <a:r>
              <a:rPr lang="ru-RU" b="0" dirty="0" smtClean="0"/>
              <a:t> черепа та </a:t>
            </a:r>
            <a:r>
              <a:rPr lang="ru-RU" b="0" dirty="0" err="1" smtClean="0"/>
              <a:t>речовина</a:t>
            </a:r>
            <a:r>
              <a:rPr lang="ru-RU" b="0" dirty="0" smtClean="0"/>
              <a:t> </a:t>
            </a:r>
            <a:r>
              <a:rPr lang="ru-RU" b="0" dirty="0" err="1" smtClean="0"/>
              <a:t>мозку</a:t>
            </a:r>
            <a:r>
              <a:rPr lang="ru-RU" b="0" dirty="0" smtClean="0"/>
              <a:t> </a:t>
            </a:r>
            <a:r>
              <a:rPr lang="ru-RU" b="0" dirty="0" err="1" smtClean="0"/>
              <a:t>ноцицепторів</a:t>
            </a:r>
            <a:r>
              <a:rPr lang="ru-RU" b="0" dirty="0" smtClean="0"/>
              <a:t> </a:t>
            </a:r>
            <a:r>
              <a:rPr lang="ru-RU" b="0" dirty="0" err="1" smtClean="0"/>
              <a:t>позбавлені</a:t>
            </a:r>
            <a:r>
              <a:rPr lang="ru-RU" b="0" dirty="0" smtClean="0"/>
              <a:t>. </a:t>
            </a:r>
            <a:r>
              <a:rPr lang="ru-RU" b="0" dirty="0" err="1" smtClean="0"/>
              <a:t>Залежно</a:t>
            </a:r>
            <a:r>
              <a:rPr lang="ru-RU" b="0" dirty="0" smtClean="0"/>
              <a:t> </a:t>
            </a:r>
            <a:r>
              <a:rPr lang="ru-RU" b="0" dirty="0" err="1" smtClean="0"/>
              <a:t>від</a:t>
            </a:r>
            <a:r>
              <a:rPr lang="ru-RU" b="0" dirty="0" smtClean="0"/>
              <a:t> причини </a:t>
            </a:r>
            <a:r>
              <a:rPr lang="ru-RU" b="0" dirty="0" err="1" smtClean="0"/>
              <a:t>і</a:t>
            </a:r>
            <a:r>
              <a:rPr lang="ru-RU" b="0" dirty="0" smtClean="0"/>
              <a:t> </a:t>
            </a:r>
            <a:r>
              <a:rPr lang="ru-RU" b="0" dirty="0" err="1" smtClean="0"/>
              <a:t>з</a:t>
            </a:r>
            <a:r>
              <a:rPr lang="ru-RU" b="0" dirty="0" smtClean="0"/>
              <a:t> </a:t>
            </a:r>
            <a:r>
              <a:rPr lang="ru-RU" b="0" dirty="0" err="1" smtClean="0"/>
              <a:t>урахуванням</a:t>
            </a:r>
            <a:r>
              <a:rPr lang="ru-RU" b="0" dirty="0" smtClean="0"/>
              <a:t> </a:t>
            </a:r>
            <a:r>
              <a:rPr lang="ru-RU" b="0" dirty="0" err="1" smtClean="0"/>
              <a:t>характерних</a:t>
            </a:r>
            <a:r>
              <a:rPr lang="ru-RU" b="0" dirty="0" smtClean="0"/>
              <a:t> </a:t>
            </a:r>
            <a:r>
              <a:rPr lang="ru-RU" b="0" dirty="0" err="1" smtClean="0"/>
              <a:t>ознак</a:t>
            </a:r>
            <a:r>
              <a:rPr lang="ru-RU" b="0" dirty="0" smtClean="0"/>
              <a:t> </a:t>
            </a:r>
            <a:r>
              <a:rPr lang="ru-RU" b="0" dirty="0" err="1" smtClean="0"/>
              <a:t>виділяють</a:t>
            </a:r>
            <a:r>
              <a:rPr lang="ru-RU" b="0" dirty="0" smtClean="0"/>
              <a:t> </a:t>
            </a:r>
            <a:r>
              <a:rPr lang="ru-RU" b="0" dirty="0" err="1" smtClean="0"/>
              <a:t>декілька</a:t>
            </a:r>
            <a:r>
              <a:rPr lang="ru-RU" b="0" dirty="0" smtClean="0"/>
              <a:t> </a:t>
            </a:r>
            <a:r>
              <a:rPr lang="ru-RU" b="0" dirty="0" err="1" smtClean="0"/>
              <a:t>патогенетичних</a:t>
            </a:r>
            <a:r>
              <a:rPr lang="ru-RU" b="0" dirty="0" smtClean="0"/>
              <a:t> </a:t>
            </a:r>
            <a:r>
              <a:rPr lang="ru-RU" b="0" dirty="0" err="1" smtClean="0"/>
              <a:t>типів</a:t>
            </a:r>
            <a:r>
              <a:rPr lang="ru-RU" b="0" dirty="0" smtClean="0"/>
              <a:t> Г.б., </a:t>
            </a:r>
            <a:r>
              <a:rPr lang="ru-RU" b="0" dirty="0" err="1" smtClean="0"/>
              <a:t>що</a:t>
            </a:r>
            <a:r>
              <a:rPr lang="ru-RU" b="0" dirty="0" smtClean="0"/>
              <a:t> </a:t>
            </a:r>
            <a:r>
              <a:rPr lang="ru-RU" b="0" dirty="0" err="1" smtClean="0"/>
              <a:t>має</a:t>
            </a:r>
            <a:r>
              <a:rPr lang="ru-RU" b="0" dirty="0" smtClean="0"/>
              <a:t> </a:t>
            </a:r>
            <a:r>
              <a:rPr lang="ru-RU" b="0" dirty="0" err="1" smtClean="0"/>
              <a:t>практичне</a:t>
            </a:r>
            <a:r>
              <a:rPr lang="ru-RU" b="0" dirty="0" smtClean="0"/>
              <a:t> </a:t>
            </a:r>
            <a:r>
              <a:rPr lang="ru-RU" b="0" dirty="0" err="1" smtClean="0"/>
              <a:t>значення</a:t>
            </a:r>
            <a:r>
              <a:rPr lang="ru-RU" b="0" dirty="0" smtClean="0"/>
              <a:t> для </a:t>
            </a:r>
            <a:r>
              <a:rPr lang="ru-RU" b="0" dirty="0" err="1" smtClean="0"/>
              <a:t>лікарської</a:t>
            </a:r>
            <a:r>
              <a:rPr lang="ru-RU" b="0" dirty="0" smtClean="0"/>
              <a:t> </a:t>
            </a:r>
            <a:r>
              <a:rPr lang="ru-RU" b="0" dirty="0" err="1" smtClean="0"/>
              <a:t>терапії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00B050"/>
                </a:solidFill>
              </a:rPr>
              <a:t>Типи головного болю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Судинний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м'язового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Ліквородинамічний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Неврологічний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Галюцинаторний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психалгія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змішаного</a:t>
            </a:r>
            <a:r>
              <a:rPr lang="ru-RU" dirty="0" smtClean="0"/>
              <a:t> генезу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ное (3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38450" y="2852936"/>
            <a:ext cx="4973910" cy="3312368"/>
          </a:xfrm>
        </p:spPr>
      </p:pic>
      <p:sp>
        <p:nvSpPr>
          <p:cNvPr id="4" name="Прямоугольник 3"/>
          <p:cNvSpPr/>
          <p:nvPr/>
        </p:nvSpPr>
        <p:spPr>
          <a:xfrm>
            <a:off x="683568" y="620688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Судинний</a:t>
            </a:r>
            <a:r>
              <a:rPr lang="ru-RU" dirty="0" smtClean="0"/>
              <a:t> тип Г.б. —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ломить, </a:t>
            </a:r>
            <a:r>
              <a:rPr lang="ru-RU" dirty="0" err="1" smtClean="0"/>
              <a:t>тупий</a:t>
            </a:r>
            <a:r>
              <a:rPr lang="ru-RU" dirty="0" smtClean="0"/>
              <a:t>,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відчуттям</a:t>
            </a:r>
            <a:r>
              <a:rPr lang="ru-RU" dirty="0" smtClean="0"/>
              <a:t> </a:t>
            </a:r>
            <a:r>
              <a:rPr lang="ru-RU" dirty="0" err="1" smtClean="0"/>
              <a:t>стискання</a:t>
            </a:r>
            <a:r>
              <a:rPr lang="ru-RU" dirty="0" smtClean="0"/>
              <a:t>, </a:t>
            </a:r>
            <a:r>
              <a:rPr lang="ru-RU" dirty="0" err="1" smtClean="0"/>
              <a:t>нудотою</a:t>
            </a:r>
            <a:r>
              <a:rPr lang="ru-RU" dirty="0" smtClean="0"/>
              <a:t>, </a:t>
            </a:r>
            <a:r>
              <a:rPr lang="ru-RU" dirty="0" err="1" smtClean="0"/>
              <a:t>потемнінням</a:t>
            </a:r>
            <a:r>
              <a:rPr lang="ru-RU" dirty="0" smtClean="0"/>
              <a:t> в очах, </a:t>
            </a:r>
            <a:r>
              <a:rPr lang="ru-RU" dirty="0" err="1" smtClean="0"/>
              <a:t>миготінням</a:t>
            </a:r>
            <a:r>
              <a:rPr lang="ru-RU" dirty="0" smtClean="0"/>
              <a:t> «</a:t>
            </a:r>
            <a:r>
              <a:rPr lang="ru-RU" dirty="0" err="1" smtClean="0"/>
              <a:t>мушок</a:t>
            </a:r>
            <a:r>
              <a:rPr lang="ru-RU" dirty="0" smtClean="0"/>
              <a:t>» перед </a:t>
            </a:r>
            <a:r>
              <a:rPr lang="ru-RU" dirty="0" err="1" smtClean="0"/>
              <a:t>очима</a:t>
            </a:r>
            <a:r>
              <a:rPr lang="ru-RU" dirty="0" smtClean="0"/>
              <a:t>;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пульсуючого</a:t>
            </a:r>
            <a:r>
              <a:rPr lang="ru-RU" dirty="0" smtClean="0"/>
              <a:t> характеру,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відчуттям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 в </a:t>
            </a:r>
            <a:r>
              <a:rPr lang="ru-RU" dirty="0" err="1" smtClean="0"/>
              <a:t>голові</a:t>
            </a:r>
            <a:r>
              <a:rPr lang="ru-RU" dirty="0" smtClean="0"/>
              <a:t>, тупого </a:t>
            </a:r>
            <a:r>
              <a:rPr lang="ru-RU" dirty="0" err="1" smtClean="0"/>
              <a:t>розпирання</a:t>
            </a:r>
            <a:r>
              <a:rPr lang="ru-RU" dirty="0" smtClean="0"/>
              <a:t>. </a:t>
            </a:r>
            <a:r>
              <a:rPr lang="ru-RU" dirty="0" err="1" smtClean="0"/>
              <a:t>Судинний</a:t>
            </a:r>
            <a:r>
              <a:rPr lang="ru-RU" dirty="0" smtClean="0"/>
              <a:t> Г.б. </a:t>
            </a:r>
            <a:r>
              <a:rPr lang="ru-RU" dirty="0" err="1" smtClean="0"/>
              <a:t>посилюється</a:t>
            </a:r>
            <a:r>
              <a:rPr lang="ru-RU" dirty="0" smtClean="0"/>
              <a:t> в </a:t>
            </a:r>
            <a:r>
              <a:rPr lang="ru-RU" dirty="0" err="1" smtClean="0"/>
              <a:t>лежачому</a:t>
            </a:r>
            <a:r>
              <a:rPr lang="ru-RU" dirty="0" smtClean="0"/>
              <a:t> </a:t>
            </a:r>
            <a:r>
              <a:rPr lang="ru-RU" dirty="0" err="1" smtClean="0"/>
              <a:t>положенні</a:t>
            </a:r>
            <a:r>
              <a:rPr lang="ru-RU" dirty="0" smtClean="0"/>
              <a:t>, при 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опущеною</a:t>
            </a:r>
            <a:r>
              <a:rPr lang="ru-RU" dirty="0" smtClean="0"/>
              <a:t> головою. Цей тип Г.б. </a:t>
            </a:r>
            <a:r>
              <a:rPr lang="ru-RU" dirty="0" err="1" smtClean="0"/>
              <a:t>виникає</a:t>
            </a:r>
            <a:r>
              <a:rPr lang="ru-RU" dirty="0" smtClean="0"/>
              <a:t> при </a:t>
            </a:r>
            <a:r>
              <a:rPr lang="ru-RU" dirty="0" err="1" smtClean="0"/>
              <a:t>порушенні</a:t>
            </a:r>
            <a:r>
              <a:rPr lang="ru-RU" dirty="0" smtClean="0"/>
              <a:t> тонусу </a:t>
            </a:r>
            <a:r>
              <a:rPr lang="ru-RU" dirty="0" err="1" smtClean="0"/>
              <a:t>судин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23528" y="620688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 vert="horz" numCol="1" anchor="b" anchorCtr="1">
            <a:normAutofit/>
          </a:bodyPr>
          <a:lstStyle/>
          <a:p>
            <a:r>
              <a:rPr lang="ru-RU" sz="1200" dirty="0" smtClean="0"/>
              <a:t>Г.б. </a:t>
            </a:r>
            <a:r>
              <a:rPr lang="ru-RU" sz="1200" dirty="0" err="1" smtClean="0"/>
              <a:t>м’язового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напруження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виникає</a:t>
            </a:r>
            <a:r>
              <a:rPr lang="ru-RU" sz="1200" dirty="0" smtClean="0"/>
              <a:t> при </a:t>
            </a:r>
            <a:r>
              <a:rPr lang="ru-RU" sz="1200" dirty="0" err="1" smtClean="0"/>
              <a:t>розтягненні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­</a:t>
            </a:r>
            <a:r>
              <a:rPr lang="ru-RU" sz="1200" dirty="0" err="1" smtClean="0"/>
              <a:t>стис­канні</a:t>
            </a:r>
            <a:r>
              <a:rPr lang="ru-RU" sz="1200" dirty="0" smtClean="0"/>
              <a:t> </a:t>
            </a:r>
            <a:r>
              <a:rPr lang="ru-RU" sz="1200" dirty="0" err="1" smtClean="0"/>
              <a:t>м’язів</a:t>
            </a:r>
            <a:r>
              <a:rPr lang="ru-RU" sz="1200" dirty="0" smtClean="0"/>
              <a:t> </a:t>
            </a:r>
            <a:r>
              <a:rPr lang="ru-RU" sz="1200" dirty="0" err="1" smtClean="0"/>
              <a:t>м’яких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покривів</a:t>
            </a:r>
            <a:r>
              <a:rPr lang="ru-RU" sz="1200" dirty="0" smtClean="0"/>
              <a:t> </a:t>
            </a:r>
            <a:r>
              <a:rPr lang="ru-RU" sz="1200" dirty="0" err="1" smtClean="0"/>
              <a:t>голови</a:t>
            </a:r>
            <a:r>
              <a:rPr lang="ru-RU" sz="1200" dirty="0" smtClean="0"/>
              <a:t> </a:t>
            </a:r>
            <a:r>
              <a:rPr lang="ru-RU" sz="1200" dirty="0" err="1" smtClean="0"/>
              <a:t>внаслідок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підвищення</a:t>
            </a:r>
            <a:r>
              <a:rPr lang="ru-RU" sz="1200" dirty="0" smtClean="0"/>
              <a:t> тонусу </a:t>
            </a:r>
            <a:r>
              <a:rPr lang="ru-RU" sz="1200" dirty="0" err="1" smtClean="0"/>
              <a:t>симпатичної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нервової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системи</a:t>
            </a:r>
            <a:r>
              <a:rPr lang="ru-RU" sz="1200" dirty="0" smtClean="0"/>
              <a:t> (</a:t>
            </a:r>
            <a:r>
              <a:rPr lang="ru-RU" sz="1200" dirty="0" err="1" smtClean="0"/>
              <a:t>стрес</a:t>
            </a:r>
            <a:r>
              <a:rPr lang="ru-RU" sz="1200" dirty="0" smtClean="0"/>
              <a:t>, невроз, </a:t>
            </a:r>
            <a:r>
              <a:rPr lang="ru-RU" sz="1200" dirty="0" err="1" smtClean="0"/>
              <a:t>інфекційно-токсичні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захворювання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гормональні</a:t>
            </a:r>
            <a:r>
              <a:rPr lang="ru-RU" sz="1200" dirty="0" smtClean="0"/>
              <a:t> </a:t>
            </a:r>
            <a:r>
              <a:rPr lang="ru-RU" sz="1200" dirty="0" err="1" smtClean="0"/>
              <a:t>порушення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гіпертонічна</a:t>
            </a:r>
            <a:r>
              <a:rPr lang="ru-RU" sz="1200" dirty="0" smtClean="0"/>
              <a:t> хвороба), у </a:t>
            </a:r>
            <a:r>
              <a:rPr lang="ru-RU" sz="1200" dirty="0" err="1" smtClean="0"/>
              <a:t>разі</a:t>
            </a:r>
            <a:r>
              <a:rPr lang="ru-RU" sz="1200" dirty="0" smtClean="0"/>
              <a:t> </a:t>
            </a:r>
            <a:r>
              <a:rPr lang="ru-RU" sz="1200" dirty="0" err="1" smtClean="0"/>
              <a:t>патологічної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імпульсації</a:t>
            </a:r>
            <a:r>
              <a:rPr lang="ru-RU" sz="1200" dirty="0" smtClean="0"/>
              <a:t> при </a:t>
            </a:r>
            <a:r>
              <a:rPr lang="ru-RU" sz="1200" dirty="0" err="1" smtClean="0"/>
              <a:t>місцевих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процесах</a:t>
            </a:r>
            <a:r>
              <a:rPr lang="ru-RU" sz="1200" dirty="0" smtClean="0"/>
              <a:t> (</a:t>
            </a:r>
            <a:r>
              <a:rPr lang="ru-RU" sz="1200" dirty="0" err="1" smtClean="0"/>
              <a:t>за­хворюваннях</a:t>
            </a:r>
            <a:r>
              <a:rPr lang="ru-RU" sz="1200" dirty="0" smtClean="0"/>
              <a:t> очей </a:t>
            </a:r>
            <a:r>
              <a:rPr lang="ru-RU" sz="1200" dirty="0" err="1" smtClean="0"/>
              <a:t>або</a:t>
            </a:r>
            <a:r>
              <a:rPr lang="ru-RU" sz="1200" dirty="0" smtClean="0"/>
              <a:t> </a:t>
            </a:r>
            <a:r>
              <a:rPr lang="ru-RU" sz="1200" dirty="0" err="1" smtClean="0"/>
              <a:t>вух</a:t>
            </a:r>
            <a:r>
              <a:rPr lang="ru-RU" sz="1200" dirty="0" smtClean="0"/>
              <a:t>, </a:t>
            </a:r>
            <a:r>
              <a:rPr lang="ru-RU" sz="1200" dirty="0" err="1" smtClean="0"/>
              <a:t>придаткових</a:t>
            </a:r>
            <a:r>
              <a:rPr lang="ru-RU" sz="1200" dirty="0" smtClean="0"/>
              <a:t> пазух носа, </a:t>
            </a:r>
            <a:r>
              <a:rPr lang="ru-RU" sz="1200" dirty="0" err="1" smtClean="0"/>
              <a:t>шийному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остеохондрозі</a:t>
            </a:r>
            <a:r>
              <a:rPr lang="ru-RU" sz="1200" dirty="0" smtClean="0"/>
              <a:t>). </a:t>
            </a:r>
            <a:r>
              <a:rPr lang="ru-RU" sz="1200" dirty="0" err="1" smtClean="0"/>
              <a:t>Характеризується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відчуттям</a:t>
            </a:r>
            <a:r>
              <a:rPr lang="ru-RU" sz="1200" dirty="0" smtClean="0"/>
              <a:t> </a:t>
            </a:r>
            <a:r>
              <a:rPr lang="ru-RU" sz="1200" dirty="0" err="1" smtClean="0"/>
              <a:t>стягування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голови</a:t>
            </a:r>
            <a:r>
              <a:rPr lang="ru-RU" sz="1200" dirty="0" smtClean="0"/>
              <a:t> обручем, </a:t>
            </a:r>
            <a:r>
              <a:rPr lang="ru-RU" sz="1200" dirty="0" err="1" smtClean="0"/>
              <a:t>підвищеною</a:t>
            </a:r>
            <a:r>
              <a:rPr lang="ru-RU" sz="1200" dirty="0" smtClean="0"/>
              <a:t> </a:t>
            </a:r>
            <a:r>
              <a:rPr lang="ru-RU" sz="1200" dirty="0" err="1" smtClean="0"/>
              <a:t>чутливістю</a:t>
            </a:r>
            <a:r>
              <a:rPr lang="ru-RU" sz="1200" dirty="0" smtClean="0"/>
              <a:t> до </a:t>
            </a:r>
            <a:r>
              <a:rPr lang="ru-RU" sz="1200" dirty="0" err="1" smtClean="0"/>
              <a:t>голосних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звуків</a:t>
            </a:r>
            <a:r>
              <a:rPr lang="ru-RU" sz="1200" dirty="0" smtClean="0"/>
              <a:t>, </a:t>
            </a:r>
            <a:r>
              <a:rPr lang="ru-RU" sz="1200" dirty="0" err="1" smtClean="0"/>
              <a:t>яскравого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світла</a:t>
            </a:r>
            <a:r>
              <a:rPr lang="ru-RU" sz="1200" dirty="0" smtClean="0"/>
              <a:t>, </a:t>
            </a:r>
            <a:r>
              <a:rPr lang="ru-RU" sz="1200" dirty="0" err="1" smtClean="0"/>
              <a:t>дратівливістю</a:t>
            </a:r>
            <a:endParaRPr lang="ru-RU" sz="1200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620688"/>
            <a:ext cx="5616624" cy="4104456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51520" y="522920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76672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dirty="0" err="1" smtClean="0"/>
              <a:t>Ліквородинамічний</a:t>
            </a:r>
            <a:r>
              <a:rPr lang="ru-RU" dirty="0" smtClean="0"/>
              <a:t> тип Г.б. </a:t>
            </a:r>
            <a:r>
              <a:rPr lang="ru-RU" dirty="0" err="1" smtClean="0"/>
              <a:t>виникає</a:t>
            </a:r>
            <a:r>
              <a:rPr lang="ru-RU" dirty="0" smtClean="0"/>
              <a:t> при </a:t>
            </a:r>
            <a:r>
              <a:rPr lang="ru-RU" dirty="0" err="1" smtClean="0"/>
              <a:t>порушенні</a:t>
            </a:r>
            <a:r>
              <a:rPr lang="ru-RU" dirty="0" smtClean="0"/>
              <a:t> </a:t>
            </a:r>
            <a:r>
              <a:rPr lang="ru-RU" dirty="0" err="1" smtClean="0"/>
              <a:t>динамічної</a:t>
            </a:r>
            <a:r>
              <a:rPr lang="ru-RU" dirty="0" smtClean="0"/>
              <a:t> </a:t>
            </a:r>
            <a:r>
              <a:rPr lang="ru-RU" dirty="0" err="1" smtClean="0"/>
              <a:t>рівноваги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 </a:t>
            </a:r>
            <a:r>
              <a:rPr lang="ru-RU" dirty="0" err="1" smtClean="0"/>
              <a:t>секрецією</a:t>
            </a:r>
            <a:r>
              <a:rPr lang="ru-RU" dirty="0" smtClean="0"/>
              <a:t> та </a:t>
            </a:r>
            <a:r>
              <a:rPr lang="ru-RU" dirty="0" err="1" smtClean="0"/>
              <a:t>відтоком</a:t>
            </a:r>
            <a:r>
              <a:rPr lang="ru-RU" dirty="0" smtClean="0"/>
              <a:t> </a:t>
            </a:r>
            <a:r>
              <a:rPr lang="ru-RU" dirty="0" err="1" smtClean="0"/>
              <a:t>спинномозкової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внутрішньочерепного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(</a:t>
            </a:r>
            <a:r>
              <a:rPr lang="ru-RU" dirty="0" err="1" smtClean="0"/>
              <a:t>пухлини</a:t>
            </a:r>
            <a:r>
              <a:rPr lang="ru-RU" dirty="0" smtClean="0"/>
              <a:t>, </a:t>
            </a:r>
            <a:r>
              <a:rPr lang="ru-RU" dirty="0" err="1" smtClean="0"/>
              <a:t>абсцес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набряк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травми</a:t>
            </a:r>
            <a:r>
              <a:rPr lang="ru-RU" dirty="0" smtClean="0"/>
              <a:t>, </a:t>
            </a:r>
            <a:r>
              <a:rPr lang="ru-RU" dirty="0" err="1" smtClean="0"/>
              <a:t>запалення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мозкового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(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спинномозкової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черепно-мозкової</a:t>
            </a:r>
            <a:r>
              <a:rPr lang="ru-RU" dirty="0" smtClean="0"/>
              <a:t> </a:t>
            </a:r>
            <a:r>
              <a:rPr lang="ru-RU" dirty="0" err="1" smtClean="0"/>
              <a:t>травми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 запального </a:t>
            </a:r>
            <a:r>
              <a:rPr lang="ru-RU" dirty="0" err="1" smtClean="0"/>
              <a:t>процесу</a:t>
            </a:r>
            <a:r>
              <a:rPr lang="ru-RU" dirty="0" smtClean="0"/>
              <a:t>).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smtClean="0"/>
              <a:t>       </a:t>
            </a:r>
            <a:r>
              <a:rPr lang="ru-RU" dirty="0" err="1" smtClean="0"/>
              <a:t>Характерними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Г.б. такого типу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розпираючий</a:t>
            </a:r>
            <a:r>
              <a:rPr lang="ru-RU" dirty="0" smtClean="0"/>
              <a:t> характер, </a:t>
            </a:r>
            <a:r>
              <a:rPr lang="ru-RU" dirty="0" err="1" smtClean="0"/>
              <a:t>посилення</a:t>
            </a:r>
            <a:r>
              <a:rPr lang="ru-RU" dirty="0" smtClean="0"/>
              <a:t> болю при </a:t>
            </a:r>
            <a:r>
              <a:rPr lang="ru-RU" dirty="0" err="1" smtClean="0"/>
              <a:t>напружуванні</a:t>
            </a:r>
            <a:r>
              <a:rPr lang="ru-RU" dirty="0" smtClean="0"/>
              <a:t>, </a:t>
            </a:r>
            <a:r>
              <a:rPr lang="ru-RU" dirty="0" err="1" smtClean="0"/>
              <a:t>кашлі</a:t>
            </a:r>
            <a:r>
              <a:rPr lang="ru-RU" dirty="0" smtClean="0"/>
              <a:t>,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у вертикальному </a:t>
            </a:r>
            <a:r>
              <a:rPr lang="ru-RU" dirty="0" err="1" smtClean="0"/>
              <a:t>положенні</a:t>
            </a:r>
            <a:r>
              <a:rPr lang="ru-RU" dirty="0" smtClean="0"/>
              <a:t>, при </a:t>
            </a:r>
            <a:r>
              <a:rPr lang="ru-RU" dirty="0" err="1" smtClean="0"/>
              <a:t>ходьбі</a:t>
            </a:r>
            <a:r>
              <a:rPr lang="ru-RU" dirty="0" smtClean="0"/>
              <a:t>.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вогнищеві</a:t>
            </a:r>
            <a:r>
              <a:rPr lang="ru-RU" dirty="0" smtClean="0"/>
              <a:t> </a:t>
            </a:r>
            <a:r>
              <a:rPr lang="ru-RU" dirty="0" err="1" smtClean="0"/>
              <a:t>неврологічні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, </a:t>
            </a:r>
            <a:r>
              <a:rPr lang="ru-RU" dirty="0" err="1" smtClean="0"/>
              <a:t>менінгіальні</a:t>
            </a:r>
            <a:r>
              <a:rPr lang="ru-RU" dirty="0" smtClean="0"/>
              <a:t> </a:t>
            </a:r>
            <a:r>
              <a:rPr lang="ru-RU" dirty="0" err="1" smtClean="0"/>
              <a:t>синдроми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39552" y="306896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39552" y="404664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363272" cy="5997280"/>
          </a:xfrm>
        </p:spPr>
        <p:txBody>
          <a:bodyPr/>
          <a:lstStyle/>
          <a:p>
            <a:r>
              <a:rPr lang="ru-RU" dirty="0" smtClean="0"/>
              <a:t>. При </a:t>
            </a:r>
            <a:r>
              <a:rPr lang="ru-RU" dirty="0" err="1" smtClean="0"/>
              <a:t>невралгічному</a:t>
            </a:r>
            <a:r>
              <a:rPr lang="ru-RU" dirty="0" smtClean="0"/>
              <a:t> </a:t>
            </a:r>
            <a:r>
              <a:rPr lang="ru-RU" dirty="0" err="1" smtClean="0"/>
              <a:t>типі</a:t>
            </a:r>
            <a:r>
              <a:rPr lang="ru-RU" dirty="0" smtClean="0"/>
              <a:t> Г.б. </a:t>
            </a:r>
            <a:r>
              <a:rPr lang="ru-RU" dirty="0" err="1" smtClean="0"/>
              <a:t>вогнище</a:t>
            </a:r>
            <a:r>
              <a:rPr lang="ru-RU" dirty="0" smtClean="0"/>
              <a:t> </a:t>
            </a:r>
            <a:r>
              <a:rPr lang="ru-RU" dirty="0" err="1" smtClean="0"/>
              <a:t>патологічної</a:t>
            </a:r>
            <a:r>
              <a:rPr lang="ru-RU" dirty="0" smtClean="0"/>
              <a:t> </a:t>
            </a:r>
            <a:r>
              <a:rPr lang="ru-RU" dirty="0" err="1" smtClean="0"/>
              <a:t>больової</a:t>
            </a:r>
            <a:r>
              <a:rPr lang="ru-RU" dirty="0" smtClean="0"/>
              <a:t> </a:t>
            </a:r>
            <a:r>
              <a:rPr lang="ru-RU" dirty="0" err="1" smtClean="0"/>
              <a:t>імпульсації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 </a:t>
            </a:r>
            <a:r>
              <a:rPr lang="ru-RU" dirty="0" err="1" smtClean="0"/>
              <a:t>центральних</a:t>
            </a:r>
            <a:r>
              <a:rPr lang="ru-RU" dirty="0" smtClean="0"/>
              <a:t> структурах (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трійчастого</a:t>
            </a:r>
            <a:r>
              <a:rPr lang="ru-RU" dirty="0" smtClean="0"/>
              <a:t> нерва). </a:t>
            </a:r>
            <a:r>
              <a:rPr lang="ru-RU" dirty="0" err="1" smtClean="0"/>
              <a:t>Притаманний</a:t>
            </a:r>
            <a:r>
              <a:rPr lang="ru-RU" dirty="0" smtClean="0"/>
              <a:t> </a:t>
            </a:r>
            <a:r>
              <a:rPr lang="ru-RU" dirty="0" err="1" smtClean="0"/>
              <a:t>нападоподібний</a:t>
            </a:r>
            <a:r>
              <a:rPr lang="ru-RU" dirty="0" smtClean="0"/>
              <a:t> характер болю (</a:t>
            </a:r>
            <a:r>
              <a:rPr lang="ru-RU" dirty="0" err="1" smtClean="0"/>
              <a:t>пароксизми</a:t>
            </a:r>
            <a:r>
              <a:rPr lang="ru-RU" dirty="0" smtClean="0"/>
              <a:t> </a:t>
            </a:r>
            <a:r>
              <a:rPr lang="ru-RU" dirty="0" err="1" smtClean="0"/>
              <a:t>болю</a:t>
            </a:r>
            <a:r>
              <a:rPr lang="ru-RU" dirty="0" smtClean="0"/>
              <a:t>),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тригерних</a:t>
            </a:r>
            <a:r>
              <a:rPr lang="ru-RU" dirty="0" smtClean="0"/>
              <a:t> (</a:t>
            </a:r>
            <a:r>
              <a:rPr lang="ru-RU" dirty="0" err="1" smtClean="0"/>
              <a:t>пускових</a:t>
            </a:r>
            <a:r>
              <a:rPr lang="ru-RU" dirty="0" smtClean="0"/>
              <a:t>) зон, </a:t>
            </a:r>
            <a:r>
              <a:rPr lang="ru-RU" dirty="0" err="1" smtClean="0"/>
              <a:t>подразнення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провокує</a:t>
            </a:r>
            <a:r>
              <a:rPr lang="ru-RU" dirty="0" smtClean="0"/>
              <a:t> </a:t>
            </a:r>
            <a:r>
              <a:rPr lang="ru-RU" dirty="0" err="1" smtClean="0"/>
              <a:t>напад</a:t>
            </a:r>
            <a:r>
              <a:rPr lang="ru-RU" dirty="0" smtClean="0"/>
              <a:t>, </a:t>
            </a:r>
            <a:r>
              <a:rPr lang="ru-RU" dirty="0" err="1" smtClean="0"/>
              <a:t>іррадіація</a:t>
            </a:r>
            <a:r>
              <a:rPr lang="ru-RU" dirty="0" smtClean="0"/>
              <a:t> болю в </a:t>
            </a:r>
            <a:r>
              <a:rPr lang="ru-RU" dirty="0" err="1" smtClean="0"/>
              <a:t>сусідні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віддалені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.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описується</a:t>
            </a:r>
            <a:r>
              <a:rPr lang="ru-RU" dirty="0" smtClean="0"/>
              <a:t> </a:t>
            </a:r>
            <a:r>
              <a:rPr lang="ru-RU" dirty="0" err="1" smtClean="0"/>
              <a:t>пацієнтами</a:t>
            </a:r>
            <a:r>
              <a:rPr lang="ru-RU" dirty="0" smtClean="0"/>
              <a:t> як «</a:t>
            </a:r>
            <a:r>
              <a:rPr lang="ru-RU" dirty="0" err="1" smtClean="0"/>
              <a:t>пронизливий</a:t>
            </a:r>
            <a:r>
              <a:rPr lang="ru-RU" dirty="0" smtClean="0"/>
              <a:t>», «</a:t>
            </a:r>
            <a:r>
              <a:rPr lang="ru-RU" dirty="0" err="1" smtClean="0"/>
              <a:t>стріляючий</a:t>
            </a:r>
            <a:r>
              <a:rPr lang="ru-RU" dirty="0" smtClean="0"/>
              <a:t>», «</a:t>
            </a:r>
            <a:r>
              <a:rPr lang="ru-RU" dirty="0" err="1" smtClean="0"/>
              <a:t>як</a:t>
            </a:r>
            <a:r>
              <a:rPr lang="ru-RU" dirty="0" smtClean="0"/>
              <a:t> удар струму» </a:t>
            </a:r>
            <a:r>
              <a:rPr lang="ru-RU" dirty="0" err="1" smtClean="0"/>
              <a:t>чи</a:t>
            </a:r>
            <a:r>
              <a:rPr lang="ru-RU" dirty="0" smtClean="0"/>
              <a:t> «як </a:t>
            </a:r>
            <a:r>
              <a:rPr lang="ru-RU" dirty="0" err="1" smtClean="0"/>
              <a:t>блискавка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67544" y="404664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/>
          <a:lstStyle/>
          <a:p>
            <a:r>
              <a:rPr lang="ru-RU" dirty="0" err="1" smtClean="0"/>
              <a:t>Галюцинаторний</a:t>
            </a:r>
            <a:r>
              <a:rPr lang="ru-RU" dirty="0" smtClean="0"/>
              <a:t> Г.б. (</a:t>
            </a:r>
            <a:r>
              <a:rPr lang="ru-RU" dirty="0" err="1" smtClean="0"/>
              <a:t>психалгію</a:t>
            </a:r>
            <a:r>
              <a:rPr lang="ru-RU" dirty="0" smtClean="0"/>
              <a:t>) </a:t>
            </a:r>
            <a:r>
              <a:rPr lang="ru-RU" dirty="0" err="1" smtClean="0"/>
              <a:t>відзначають</a:t>
            </a:r>
            <a:r>
              <a:rPr lang="ru-RU" dirty="0" smtClean="0"/>
              <a:t> у 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. У 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патологічного</a:t>
            </a:r>
            <a:r>
              <a:rPr lang="ru-RU" dirty="0" smtClean="0"/>
              <a:t> </a:t>
            </a:r>
            <a:r>
              <a:rPr lang="ru-RU" dirty="0" err="1" smtClean="0"/>
              <a:t>вогнища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 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структур </a:t>
            </a:r>
            <a:r>
              <a:rPr lang="ru-RU" dirty="0" err="1" smtClean="0"/>
              <a:t>больової</a:t>
            </a:r>
            <a:r>
              <a:rPr lang="ru-RU" dirty="0" smtClean="0"/>
              <a:t> </a:t>
            </a:r>
            <a:r>
              <a:rPr lang="ru-RU" dirty="0" err="1" smtClean="0"/>
              <a:t>рецепції</a:t>
            </a:r>
            <a:r>
              <a:rPr lang="ru-RU" dirty="0" smtClean="0"/>
              <a:t>, у структурах центрального </a:t>
            </a:r>
            <a:r>
              <a:rPr lang="ru-RU" dirty="0" err="1" smtClean="0"/>
              <a:t>психоемоційного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болю. </a:t>
            </a:r>
          </a:p>
          <a:p>
            <a:r>
              <a:rPr lang="ru-RU" dirty="0" smtClean="0"/>
              <a:t>Для </a:t>
            </a:r>
            <a:r>
              <a:rPr lang="ru-RU" dirty="0" err="1" smtClean="0"/>
              <a:t>нього</a:t>
            </a:r>
            <a:r>
              <a:rPr lang="ru-RU" dirty="0" smtClean="0"/>
              <a:t> характерна </a:t>
            </a:r>
            <a:r>
              <a:rPr lang="ru-RU" dirty="0" err="1" smtClean="0"/>
              <a:t>відсутність</a:t>
            </a:r>
            <a:r>
              <a:rPr lang="ru-RU" dirty="0" smtClean="0"/>
              <a:t> ­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характеристик при </a:t>
            </a:r>
            <a:r>
              <a:rPr lang="ru-RU" dirty="0" err="1" smtClean="0"/>
              <a:t>описанні</a:t>
            </a:r>
            <a:r>
              <a:rPr lang="ru-RU" dirty="0" smtClean="0"/>
              <a:t> (напр.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dirty="0" err="1" smtClean="0"/>
              <a:t>пульсує</a:t>
            </a:r>
            <a:r>
              <a:rPr lang="ru-RU" dirty="0" smtClean="0"/>
              <a:t>, </a:t>
            </a:r>
            <a:r>
              <a:rPr lang="ru-RU" dirty="0" err="1" smtClean="0"/>
              <a:t>стискає</a:t>
            </a:r>
            <a:r>
              <a:rPr lang="ru-RU" dirty="0" smtClean="0"/>
              <a:t>),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визначених</a:t>
            </a:r>
            <a:r>
              <a:rPr lang="ru-RU" dirty="0" smtClean="0"/>
              <a:t> </a:t>
            </a:r>
            <a:r>
              <a:rPr lang="ru-RU" dirty="0" err="1" smtClean="0"/>
              <a:t>метафоричних</a:t>
            </a:r>
            <a:r>
              <a:rPr lang="ru-RU" dirty="0" smtClean="0"/>
              <a:t> характеристик (напр. «як </a:t>
            </a:r>
            <a:r>
              <a:rPr lang="ru-RU" dirty="0" err="1" smtClean="0"/>
              <a:t>змія</a:t>
            </a:r>
            <a:r>
              <a:rPr lang="ru-RU" dirty="0" smtClean="0"/>
              <a:t> </a:t>
            </a:r>
            <a:r>
              <a:rPr lang="ru-RU" dirty="0" err="1" smtClean="0"/>
              <a:t>кусає</a:t>
            </a:r>
            <a:r>
              <a:rPr lang="ru-RU" dirty="0" smtClean="0"/>
              <a:t>»).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3528" y="404664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5536" y="2708920"/>
            <a:ext cx="504056" cy="5040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92D050"/>
      </a:accent1>
      <a:accent2>
        <a:srgbClr val="00B050"/>
      </a:accent2>
      <a:accent3>
        <a:srgbClr val="00B050"/>
      </a:accent3>
      <a:accent4>
        <a:srgbClr val="92D050"/>
      </a:accent4>
      <a:accent5>
        <a:srgbClr val="92D050"/>
      </a:accent5>
      <a:accent6>
        <a:srgbClr val="E40059"/>
      </a:accent6>
      <a:hlink>
        <a:srgbClr val="FF5597"/>
      </a:hlink>
      <a:folHlink>
        <a:srgbClr val="FF2AD7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226</Words>
  <Application>Microsoft Office PowerPoint</Application>
  <PresentationFormat>Экран (4:3)</PresentationFormat>
  <Paragraphs>42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Головний біль</vt:lpstr>
      <vt:lpstr>Слайд 2</vt:lpstr>
      <vt:lpstr>— хворобливе чи не пов’язане з хворобою неприємне відчуття, що локалізується угору від брів до шийно-потиличної ділянки. Г.б. виникає при подразненні або стисканні структур, які містять вільні нервові закінчення у шкірі, підшкірній клітковині, у судинах м’яких покривів голови, окісті черепа, оболонках мозку, внутрішньочерепних артеріях, венах і венозних синусах. Кістки черепа та речовина мозку ноцицепторів позбавлені. Залежно від причини і з урахуванням характерних ознак виділяють декілька патогенетичних типів Г.б., що має практичне значення для лікарської терапії.</vt:lpstr>
      <vt:lpstr>Типи головного болю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Головний біль</dc:title>
  <dc:creator>user</dc:creator>
  <cp:lastModifiedBy>user</cp:lastModifiedBy>
  <cp:revision>7</cp:revision>
  <dcterms:created xsi:type="dcterms:W3CDTF">2014-10-22T18:57:51Z</dcterms:created>
  <dcterms:modified xsi:type="dcterms:W3CDTF">2015-01-28T16:47:19Z</dcterms:modified>
</cp:coreProperties>
</file>