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25.09.2014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Шкідливість ГМО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>
                <a:latin typeface="+mj-lt"/>
              </a:rPr>
              <a:t>Виконала учениця </a:t>
            </a:r>
            <a:r>
              <a:rPr lang="en-US" sz="2400" b="1" dirty="0" smtClean="0">
                <a:latin typeface="+mj-lt"/>
              </a:rPr>
              <a:t>IV-</a:t>
            </a:r>
            <a:r>
              <a:rPr lang="ru-RU" sz="2400" b="1" dirty="0" smtClean="0">
                <a:latin typeface="+mj-lt"/>
              </a:rPr>
              <a:t>Б </a:t>
            </a:r>
            <a:r>
              <a:rPr lang="uk-UA" sz="2400" b="1" dirty="0" smtClean="0">
                <a:latin typeface="+mj-lt"/>
              </a:rPr>
              <a:t>курсу </a:t>
            </a:r>
          </a:p>
          <a:p>
            <a:r>
              <a:rPr lang="uk-UA" sz="2400" b="1" dirty="0" err="1" smtClean="0">
                <a:latin typeface="+mj-lt"/>
              </a:rPr>
              <a:t>Слободяник</a:t>
            </a:r>
            <a:r>
              <a:rPr lang="uk-UA" sz="2400" b="1" dirty="0" smtClean="0">
                <a:latin typeface="+mj-lt"/>
              </a:rPr>
              <a:t> Єлизавета</a:t>
            </a:r>
            <a:endParaRPr lang="ru-RU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3476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all" dirty="0"/>
              <a:t>ШКІДЛИВИЙ ВПЛИВ ГМО</a:t>
            </a:r>
            <a:r>
              <a:rPr lang="uk-UA" cap="all" dirty="0"/>
              <a:t/>
            </a:r>
            <a:br>
              <a:rPr lang="uk-UA" cap="all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4762872" cy="5348064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dirty="0" err="1"/>
              <a:t>Генетично</a:t>
            </a:r>
            <a:r>
              <a:rPr lang="ru-RU" dirty="0"/>
              <a:t> </a:t>
            </a:r>
            <a:r>
              <a:rPr lang="ru-RU" dirty="0" err="1"/>
              <a:t>модифіковані</a:t>
            </a:r>
            <a:r>
              <a:rPr lang="ru-RU" dirty="0"/>
              <a:t> </a:t>
            </a:r>
            <a:r>
              <a:rPr lang="ru-RU" dirty="0" err="1"/>
              <a:t>організми</a:t>
            </a:r>
            <a:r>
              <a:rPr lang="ru-RU" dirty="0"/>
              <a:t> (ГМО) </a:t>
            </a:r>
            <a:r>
              <a:rPr lang="ru-RU" dirty="0" err="1" smtClean="0"/>
              <a:t>це</a:t>
            </a:r>
            <a:r>
              <a:rPr lang="ru-RU" dirty="0" smtClean="0"/>
              <a:t> широка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, </a:t>
            </a:r>
            <a:r>
              <a:rPr lang="ru-RU" dirty="0" err="1"/>
              <a:t>тварин</a:t>
            </a:r>
            <a:r>
              <a:rPr lang="ru-RU" dirty="0"/>
              <a:t> і </a:t>
            </a:r>
            <a:r>
              <a:rPr lang="ru-RU" dirty="0" err="1"/>
              <a:t>бактерій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розроблені</a:t>
            </a:r>
            <a:r>
              <a:rPr lang="ru-RU" dirty="0"/>
              <a:t> для широкого спектру 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починаючи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і </a:t>
            </a:r>
            <a:r>
              <a:rPr lang="ru-RU" dirty="0" err="1"/>
              <a:t>закінчуючи</a:t>
            </a:r>
            <a:r>
              <a:rPr lang="ru-RU" dirty="0"/>
              <a:t> </a:t>
            </a:r>
            <a:r>
              <a:rPr lang="ru-RU" dirty="0" err="1"/>
              <a:t>науковими</a:t>
            </a:r>
            <a:r>
              <a:rPr lang="ru-RU" dirty="0"/>
              <a:t> </a:t>
            </a:r>
            <a:r>
              <a:rPr lang="ru-RU" dirty="0" err="1"/>
              <a:t>дослідженнями</a:t>
            </a:r>
            <a:r>
              <a:rPr lang="ru-RU" dirty="0"/>
              <a:t>. </a:t>
            </a:r>
            <a:endParaRPr lang="ru-RU" dirty="0" smtClean="0"/>
          </a:p>
          <a:p>
            <a:pPr marL="114300" indent="0">
              <a:buNone/>
            </a:pP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небезпек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з ГМО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виду </a:t>
            </a:r>
            <a:r>
              <a:rPr lang="ru-RU" dirty="0" err="1"/>
              <a:t>організму,в</a:t>
            </a:r>
            <a:r>
              <a:rPr lang="ru-RU" dirty="0"/>
              <a:t>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вносяться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. </a:t>
            </a:r>
            <a:r>
              <a:rPr lang="ru-RU" dirty="0" err="1"/>
              <a:t>Занепокоєння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ГМО </a:t>
            </a:r>
            <a:r>
              <a:rPr lang="ru-RU" dirty="0" err="1"/>
              <a:t>зумовлене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потенціалом</a:t>
            </a:r>
            <a:r>
              <a:rPr lang="ru-RU" dirty="0"/>
              <a:t> до негативного </a:t>
            </a:r>
            <a:r>
              <a:rPr lang="ru-RU" dirty="0" err="1"/>
              <a:t>впливу</a:t>
            </a:r>
            <a:r>
              <a:rPr lang="ru-RU" dirty="0"/>
              <a:t> на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та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1026" name="Picture 2" descr="C:\Users\liza\Desktop\f_4d6cee4a20dc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037152"/>
            <a:ext cx="3404142" cy="266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77731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501008"/>
            <a:ext cx="7753672" cy="2899792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ru-RU" b="1" dirty="0" err="1"/>
              <a:t>Шкідливість</a:t>
            </a:r>
            <a:r>
              <a:rPr lang="ru-RU" b="1" dirty="0"/>
              <a:t> ГМО</a:t>
            </a:r>
            <a:r>
              <a:rPr lang="ru-RU" dirty="0"/>
              <a:t> та </a:t>
            </a:r>
            <a:r>
              <a:rPr lang="ru-RU" dirty="0" err="1"/>
              <a:t>похідних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є </a:t>
            </a:r>
            <a:r>
              <a:rPr lang="ru-RU" dirty="0" err="1"/>
              <a:t>контраверсійним</a:t>
            </a:r>
            <a:r>
              <a:rPr lang="ru-RU" dirty="0"/>
              <a:t> </a:t>
            </a:r>
            <a:r>
              <a:rPr lang="ru-RU" dirty="0" err="1"/>
              <a:t>питанням</a:t>
            </a:r>
            <a:r>
              <a:rPr lang="ru-RU" dirty="0"/>
              <a:t> – так як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і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прихильників</a:t>
            </a:r>
            <a:r>
              <a:rPr lang="ru-RU" dirty="0"/>
              <a:t> і </a:t>
            </a:r>
            <a:r>
              <a:rPr lang="ru-RU" dirty="0" err="1"/>
              <a:t>противників</a:t>
            </a:r>
            <a:r>
              <a:rPr lang="ru-RU" dirty="0" smtClean="0"/>
              <a:t>.</a:t>
            </a:r>
          </a:p>
          <a:p>
            <a:pPr marL="114300" indent="0">
              <a:buNone/>
            </a:pP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генетично</a:t>
            </a:r>
            <a:r>
              <a:rPr lang="ru-RU" dirty="0"/>
              <a:t> </a:t>
            </a:r>
            <a:r>
              <a:rPr lang="ru-RU" dirty="0" err="1"/>
              <a:t>модифіковані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офіційно</a:t>
            </a:r>
            <a:r>
              <a:rPr lang="ru-RU" dirty="0"/>
              <a:t> </a:t>
            </a:r>
            <a:r>
              <a:rPr lang="ru-RU" dirty="0" err="1"/>
              <a:t>затверджені</a:t>
            </a:r>
            <a:r>
              <a:rPr lang="ru-RU" dirty="0"/>
              <a:t> для </a:t>
            </a:r>
            <a:r>
              <a:rPr lang="ru-RU" dirty="0" err="1"/>
              <a:t>застосування</a:t>
            </a:r>
            <a:r>
              <a:rPr lang="ru-RU" dirty="0"/>
              <a:t> , на думку </a:t>
            </a:r>
            <a:r>
              <a:rPr lang="ru-RU" dirty="0" err="1"/>
              <a:t>уряду,не</a:t>
            </a:r>
            <a:r>
              <a:rPr lang="ru-RU" dirty="0"/>
              <a:t> </a:t>
            </a:r>
            <a:r>
              <a:rPr lang="ru-RU" dirty="0" err="1"/>
              <a:t>шкідливі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є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для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виникнути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генів</a:t>
            </a:r>
            <a:r>
              <a:rPr lang="ru-RU" dirty="0"/>
              <a:t> в </a:t>
            </a:r>
            <a:r>
              <a:rPr lang="ru-RU" dirty="0" err="1"/>
              <a:t>організм</a:t>
            </a:r>
            <a:r>
              <a:rPr lang="ru-RU" dirty="0" smtClean="0"/>
              <a:t>.</a:t>
            </a:r>
          </a:p>
          <a:p>
            <a:pPr marL="114300" indent="0">
              <a:buNone/>
            </a:pPr>
            <a:r>
              <a:rPr lang="ru-RU" b="1" dirty="0" err="1"/>
              <a:t>Шкідливість</a:t>
            </a:r>
            <a:r>
              <a:rPr lang="ru-RU" b="1" dirty="0"/>
              <a:t> ГМО</a:t>
            </a:r>
            <a:r>
              <a:rPr lang="ru-RU" dirty="0"/>
              <a:t> 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заключатися</a:t>
            </a:r>
            <a:r>
              <a:rPr lang="ru-RU" dirty="0"/>
              <a:t> в </a:t>
            </a:r>
            <a:r>
              <a:rPr lang="ru-RU" dirty="0" err="1"/>
              <a:t>наступному</a:t>
            </a:r>
            <a:r>
              <a:rPr lang="ru-RU" dirty="0"/>
              <a:t>: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алергенів</a:t>
            </a:r>
            <a:r>
              <a:rPr lang="ru-RU" dirty="0"/>
              <a:t>, </a:t>
            </a:r>
            <a:r>
              <a:rPr lang="ru-RU" dirty="0" err="1"/>
              <a:t>підвищена</a:t>
            </a:r>
            <a:r>
              <a:rPr lang="ru-RU" dirty="0"/>
              <a:t> </a:t>
            </a:r>
            <a:r>
              <a:rPr lang="ru-RU" dirty="0" err="1"/>
              <a:t>токсичність</a:t>
            </a:r>
            <a:r>
              <a:rPr lang="ru-RU" dirty="0"/>
              <a:t>, понижена </a:t>
            </a:r>
            <a:r>
              <a:rPr lang="ru-RU" dirty="0" err="1" smtClean="0"/>
              <a:t>поживніст</a:t>
            </a:r>
            <a:r>
              <a:rPr lang="uk-UA" dirty="0" smtClean="0"/>
              <a:t>і </a:t>
            </a:r>
            <a:r>
              <a:rPr lang="ru-RU" dirty="0" err="1" smtClean="0"/>
              <a:t>харчових</a:t>
            </a:r>
            <a:r>
              <a:rPr lang="ru-RU" dirty="0" smtClean="0"/>
              <a:t> </a:t>
            </a:r>
            <a:r>
              <a:rPr lang="ru-RU" dirty="0" err="1"/>
              <a:t>продуктів</a:t>
            </a:r>
            <a:r>
              <a:rPr lang="ru-RU" dirty="0"/>
              <a:t>, і </a:t>
            </a:r>
            <a:r>
              <a:rPr lang="ru-RU" dirty="0" err="1"/>
              <a:t>резистентність</a:t>
            </a:r>
            <a:r>
              <a:rPr lang="ru-RU" dirty="0"/>
              <a:t> до </a:t>
            </a:r>
            <a:r>
              <a:rPr lang="ru-RU" dirty="0" err="1"/>
              <a:t>антибіотиків</a:t>
            </a:r>
            <a:r>
              <a:rPr lang="ru-RU" dirty="0"/>
              <a:t>.</a:t>
            </a:r>
          </a:p>
          <a:p>
            <a:pPr marL="114300" indent="0">
              <a:buNone/>
            </a:pPr>
            <a:endParaRPr lang="ru-RU" dirty="0"/>
          </a:p>
        </p:txBody>
      </p:sp>
      <p:pic>
        <p:nvPicPr>
          <p:cNvPr id="2050" name="Picture 2" descr="C:\Users\liza\Desktop\EzOTU4Y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32656"/>
            <a:ext cx="4585471" cy="298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212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" y="1268760"/>
            <a:ext cx="5698976" cy="5132040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ru-RU" dirty="0" err="1"/>
              <a:t>Харчовою</a:t>
            </a:r>
            <a:r>
              <a:rPr lang="ru-RU" dirty="0"/>
              <a:t> </a:t>
            </a:r>
            <a:r>
              <a:rPr lang="ru-RU" dirty="0" err="1"/>
              <a:t>алергією</a:t>
            </a:r>
            <a:r>
              <a:rPr lang="ru-RU" dirty="0"/>
              <a:t> </a:t>
            </a:r>
            <a:r>
              <a:rPr lang="ru-RU" dirty="0" err="1"/>
              <a:t>страждають</a:t>
            </a:r>
            <a:r>
              <a:rPr lang="ru-RU" dirty="0"/>
              <a:t> </a:t>
            </a:r>
            <a:r>
              <a:rPr lang="ru-RU" dirty="0" err="1"/>
              <a:t>приблизно</a:t>
            </a:r>
            <a:r>
              <a:rPr lang="ru-RU" dirty="0"/>
              <a:t> 5% </a:t>
            </a:r>
            <a:r>
              <a:rPr lang="ru-RU" dirty="0" err="1"/>
              <a:t>дітей</a:t>
            </a:r>
            <a:r>
              <a:rPr lang="ru-RU" dirty="0"/>
              <a:t> і 2% </a:t>
            </a:r>
            <a:r>
              <a:rPr lang="ru-RU" dirty="0" err="1"/>
              <a:t>дорослих</a:t>
            </a:r>
            <a:r>
              <a:rPr lang="ru-RU" dirty="0"/>
              <a:t> у США, вона </a:t>
            </a:r>
            <a:r>
              <a:rPr lang="ru-RU" dirty="0" smtClean="0"/>
              <a:t>становить</a:t>
            </a:r>
            <a:r>
              <a:rPr lang="en-US" dirty="0" smtClean="0"/>
              <a:t> </a:t>
            </a:r>
            <a:r>
              <a:rPr lang="ru-RU" dirty="0" err="1" smtClean="0"/>
              <a:t>значну</a:t>
            </a:r>
            <a:r>
              <a:rPr lang="ru-RU" dirty="0"/>
              <a:t> </a:t>
            </a:r>
            <a:r>
              <a:rPr lang="ru-RU" dirty="0" err="1"/>
              <a:t>загрозу</a:t>
            </a:r>
            <a:r>
              <a:rPr lang="ru-RU" dirty="0"/>
              <a:t> для </a:t>
            </a:r>
            <a:r>
              <a:rPr lang="ru-RU" dirty="0" err="1"/>
              <a:t>здоров'я</a:t>
            </a:r>
            <a:r>
              <a:rPr lang="ru-RU" dirty="0"/>
              <a:t> </a:t>
            </a:r>
            <a:r>
              <a:rPr lang="ru-RU" dirty="0" err="1"/>
              <a:t>громадян</a:t>
            </a:r>
            <a:r>
              <a:rPr lang="ru-RU" dirty="0"/>
              <a:t>. </a:t>
            </a:r>
            <a:r>
              <a:rPr lang="ru-RU" dirty="0" err="1"/>
              <a:t>Алергічні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у людей </a:t>
            </a:r>
            <a:r>
              <a:rPr lang="ru-RU" dirty="0" err="1"/>
              <a:t>відбуваються</a:t>
            </a:r>
            <a:r>
              <a:rPr lang="ru-RU" dirty="0"/>
              <a:t>, </a:t>
            </a:r>
            <a:r>
              <a:rPr lang="ru-RU" dirty="0" err="1"/>
              <a:t>колизвичайний</a:t>
            </a:r>
            <a:r>
              <a:rPr lang="ru-RU" dirty="0"/>
              <a:t> </a:t>
            </a:r>
            <a:r>
              <a:rPr lang="ru-RU" dirty="0" err="1"/>
              <a:t>нешкідливий</a:t>
            </a:r>
            <a:r>
              <a:rPr lang="ru-RU" dirty="0"/>
              <a:t> </a:t>
            </a:r>
            <a:r>
              <a:rPr lang="ru-RU" dirty="0" err="1"/>
              <a:t>білок</a:t>
            </a:r>
            <a:r>
              <a:rPr lang="ru-RU" dirty="0"/>
              <a:t> </a:t>
            </a:r>
            <a:r>
              <a:rPr lang="ru-RU" dirty="0" err="1"/>
              <a:t>потрапляє</a:t>
            </a:r>
            <a:r>
              <a:rPr lang="ru-RU" dirty="0"/>
              <a:t> в </a:t>
            </a:r>
            <a:r>
              <a:rPr lang="ru-RU" dirty="0" err="1"/>
              <a:t>організм</a:t>
            </a:r>
            <a:r>
              <a:rPr lang="ru-RU" dirty="0"/>
              <a:t> і </a:t>
            </a:r>
            <a:r>
              <a:rPr lang="ru-RU" dirty="0" err="1"/>
              <a:t>стимулює</a:t>
            </a:r>
            <a:r>
              <a:rPr lang="ru-RU" dirty="0"/>
              <a:t> </a:t>
            </a:r>
            <a:r>
              <a:rPr lang="ru-RU" dirty="0" err="1"/>
              <a:t>імунну</a:t>
            </a:r>
            <a:r>
              <a:rPr lang="ru-RU" dirty="0"/>
              <a:t> </a:t>
            </a:r>
            <a:r>
              <a:rPr lang="ru-RU" dirty="0" err="1"/>
              <a:t>відповідь</a:t>
            </a:r>
            <a:r>
              <a:rPr lang="ru-RU" dirty="0" smtClean="0"/>
              <a:t>.</a:t>
            </a:r>
          </a:p>
          <a:p>
            <a:pPr marL="114300" indent="0">
              <a:buNone/>
            </a:pP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 err="1"/>
              <a:t>змінені</a:t>
            </a:r>
            <a:r>
              <a:rPr lang="ru-RU" dirty="0"/>
              <a:t> </a:t>
            </a:r>
            <a:r>
              <a:rPr lang="ru-RU" dirty="0" err="1"/>
              <a:t>білки,до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організм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не </a:t>
            </a:r>
            <a:r>
              <a:rPr lang="ru-RU" dirty="0" err="1"/>
              <a:t>звик</a:t>
            </a:r>
            <a:r>
              <a:rPr lang="ru-RU" dirty="0"/>
              <a:t> 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викликати</a:t>
            </a:r>
            <a:r>
              <a:rPr lang="ru-RU" dirty="0"/>
              <a:t> </a:t>
            </a:r>
            <a:r>
              <a:rPr lang="ru-RU" dirty="0" err="1"/>
              <a:t>посилену</a:t>
            </a:r>
            <a:r>
              <a:rPr lang="ru-RU" dirty="0"/>
              <a:t> </a:t>
            </a:r>
            <a:r>
              <a:rPr lang="ru-RU" dirty="0" err="1"/>
              <a:t>імунну</a:t>
            </a:r>
            <a:r>
              <a:rPr lang="ru-RU" dirty="0"/>
              <a:t> </a:t>
            </a:r>
            <a:r>
              <a:rPr lang="ru-RU" dirty="0" err="1"/>
              <a:t>реакцію.Хоча</a:t>
            </a:r>
            <a:r>
              <a:rPr lang="ru-RU" dirty="0"/>
              <a:t> </a:t>
            </a:r>
            <a:r>
              <a:rPr lang="ru-RU" dirty="0" err="1"/>
              <a:t>жодного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алергічних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 на </a:t>
            </a:r>
            <a:r>
              <a:rPr lang="ru-RU" dirty="0" err="1"/>
              <a:t>генетично</a:t>
            </a:r>
            <a:r>
              <a:rPr lang="ru-RU" dirty="0"/>
              <a:t> </a:t>
            </a:r>
            <a:r>
              <a:rPr lang="ru-RU" dirty="0" err="1"/>
              <a:t>модифіковані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підтверджено,певні</a:t>
            </a:r>
            <a:r>
              <a:rPr lang="ru-RU" dirty="0"/>
              <a:t> </a:t>
            </a:r>
            <a:r>
              <a:rPr lang="ru-RU" dirty="0" err="1" smtClean="0"/>
              <a:t>лабораторні</a:t>
            </a:r>
            <a:r>
              <a:rPr lang="ru-RU" dirty="0"/>
              <a:t> </a:t>
            </a:r>
            <a:r>
              <a:rPr lang="ru-RU" dirty="0" err="1" smtClean="0"/>
              <a:t>дослідження</a:t>
            </a:r>
            <a:r>
              <a:rPr lang="ru-RU" dirty="0"/>
              <a:t> </a:t>
            </a:r>
            <a:r>
              <a:rPr lang="ru-RU" dirty="0" err="1" smtClean="0"/>
              <a:t>спонукали</a:t>
            </a:r>
            <a:r>
              <a:rPr lang="ru-RU" dirty="0" smtClean="0"/>
              <a:t> </a:t>
            </a:r>
            <a:r>
              <a:rPr lang="ru-RU" dirty="0" err="1" smtClean="0"/>
              <a:t>біотехнологічні</a:t>
            </a:r>
            <a:r>
              <a:rPr lang="ru-RU" dirty="0"/>
              <a:t> </a:t>
            </a:r>
            <a:r>
              <a:rPr lang="ru-RU" dirty="0" err="1"/>
              <a:t>компанії</a:t>
            </a:r>
            <a:r>
              <a:rPr lang="ru-RU" dirty="0"/>
              <a:t> </a:t>
            </a:r>
            <a:r>
              <a:rPr lang="ru-RU" dirty="0" err="1"/>
              <a:t>припинити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ГМО </a:t>
            </a:r>
            <a:r>
              <a:rPr lang="ru-RU" dirty="0" err="1"/>
              <a:t>похідних</a:t>
            </a:r>
            <a:r>
              <a:rPr lang="ru-RU" dirty="0"/>
              <a:t> культур.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04664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cap="all" dirty="0">
                <a:solidFill>
                  <a:schemeClr val="accent2">
                    <a:lumMod val="50000"/>
                  </a:schemeClr>
                </a:solidFill>
              </a:rPr>
              <a:t>ХАРЧОВА АЛЕРГІЯ</a:t>
            </a:r>
            <a:endParaRPr lang="ru-RU" sz="4000" cap="al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074" name="Picture 2" descr="C:\Users\liza\Desktop\allergija-prichini-simptomi-lechenie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938" y="1052736"/>
            <a:ext cx="2339324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liza\Desktop\pishhevaja-allergija-2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640" y="3594382"/>
            <a:ext cx="2354621" cy="1673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827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852936"/>
            <a:ext cx="7488832" cy="4123928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ru-RU" dirty="0" err="1"/>
              <a:t>Багато</a:t>
            </a:r>
            <a:r>
              <a:rPr lang="ru-RU" dirty="0"/>
              <a:t> </a:t>
            </a:r>
            <a:r>
              <a:rPr lang="ru-RU" dirty="0" err="1"/>
              <a:t>рослин</a:t>
            </a:r>
            <a:r>
              <a:rPr lang="ru-RU" dirty="0"/>
              <a:t> </a:t>
            </a:r>
            <a:r>
              <a:rPr lang="ru-RU" dirty="0" err="1"/>
              <a:t>виробляють</a:t>
            </a:r>
            <a:r>
              <a:rPr lang="ru-RU" dirty="0"/>
              <a:t> </a:t>
            </a:r>
            <a:r>
              <a:rPr lang="ru-RU" dirty="0" err="1"/>
              <a:t>речовини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токсичними</a:t>
            </a:r>
            <a:r>
              <a:rPr lang="ru-RU" dirty="0"/>
              <a:t> для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споживаються</a:t>
            </a:r>
            <a:r>
              <a:rPr lang="ru-RU" dirty="0" smtClean="0"/>
              <a:t> </a:t>
            </a:r>
            <a:r>
              <a:rPr lang="ru-RU" dirty="0"/>
              <a:t>людьми,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токсини</a:t>
            </a:r>
            <a:r>
              <a:rPr lang="ru-RU" dirty="0"/>
              <a:t>, але в таких </a:t>
            </a:r>
            <a:r>
              <a:rPr lang="ru-RU" dirty="0" err="1"/>
              <a:t>малих</a:t>
            </a:r>
            <a:r>
              <a:rPr lang="ru-RU" dirty="0"/>
              <a:t> </a:t>
            </a:r>
            <a:r>
              <a:rPr lang="ru-RU" dirty="0" err="1"/>
              <a:t>кількостях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не </a:t>
            </a:r>
            <a:r>
              <a:rPr lang="ru-RU" dirty="0" err="1"/>
              <a:t>шкодять</a:t>
            </a:r>
            <a:r>
              <a:rPr lang="ru-RU" dirty="0"/>
              <a:t> </a:t>
            </a:r>
            <a:r>
              <a:rPr lang="ru-RU" dirty="0" smtClean="0"/>
              <a:t>здоров</a:t>
            </a:r>
            <a:r>
              <a:rPr lang="en-US" dirty="0" smtClean="0"/>
              <a:t>’</a:t>
            </a:r>
            <a:r>
              <a:rPr lang="ru-RU" dirty="0" smtClean="0"/>
              <a:t>ю</a:t>
            </a:r>
            <a:r>
              <a:rPr lang="ru-RU" dirty="0"/>
              <a:t>. </a:t>
            </a:r>
            <a:r>
              <a:rPr lang="ru-RU" dirty="0" err="1"/>
              <a:t>Існує</a:t>
            </a:r>
            <a:r>
              <a:rPr lang="ru-RU" dirty="0"/>
              <a:t> думка,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включення</a:t>
            </a:r>
            <a:r>
              <a:rPr lang="ru-RU" dirty="0"/>
              <a:t> </a:t>
            </a:r>
            <a:r>
              <a:rPr lang="ru-RU" dirty="0" err="1"/>
              <a:t>екзотичних</a:t>
            </a:r>
            <a:r>
              <a:rPr lang="ru-RU" dirty="0"/>
              <a:t> </a:t>
            </a:r>
            <a:r>
              <a:rPr lang="ru-RU" dirty="0" err="1"/>
              <a:t>генів</a:t>
            </a:r>
            <a:r>
              <a:rPr lang="ru-RU" dirty="0"/>
              <a:t> в </a:t>
            </a:r>
            <a:r>
              <a:rPr lang="ru-RU" dirty="0" err="1"/>
              <a:t>рослину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викликати</a:t>
            </a:r>
            <a:r>
              <a:rPr lang="ru-RU" dirty="0"/>
              <a:t> в </a:t>
            </a:r>
            <a:r>
              <a:rPr lang="ru-RU" dirty="0" err="1"/>
              <a:t>ній</a:t>
            </a:r>
            <a:r>
              <a:rPr lang="ru-RU" dirty="0"/>
              <a:t> синтез </a:t>
            </a:r>
            <a:r>
              <a:rPr lang="ru-RU" dirty="0" err="1"/>
              <a:t>отруйних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 в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більших</a:t>
            </a:r>
            <a:r>
              <a:rPr lang="ru-RU" dirty="0"/>
              <a:t> </a:t>
            </a:r>
            <a:r>
              <a:rPr lang="ru-RU" dirty="0" err="1"/>
              <a:t>кількостях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небезпечно</a:t>
            </a:r>
            <a:r>
              <a:rPr lang="ru-RU" dirty="0"/>
              <a:t> для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статися</a:t>
            </a:r>
            <a:r>
              <a:rPr lang="ru-RU" dirty="0"/>
              <a:t> в </a:t>
            </a:r>
            <a:r>
              <a:rPr lang="ru-RU" dirty="0" err="1" smtClean="0"/>
              <a:t>процесі</a:t>
            </a:r>
            <a:r>
              <a:rPr lang="en-US" dirty="0" smtClean="0"/>
              <a:t> </a:t>
            </a:r>
            <a:r>
              <a:rPr lang="ru-RU" dirty="0" err="1" smtClean="0"/>
              <a:t>вбудовування</a:t>
            </a:r>
            <a:r>
              <a:rPr lang="ru-RU" dirty="0"/>
              <a:t> в </a:t>
            </a:r>
            <a:r>
              <a:rPr lang="ru-RU" dirty="0" smtClean="0"/>
              <a:t>ген </a:t>
            </a:r>
            <a:r>
              <a:rPr lang="ru-RU" dirty="0" err="1"/>
              <a:t>рослини</a:t>
            </a:r>
            <a:r>
              <a:rPr lang="ru-RU" dirty="0"/>
              <a:t> </a:t>
            </a:r>
            <a:r>
              <a:rPr lang="ru-RU" dirty="0" err="1"/>
              <a:t>інородного</a:t>
            </a:r>
            <a:r>
              <a:rPr lang="ru-RU" dirty="0"/>
              <a:t> гену. </a:t>
            </a:r>
            <a:endParaRPr lang="ru-RU" dirty="0" smtClean="0"/>
          </a:p>
          <a:p>
            <a:pPr marL="114300" indent="0">
              <a:buNone/>
            </a:pPr>
            <a:endParaRPr lang="ru-RU" dirty="0" smtClean="0"/>
          </a:p>
          <a:p>
            <a:pPr marL="114300" indent="0">
              <a:buNone/>
            </a:pP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гени</a:t>
            </a:r>
            <a:r>
              <a:rPr lang="ru-RU" dirty="0"/>
              <a:t> </a:t>
            </a:r>
            <a:r>
              <a:rPr lang="ru-RU" dirty="0" err="1"/>
              <a:t>рослини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 </a:t>
            </a:r>
            <a:r>
              <a:rPr lang="ru-RU" dirty="0" err="1"/>
              <a:t>пошкоджені</a:t>
            </a:r>
            <a:r>
              <a:rPr lang="ru-RU" dirty="0"/>
              <a:t> 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процесу</a:t>
            </a:r>
            <a:r>
              <a:rPr lang="ru-RU" dirty="0"/>
              <a:t> </a:t>
            </a:r>
            <a:r>
              <a:rPr lang="ru-RU" dirty="0" err="1"/>
              <a:t>залучення</a:t>
            </a:r>
            <a:r>
              <a:rPr lang="ru-RU" dirty="0"/>
              <a:t> гену 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 запуску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рослиною</a:t>
            </a:r>
            <a:r>
              <a:rPr lang="ru-RU" dirty="0"/>
              <a:t> </a:t>
            </a:r>
            <a:r>
              <a:rPr lang="ru-RU" dirty="0" err="1"/>
              <a:t>отруйних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ефекти</a:t>
            </a:r>
            <a:r>
              <a:rPr lang="ru-RU" dirty="0"/>
              <a:t> не </a:t>
            </a:r>
            <a:r>
              <a:rPr lang="ru-RU" dirty="0" err="1"/>
              <a:t>спостерігалися</a:t>
            </a:r>
            <a:r>
              <a:rPr lang="ru-RU" dirty="0"/>
              <a:t> в ГМО </a:t>
            </a:r>
            <a:r>
              <a:rPr lang="ru-RU" dirty="0" err="1"/>
              <a:t>рослинах</a:t>
            </a:r>
            <a:r>
              <a:rPr lang="ru-RU" dirty="0"/>
              <a:t>, вони </a:t>
            </a:r>
            <a:r>
              <a:rPr lang="ru-RU" dirty="0" err="1"/>
              <a:t>простежувались</a:t>
            </a:r>
            <a:r>
              <a:rPr lang="ru-RU" dirty="0"/>
              <a:t> в </a:t>
            </a:r>
            <a:r>
              <a:rPr lang="ru-RU" dirty="0" err="1" smtClean="0"/>
              <a:t>процесі</a:t>
            </a:r>
            <a:r>
              <a:rPr lang="en-US" dirty="0" smtClean="0"/>
              <a:t> </a:t>
            </a:r>
            <a:r>
              <a:rPr lang="ru-RU" dirty="0" err="1" smtClean="0"/>
              <a:t>традиційних</a:t>
            </a:r>
            <a:r>
              <a:rPr lang="ru-RU" dirty="0" smtClean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селекції</a:t>
            </a:r>
            <a:r>
              <a:rPr lang="ru-RU" dirty="0"/>
              <a:t> 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намагались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швидкому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ГМО </a:t>
            </a:r>
            <a:r>
              <a:rPr lang="ru-RU" dirty="0" err="1"/>
              <a:t>технологій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 </a:t>
            </a:r>
            <a:r>
              <a:rPr lang="ru-RU" dirty="0" err="1"/>
              <a:t>картопля,яку</a:t>
            </a:r>
            <a:r>
              <a:rPr lang="ru-RU" dirty="0"/>
              <a:t> </a:t>
            </a:r>
            <a:r>
              <a:rPr lang="ru-RU" dirty="0" err="1"/>
              <a:t>вивели</a:t>
            </a:r>
            <a:r>
              <a:rPr lang="ru-RU" dirty="0"/>
              <a:t> селективно, для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резистентності</a:t>
            </a:r>
            <a:r>
              <a:rPr lang="ru-RU" dirty="0"/>
              <a:t> </a:t>
            </a:r>
            <a:r>
              <a:rPr lang="ru-RU" dirty="0" err="1"/>
              <a:t>хворобам,виробляла</a:t>
            </a:r>
            <a:r>
              <a:rPr lang="ru-RU" dirty="0"/>
              <a:t> 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глікоалкалоїдів</a:t>
            </a:r>
            <a:r>
              <a:rPr lang="ru-RU" dirty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9263"/>
            <a:ext cx="58774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cap="all" dirty="0">
                <a:solidFill>
                  <a:schemeClr val="accent2">
                    <a:lumMod val="50000"/>
                  </a:schemeClr>
                </a:solidFill>
              </a:rPr>
              <a:t>ПІДВИЩЕНА ТОКСИЧНІСТЬ</a:t>
            </a:r>
            <a:endParaRPr lang="ru-RU" sz="3600" cap="al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098" name="Picture 2" descr="C:\Users\liza\Desktop\NO-GMO-479x2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665594"/>
            <a:ext cx="4562475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632146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7609656" cy="3196952"/>
          </a:xfrm>
        </p:spPr>
        <p:txBody>
          <a:bodyPr/>
          <a:lstStyle/>
          <a:p>
            <a:pPr marL="114300" indent="0">
              <a:buNone/>
            </a:pPr>
            <a:r>
              <a:rPr lang="ru-RU" dirty="0" err="1"/>
              <a:t>Генетично</a:t>
            </a:r>
            <a:r>
              <a:rPr lang="ru-RU" dirty="0"/>
              <a:t> </a:t>
            </a:r>
            <a:r>
              <a:rPr lang="ru-RU" dirty="0" err="1"/>
              <a:t>модифіковані</a:t>
            </a:r>
            <a:r>
              <a:rPr lang="ru-RU" dirty="0"/>
              <a:t> </a:t>
            </a:r>
            <a:r>
              <a:rPr lang="ru-RU" dirty="0" err="1"/>
              <a:t>рослини</a:t>
            </a:r>
            <a:r>
              <a:rPr lang="ru-RU" dirty="0"/>
              <a:t> теоретично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низьку</a:t>
            </a:r>
            <a:r>
              <a:rPr lang="ru-RU" dirty="0"/>
              <a:t> </a:t>
            </a:r>
            <a:r>
              <a:rPr lang="ru-RU" dirty="0" err="1"/>
              <a:t>поживну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традиційні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, так як </a:t>
            </a:r>
            <a:r>
              <a:rPr lang="ru-RU" dirty="0" err="1"/>
              <a:t>поживні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 </a:t>
            </a:r>
            <a:r>
              <a:rPr lang="ru-RU" b="1" dirty="0" smtClean="0"/>
              <a:t>ГМО</a:t>
            </a:r>
            <a:r>
              <a:rPr lang="en-US" b="1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погано,або</a:t>
            </a:r>
            <a:r>
              <a:rPr lang="ru-RU" dirty="0"/>
              <a:t> </a:t>
            </a:r>
            <a:r>
              <a:rPr lang="ru-RU" dirty="0" err="1"/>
              <a:t>зовсім</a:t>
            </a:r>
            <a:r>
              <a:rPr lang="ru-RU" dirty="0"/>
              <a:t> не </a:t>
            </a:r>
            <a:r>
              <a:rPr lang="ru-RU" dirty="0" err="1"/>
              <a:t>засвоюватись</a:t>
            </a:r>
            <a:r>
              <a:rPr lang="ru-RU" dirty="0"/>
              <a:t> травною системою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Дослідження</a:t>
            </a:r>
            <a:r>
              <a:rPr lang="ru-RU" dirty="0"/>
              <a:t> показали,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генетично</a:t>
            </a:r>
            <a:r>
              <a:rPr lang="ru-RU" dirty="0"/>
              <a:t> </a:t>
            </a:r>
            <a:r>
              <a:rPr lang="ru-RU" dirty="0" err="1"/>
              <a:t>модифікована</a:t>
            </a:r>
            <a:r>
              <a:rPr lang="ru-RU" dirty="0"/>
              <a:t> соя </a:t>
            </a:r>
            <a:r>
              <a:rPr lang="ru-RU" dirty="0" err="1"/>
              <a:t>виробляє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менші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фітоестрогенів</a:t>
            </a:r>
            <a:r>
              <a:rPr lang="ru-RU" dirty="0"/>
              <a:t> (</a:t>
            </a:r>
            <a:r>
              <a:rPr lang="ru-RU" dirty="0" err="1"/>
              <a:t>сполук,які</a:t>
            </a:r>
            <a:r>
              <a:rPr lang="ru-RU" dirty="0"/>
              <a:t> як </a:t>
            </a:r>
            <a:r>
              <a:rPr lang="ru-RU" dirty="0" err="1"/>
              <a:t>захищають</a:t>
            </a:r>
            <a:r>
              <a:rPr lang="ru-RU" dirty="0"/>
              <a:t> людей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серцевих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і раку),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традиційні</a:t>
            </a:r>
            <a:r>
              <a:rPr lang="ru-RU" dirty="0"/>
              <a:t> </a:t>
            </a:r>
            <a:r>
              <a:rPr lang="ru-RU" dirty="0" err="1"/>
              <a:t>соєві</a:t>
            </a:r>
            <a:r>
              <a:rPr lang="ru-RU" dirty="0"/>
              <a:t> </a:t>
            </a:r>
            <a:r>
              <a:rPr lang="ru-RU" dirty="0" err="1"/>
              <a:t>боби</a:t>
            </a:r>
            <a:r>
              <a:rPr lang="ru-RU" dirty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8640"/>
            <a:ext cx="70567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cap="all" dirty="0">
                <a:solidFill>
                  <a:schemeClr val="accent1">
                    <a:lumMod val="50000"/>
                  </a:schemeClr>
                </a:solidFill>
              </a:rPr>
              <a:t>ЗНИЖЕННЯ ХАРЧОВОЇ ЦІННОСТІ</a:t>
            </a:r>
            <a:endParaRPr lang="ru-RU" sz="3200" cap="all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122" name="Picture 2" descr="C:\Users\liza\Desktop\138719051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933056"/>
            <a:ext cx="4764670" cy="264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2975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7620000" cy="48006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/>
              <a:t>В </a:t>
            </a:r>
            <a:r>
              <a:rPr lang="ru-RU" dirty="0" err="1"/>
              <a:t>останні</a:t>
            </a:r>
            <a:r>
              <a:rPr lang="ru-RU" dirty="0"/>
              <a:t> роки медики </a:t>
            </a:r>
            <a:r>
              <a:rPr lang="ru-RU" dirty="0" err="1"/>
              <a:t>стурбовані</a:t>
            </a:r>
            <a:r>
              <a:rPr lang="ru-RU" dirty="0"/>
              <a:t> </a:t>
            </a:r>
            <a:r>
              <a:rPr lang="ru-RU" dirty="0" err="1"/>
              <a:t>збільшенням</a:t>
            </a:r>
            <a:r>
              <a:rPr lang="ru-RU" dirty="0"/>
              <a:t> числа </a:t>
            </a:r>
            <a:r>
              <a:rPr lang="ru-RU" dirty="0" err="1"/>
              <a:t>бактеріальних</a:t>
            </a:r>
            <a:r>
              <a:rPr lang="ru-RU" dirty="0"/>
              <a:t> </a:t>
            </a:r>
            <a:r>
              <a:rPr lang="ru-RU" dirty="0" err="1"/>
              <a:t>штамів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 </a:t>
            </a:r>
            <a:r>
              <a:rPr lang="ru-RU" dirty="0" err="1" smtClean="0"/>
              <a:t>виявляють</a:t>
            </a:r>
            <a:r>
              <a:rPr lang="en-US" dirty="0" smtClean="0"/>
              <a:t> </a:t>
            </a:r>
            <a:r>
              <a:rPr lang="ru-RU" dirty="0" err="1" smtClean="0"/>
              <a:t>стійкість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антибіотиків</a:t>
            </a:r>
            <a:r>
              <a:rPr lang="ru-RU" dirty="0"/>
              <a:t>. </a:t>
            </a:r>
            <a:r>
              <a:rPr lang="ru-RU" dirty="0" err="1"/>
              <a:t>Бактерії</a:t>
            </a:r>
            <a:r>
              <a:rPr lang="ru-RU" dirty="0"/>
              <a:t> </a:t>
            </a:r>
            <a:r>
              <a:rPr lang="ru-RU" dirty="0" err="1" smtClean="0"/>
              <a:t>виробляють</a:t>
            </a:r>
            <a:r>
              <a:rPr lang="en-US" dirty="0" smtClean="0"/>
              <a:t> </a:t>
            </a:r>
            <a:r>
              <a:rPr lang="ru-RU" dirty="0" err="1" smtClean="0"/>
              <a:t>стійкість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антибіотиків</a:t>
            </a:r>
            <a:r>
              <a:rPr lang="ru-RU" dirty="0"/>
              <a:t>, створивши ген </a:t>
            </a:r>
            <a:r>
              <a:rPr lang="ru-RU" dirty="0" err="1"/>
              <a:t>резистентності</a:t>
            </a:r>
            <a:r>
              <a:rPr lang="ru-RU" dirty="0"/>
              <a:t> до </a:t>
            </a:r>
            <a:r>
              <a:rPr lang="ru-RU" dirty="0" err="1"/>
              <a:t>антибіотиків</a:t>
            </a:r>
            <a:r>
              <a:rPr lang="ru-RU" dirty="0"/>
              <a:t> </a:t>
            </a:r>
            <a:r>
              <a:rPr lang="ru-RU" dirty="0" smtClean="0"/>
              <a:t>шляхом</a:t>
            </a:r>
            <a:r>
              <a:rPr lang="en-US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/>
              <a:t> </a:t>
            </a:r>
            <a:r>
              <a:rPr lang="ru-RU" dirty="0" err="1"/>
              <a:t>мутацій</a:t>
            </a:r>
            <a:r>
              <a:rPr lang="ru-RU" dirty="0"/>
              <a:t>. </a:t>
            </a:r>
            <a:r>
              <a:rPr lang="ru-RU" dirty="0" err="1" smtClean="0"/>
              <a:t>Біотехнологи</a:t>
            </a:r>
            <a:r>
              <a:rPr lang="en-US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/>
              <a:t> </a:t>
            </a:r>
            <a:r>
              <a:rPr lang="ru-RU" dirty="0" err="1"/>
              <a:t>гени</a:t>
            </a:r>
            <a:r>
              <a:rPr lang="ru-RU" dirty="0"/>
              <a:t> </a:t>
            </a:r>
            <a:r>
              <a:rPr lang="ru-RU" dirty="0" err="1"/>
              <a:t>резистентності</a:t>
            </a:r>
            <a:r>
              <a:rPr lang="ru-RU" dirty="0"/>
              <a:t> до </a:t>
            </a:r>
            <a:r>
              <a:rPr lang="ru-RU" dirty="0" err="1"/>
              <a:t>антибіотиків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маркерів</a:t>
            </a:r>
            <a:r>
              <a:rPr lang="ru-RU" dirty="0"/>
              <a:t> при </a:t>
            </a:r>
            <a:r>
              <a:rPr lang="ru-RU" dirty="0" err="1" smtClean="0"/>
              <a:t>вбудовуванні</a:t>
            </a:r>
            <a:r>
              <a:rPr lang="en-US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/>
              <a:t>генів</a:t>
            </a:r>
            <a:r>
              <a:rPr lang="ru-RU" dirty="0"/>
              <a:t> в </a:t>
            </a:r>
            <a:r>
              <a:rPr lang="ru-RU" dirty="0" err="1"/>
              <a:t>рослини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ранніх</a:t>
            </a:r>
            <a:r>
              <a:rPr lang="ru-RU" dirty="0"/>
              <a:t> </a:t>
            </a:r>
            <a:r>
              <a:rPr lang="ru-RU" dirty="0" err="1"/>
              <a:t>стадіях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вченим</a:t>
            </a:r>
            <a:r>
              <a:rPr lang="ru-RU" dirty="0"/>
              <a:t> не </a:t>
            </a:r>
            <a:r>
              <a:rPr lang="ru-RU" dirty="0" err="1"/>
              <a:t>відомо</a:t>
            </a:r>
            <a:r>
              <a:rPr lang="ru-RU" dirty="0"/>
              <a:t>, 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приживеться</a:t>
            </a:r>
            <a:r>
              <a:rPr lang="ru-RU" dirty="0"/>
              <a:t> </a:t>
            </a:r>
            <a:r>
              <a:rPr lang="ru-RU" dirty="0" err="1"/>
              <a:t>екзотичний</a:t>
            </a:r>
            <a:r>
              <a:rPr lang="ru-RU" dirty="0"/>
              <a:t> ген у новому </a:t>
            </a:r>
            <a:r>
              <a:rPr lang="ru-RU" dirty="0" err="1"/>
              <a:t>геномі</a:t>
            </a:r>
            <a:r>
              <a:rPr lang="ru-RU" dirty="0"/>
              <a:t>. </a:t>
            </a:r>
            <a:r>
              <a:rPr lang="ru-RU" dirty="0" err="1"/>
              <a:t>Приєднавши</a:t>
            </a:r>
            <a:r>
              <a:rPr lang="ru-RU" dirty="0"/>
              <a:t> </a:t>
            </a:r>
            <a:r>
              <a:rPr lang="ru-RU" dirty="0" err="1"/>
              <a:t>потрібний</a:t>
            </a:r>
            <a:r>
              <a:rPr lang="ru-RU" dirty="0"/>
              <a:t> </a:t>
            </a:r>
            <a:r>
              <a:rPr lang="ru-RU" dirty="0" smtClean="0"/>
              <a:t>ген</a:t>
            </a:r>
            <a:r>
              <a:rPr lang="en-US" dirty="0" smtClean="0"/>
              <a:t> </a:t>
            </a:r>
            <a:r>
              <a:rPr lang="ru-RU" dirty="0" smtClean="0"/>
              <a:t>до </a:t>
            </a:r>
            <a:r>
              <a:rPr lang="ru-RU" dirty="0"/>
              <a:t>гену </a:t>
            </a:r>
            <a:r>
              <a:rPr lang="ru-RU" dirty="0" err="1"/>
              <a:t>стійкості</a:t>
            </a:r>
            <a:r>
              <a:rPr lang="ru-RU" dirty="0"/>
              <a:t> до </a:t>
            </a:r>
            <a:r>
              <a:rPr lang="ru-RU" dirty="0" err="1"/>
              <a:t>антибіотика</a:t>
            </a:r>
            <a:r>
              <a:rPr lang="ru-RU" dirty="0"/>
              <a:t> нова </a:t>
            </a:r>
            <a:r>
              <a:rPr lang="ru-RU" b="1" dirty="0" smtClean="0"/>
              <a:t>ГМО</a:t>
            </a:r>
            <a:r>
              <a:rPr lang="en-US" b="1" dirty="0" smtClean="0"/>
              <a:t> </a:t>
            </a:r>
            <a:r>
              <a:rPr lang="ru-RU" dirty="0" err="1" smtClean="0"/>
              <a:t>рослина</a:t>
            </a:r>
            <a:r>
              <a:rPr lang="ru-RU" dirty="0"/>
              <a:t> </a:t>
            </a:r>
            <a:r>
              <a:rPr lang="ru-RU" dirty="0" err="1"/>
              <a:t>може</a:t>
            </a:r>
            <a:r>
              <a:rPr lang="ru-RU" dirty="0"/>
              <a:t> бути </a:t>
            </a:r>
            <a:r>
              <a:rPr lang="ru-RU" dirty="0" err="1"/>
              <a:t>досліджена,шляхом</a:t>
            </a:r>
            <a:r>
              <a:rPr lang="ru-RU" dirty="0"/>
              <a:t> </a:t>
            </a:r>
            <a:r>
              <a:rPr lang="ru-RU" dirty="0" err="1"/>
              <a:t>вирощування</a:t>
            </a:r>
            <a:r>
              <a:rPr lang="ru-RU" dirty="0"/>
              <a:t> в </a:t>
            </a:r>
            <a:r>
              <a:rPr lang="ru-RU" dirty="0" err="1"/>
              <a:t>середовищі,що</a:t>
            </a:r>
            <a:r>
              <a:rPr lang="ru-RU" dirty="0"/>
              <a:t> </a:t>
            </a:r>
            <a:r>
              <a:rPr lang="ru-RU" dirty="0" err="1" smtClean="0"/>
              <a:t>містить</a:t>
            </a:r>
            <a:r>
              <a:rPr lang="en-US" dirty="0" smtClean="0"/>
              <a:t> </a:t>
            </a:r>
            <a:r>
              <a:rPr lang="ru-RU" dirty="0" err="1" smtClean="0"/>
              <a:t>відповідний</a:t>
            </a:r>
            <a:r>
              <a:rPr lang="ru-RU" dirty="0" smtClean="0"/>
              <a:t> </a:t>
            </a:r>
            <a:r>
              <a:rPr lang="ru-RU" dirty="0" err="1"/>
              <a:t>антибіотик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 </a:t>
            </a:r>
            <a:r>
              <a:rPr lang="ru-RU" dirty="0" err="1"/>
              <a:t>рослина</a:t>
            </a:r>
            <a:r>
              <a:rPr lang="ru-RU" dirty="0"/>
              <a:t> </a:t>
            </a:r>
            <a:r>
              <a:rPr lang="ru-RU" dirty="0" err="1"/>
              <a:t>виживає</a:t>
            </a:r>
            <a:r>
              <a:rPr lang="ru-RU" dirty="0"/>
              <a:t>, значить </a:t>
            </a:r>
            <a:r>
              <a:rPr lang="ru-RU" dirty="0" err="1"/>
              <a:t>що</a:t>
            </a:r>
            <a:r>
              <a:rPr lang="ru-RU" dirty="0"/>
              <a:t> вона взяла ген </a:t>
            </a:r>
            <a:r>
              <a:rPr lang="ru-RU" dirty="0" err="1"/>
              <a:t>стійкості</a:t>
            </a:r>
            <a:r>
              <a:rPr lang="ru-RU" dirty="0"/>
              <a:t> до </a:t>
            </a:r>
            <a:r>
              <a:rPr lang="ru-RU" dirty="0" err="1"/>
              <a:t>антибіотика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 </a:t>
            </a:r>
            <a:r>
              <a:rPr lang="ru-RU" dirty="0" err="1"/>
              <a:t>вбудованим</a:t>
            </a:r>
            <a:r>
              <a:rPr lang="ru-RU" dirty="0"/>
              <a:t> геном. 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/>
              <a:t>побоювання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бактерії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живуть</a:t>
            </a:r>
            <a:r>
              <a:rPr lang="ru-RU" dirty="0"/>
              <a:t> у кишечнику </a:t>
            </a:r>
            <a:r>
              <a:rPr lang="ru-RU" dirty="0" err="1"/>
              <a:t>людини</a:t>
            </a:r>
            <a:r>
              <a:rPr lang="ru-RU" dirty="0"/>
              <a:t> і </a:t>
            </a:r>
            <a:r>
              <a:rPr lang="ru-RU" dirty="0" err="1"/>
              <a:t>тварини</a:t>
            </a:r>
            <a:r>
              <a:rPr lang="ru-RU" dirty="0"/>
              <a:t> 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забрати</a:t>
            </a:r>
            <a:r>
              <a:rPr lang="ru-RU" dirty="0"/>
              <a:t> ген </a:t>
            </a:r>
            <a:r>
              <a:rPr lang="ru-RU" dirty="0" err="1"/>
              <a:t>стійкості</a:t>
            </a:r>
            <a:r>
              <a:rPr lang="ru-RU" dirty="0"/>
              <a:t> до </a:t>
            </a:r>
            <a:r>
              <a:rPr lang="ru-RU" dirty="0" err="1"/>
              <a:t>антибіотика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 </a:t>
            </a:r>
            <a:r>
              <a:rPr lang="ru-RU" dirty="0" err="1"/>
              <a:t>генетично</a:t>
            </a:r>
            <a:r>
              <a:rPr lang="ru-RU" dirty="0"/>
              <a:t> </a:t>
            </a:r>
            <a:r>
              <a:rPr lang="ru-RU" dirty="0" err="1"/>
              <a:t>модифікованої</a:t>
            </a:r>
            <a:r>
              <a:rPr lang="ru-RU" dirty="0"/>
              <a:t> </a:t>
            </a:r>
            <a:r>
              <a:rPr lang="ru-RU" dirty="0" err="1"/>
              <a:t>рослини</a:t>
            </a:r>
            <a:r>
              <a:rPr lang="ru-RU" dirty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60648"/>
            <a:ext cx="5857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cap="all" dirty="0">
                <a:solidFill>
                  <a:schemeClr val="accent1">
                    <a:lumMod val="50000"/>
                  </a:schemeClr>
                </a:solidFill>
              </a:rPr>
              <a:t>СТІЙКІСТЬ ДО АНТИБІОТИКІВ</a:t>
            </a:r>
            <a:endParaRPr lang="ru-RU" sz="3200" cap="all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944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980728"/>
            <a:ext cx="6097488" cy="3744416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uk-UA" dirty="0"/>
              <a:t>Поки що не ясно, </a:t>
            </a:r>
            <a:r>
              <a:rPr lang="uk-UA" dirty="0" err="1"/>
              <a:t>які ризики можливі</a:t>
            </a:r>
            <a:r>
              <a:rPr lang="uk-UA" dirty="0"/>
              <a:t> при такому трансгенезі.Офіційні дослідження </a:t>
            </a:r>
            <a:r>
              <a:rPr lang="uk-UA" dirty="0" smtClean="0"/>
              <a:t>ГМО</a:t>
            </a:r>
            <a:r>
              <a:rPr lang="en-US" dirty="0" smtClean="0"/>
              <a:t> </a:t>
            </a:r>
            <a:r>
              <a:rPr lang="uk-UA" dirty="0" smtClean="0"/>
              <a:t>бактерій </a:t>
            </a:r>
            <a:r>
              <a:rPr lang="uk-UA" dirty="0"/>
              <a:t>із застосуванням ДНК з травної системи в контрольованих лабораторних </a:t>
            </a:r>
            <a:r>
              <a:rPr lang="uk-UA" dirty="0" smtClean="0"/>
              <a:t>умовах</a:t>
            </a:r>
            <a:r>
              <a:rPr lang="en-US" dirty="0" smtClean="0"/>
              <a:t> </a:t>
            </a:r>
            <a:r>
              <a:rPr lang="uk-UA" dirty="0" smtClean="0"/>
              <a:t>не</a:t>
            </a:r>
            <a:r>
              <a:rPr lang="en-US" dirty="0" smtClean="0"/>
              <a:t> </a:t>
            </a:r>
            <a:r>
              <a:rPr lang="uk-UA" dirty="0" smtClean="0"/>
              <a:t>проводилися.</a:t>
            </a:r>
            <a:endParaRPr lang="en-US" dirty="0" smtClean="0"/>
          </a:p>
          <a:p>
            <a:pPr marL="114300" indent="0">
              <a:buNone/>
            </a:pPr>
            <a:r>
              <a:rPr lang="uk-UA" dirty="0"/>
              <a:t> </a:t>
            </a:r>
            <a:r>
              <a:rPr lang="uk-UA" dirty="0" err="1" smtClean="0"/>
              <a:t>Біотехнологами</a:t>
            </a:r>
            <a:r>
              <a:rPr lang="en-US" dirty="0" smtClean="0"/>
              <a:t> </a:t>
            </a:r>
            <a:r>
              <a:rPr lang="uk-UA" dirty="0" smtClean="0"/>
              <a:t>використовуються</a:t>
            </a:r>
            <a:r>
              <a:rPr lang="uk-UA" dirty="0"/>
              <a:t> два типи генів резистентності до антибіотиків ті, які вже існують у бактерій в природі. Уряди багатьох країн заохочують </a:t>
            </a:r>
            <a:r>
              <a:rPr lang="uk-UA" dirty="0" err="1"/>
              <a:t>біотехнологів</a:t>
            </a:r>
            <a:r>
              <a:rPr lang="uk-UA" dirty="0"/>
              <a:t> до припинення експериментів в області резистентності до антибіотиків.</a:t>
            </a:r>
            <a:endParaRPr lang="ru-RU" dirty="0"/>
          </a:p>
        </p:txBody>
      </p:sp>
      <p:pic>
        <p:nvPicPr>
          <p:cNvPr id="6146" name="Picture 2" descr="C:\Users\liza\Desktop\photo-GMO-250x1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085184"/>
            <a:ext cx="238125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liza\Desktop\gm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264" y="4525930"/>
            <a:ext cx="1699749" cy="2221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liza\Desktop\proklyatie-ili-shans-ukrainskogo-sel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645521"/>
            <a:ext cx="3172341" cy="198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3488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060848"/>
            <a:ext cx="7753672" cy="283691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13800" dirty="0" smtClean="0">
                <a:latin typeface="Blackadder ITC" pitchFamily="82" charset="0"/>
              </a:rPr>
              <a:t>The End^^</a:t>
            </a:r>
            <a:endParaRPr lang="ru-RU" sz="13800" dirty="0"/>
          </a:p>
        </p:txBody>
      </p:sp>
    </p:spTree>
    <p:extLst>
      <p:ext uri="{BB962C8B-B14F-4D97-AF65-F5344CB8AC3E}">
        <p14:creationId xmlns:p14="http://schemas.microsoft.com/office/powerpoint/2010/main" val="2495954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25</TotalTime>
  <Words>84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Соседство</vt:lpstr>
      <vt:lpstr>Шкідливість ГМО</vt:lpstr>
      <vt:lpstr>ШКІДЛИВИЙ ВПЛИВ ГМО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Шкідливість ГМО</dc:title>
  <dc:creator>Lizk</dc:creator>
  <cp:lastModifiedBy>Lizk</cp:lastModifiedBy>
  <cp:revision>5</cp:revision>
  <dcterms:created xsi:type="dcterms:W3CDTF">2014-09-25T08:13:12Z</dcterms:created>
  <dcterms:modified xsi:type="dcterms:W3CDTF">2014-09-25T08:53:38Z</dcterms:modified>
</cp:coreProperties>
</file>