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488" y="357166"/>
            <a:ext cx="586250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i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КЕМБРІЙСЬКИЙ</a:t>
            </a:r>
          </a:p>
          <a:p>
            <a:pPr algn="ctr"/>
            <a:r>
              <a:rPr lang="ru-RU" sz="6000" b="1" i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ПЕРІОД</a:t>
            </a:r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4" y="2581274"/>
            <a:ext cx="5391179" cy="3662709"/>
          </a:xfrm>
          <a:prstGeom prst="rect">
            <a:avLst/>
          </a:prstGeom>
        </p:spPr>
      </p:pic>
      <p:pic>
        <p:nvPicPr>
          <p:cNvPr id="6" name="Рисунок 5" descr="kembr-perio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64317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028762">
            <a:off x="529816" y="1410215"/>
            <a:ext cx="67633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ДЯКУЮ ЗА УВАГУ!!!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Рисунок 5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64133">
            <a:off x="1696222" y="2397709"/>
            <a:ext cx="4631992" cy="33385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err="1" smtClean="0"/>
              <a:t>Кембрійський</a:t>
            </a:r>
            <a:r>
              <a:rPr lang="ru-RU" sz="2200" dirty="0" smtClean="0"/>
              <a:t> </a:t>
            </a:r>
            <a:r>
              <a:rPr lang="ru-RU" sz="2200" dirty="0" err="1" smtClean="0"/>
              <a:t>період</a:t>
            </a:r>
            <a:r>
              <a:rPr lang="ru-RU" sz="2200" dirty="0" smtClean="0"/>
              <a:t> </a:t>
            </a:r>
            <a:r>
              <a:rPr lang="ru-RU" sz="2200" dirty="0" err="1" smtClean="0"/>
              <a:t>почався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приблизно</a:t>
            </a:r>
            <a:r>
              <a:rPr lang="ru-RU" sz="2200" dirty="0" smtClean="0"/>
              <a:t> 570 млн. </a:t>
            </a:r>
            <a:r>
              <a:rPr lang="ru-RU" sz="2200" dirty="0" err="1" smtClean="0"/>
              <a:t>років</a:t>
            </a:r>
            <a:r>
              <a:rPr lang="ru-RU" sz="2200" dirty="0" smtClean="0"/>
              <a:t> тому, а </a:t>
            </a:r>
            <a:r>
              <a:rPr lang="ru-RU" sz="2200" dirty="0" err="1" smtClean="0"/>
              <a:t>можливо</a:t>
            </a:r>
            <a:r>
              <a:rPr lang="ru-RU" sz="2200" dirty="0" smtClean="0"/>
              <a:t> </a:t>
            </a:r>
            <a:r>
              <a:rPr lang="ru-RU" sz="2200" dirty="0" err="1" smtClean="0"/>
              <a:t>й</a:t>
            </a:r>
            <a:r>
              <a:rPr lang="ru-RU" sz="2200" dirty="0" smtClean="0"/>
              <a:t> </a:t>
            </a:r>
            <a:r>
              <a:rPr lang="ru-RU" sz="2200" dirty="0" err="1" smtClean="0"/>
              <a:t>трохи</a:t>
            </a:r>
            <a:r>
              <a:rPr lang="ru-RU" sz="2200" dirty="0" smtClean="0"/>
              <a:t> </a:t>
            </a:r>
            <a:r>
              <a:rPr lang="ru-RU" sz="2200" dirty="0" err="1" smtClean="0"/>
              <a:t>раніше</a:t>
            </a:r>
            <a:r>
              <a:rPr lang="ru-RU" sz="2200" dirty="0" smtClean="0"/>
              <a:t>,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продовжувався</a:t>
            </a:r>
            <a:r>
              <a:rPr lang="ru-RU" sz="2200" dirty="0" smtClean="0"/>
              <a:t> 70 млн. </a:t>
            </a:r>
            <a:r>
              <a:rPr lang="ru-RU" sz="2200" dirty="0" err="1" smtClean="0"/>
              <a:t>років</a:t>
            </a:r>
            <a:r>
              <a:rPr lang="ru-RU" sz="22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age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010176"/>
            <a:ext cx="7308452" cy="41334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0" dirty="0" smtClean="0"/>
              <a:t>"</a:t>
            </a:r>
            <a:r>
              <a:rPr lang="ru-RU" sz="4800" b="0" dirty="0" err="1" smtClean="0"/>
              <a:t>Кембрійський</a:t>
            </a:r>
            <a:r>
              <a:rPr lang="ru-RU" sz="4800" b="0" dirty="0" smtClean="0"/>
              <a:t> </a:t>
            </a:r>
            <a:r>
              <a:rPr lang="ru-RU" sz="4800" b="0" dirty="0" err="1" smtClean="0"/>
              <a:t>вибух</a:t>
            </a:r>
            <a:r>
              <a:rPr lang="ru-RU" sz="4800" b="0" dirty="0" smtClean="0"/>
              <a:t>"</a:t>
            </a:r>
            <a:endParaRPr lang="ru-RU" sz="4800" dirty="0"/>
          </a:p>
        </p:txBody>
      </p:sp>
      <p:pic>
        <p:nvPicPr>
          <p:cNvPr id="4" name="Содержимое 3" descr="519360_w_300_lq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643049"/>
            <a:ext cx="3786214" cy="3028971"/>
          </a:xfrm>
        </p:spPr>
      </p:pic>
      <p:sp>
        <p:nvSpPr>
          <p:cNvPr id="6" name="Прямоугольник 5"/>
          <p:cNvSpPr/>
          <p:nvPr/>
        </p:nvSpPr>
        <p:spPr>
          <a:xfrm>
            <a:off x="4214810" y="1643050"/>
            <a:ext cx="38576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Кембрійський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еволюційний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вибух</a:t>
            </a:r>
            <a:r>
              <a:rPr lang="ru-RU" sz="1400" dirty="0" smtClean="0"/>
              <a:t> - одна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найбільших</a:t>
            </a:r>
            <a:r>
              <a:rPr lang="ru-RU" sz="1400" dirty="0" smtClean="0"/>
              <a:t> загадок в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. </a:t>
            </a:r>
            <a:r>
              <a:rPr lang="ru-RU" sz="1400" dirty="0" err="1" smtClean="0"/>
              <a:t>Знадобилося</a:t>
            </a:r>
            <a:r>
              <a:rPr lang="ru-RU" sz="1400" dirty="0" smtClean="0"/>
              <a:t> 2,5 млрд.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найпростіші</a:t>
            </a:r>
            <a:r>
              <a:rPr lang="ru-RU" sz="1400" dirty="0" smtClean="0"/>
              <a:t> </a:t>
            </a:r>
            <a:r>
              <a:rPr lang="ru-RU" sz="1400" dirty="0" err="1" smtClean="0"/>
              <a:t>клітини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розвиулися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складні</a:t>
            </a:r>
            <a:r>
              <a:rPr lang="ru-RU" sz="1400" dirty="0" smtClean="0"/>
              <a:t> </a:t>
            </a:r>
            <a:r>
              <a:rPr lang="ru-RU" sz="1400" dirty="0" err="1" smtClean="0"/>
              <a:t>эукаріотні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клітини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700 млн.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виникнення</a:t>
            </a:r>
            <a:r>
              <a:rPr lang="ru-RU" sz="1400" dirty="0" smtClean="0"/>
              <a:t> перших </a:t>
            </a:r>
            <a:r>
              <a:rPr lang="ru-RU" sz="1400" dirty="0" err="1" smtClean="0"/>
              <a:t>багатоклітинних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організмів</a:t>
            </a:r>
            <a:r>
              <a:rPr lang="ru-RU" sz="1400" dirty="0" smtClean="0"/>
              <a:t>. А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, </a:t>
            </a:r>
            <a:r>
              <a:rPr lang="ru-RU" sz="1400" dirty="0" err="1" smtClean="0"/>
              <a:t>усього</a:t>
            </a:r>
            <a:r>
              <a:rPr lang="ru-RU" sz="1400" dirty="0" smtClean="0"/>
              <a:t> за </a:t>
            </a:r>
            <a:r>
              <a:rPr lang="ru-RU" sz="1400" dirty="0" err="1" smtClean="0"/>
              <a:t>якісь</a:t>
            </a:r>
            <a:r>
              <a:rPr lang="ru-RU" sz="1400" dirty="0" smtClean="0"/>
              <a:t> 100 млн.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світ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виявився</a:t>
            </a:r>
            <a:r>
              <a:rPr lang="ru-RU" sz="1400" dirty="0" smtClean="0"/>
              <a:t> заселений </a:t>
            </a:r>
            <a:r>
              <a:rPr lang="ru-RU" sz="1400" dirty="0" err="1" smtClean="0"/>
              <a:t>неймовірнітними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багатоклітинними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826674"/>
            <a:ext cx="37147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Протягом</a:t>
            </a:r>
            <a:r>
              <a:rPr lang="ru-RU" sz="1400" dirty="0" smtClean="0"/>
              <a:t> </a:t>
            </a:r>
            <a:r>
              <a:rPr lang="ru-RU" sz="1400" dirty="0" err="1" smtClean="0"/>
              <a:t>кембрійського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періоду</a:t>
            </a:r>
            <a:r>
              <a:rPr lang="ru-RU" sz="1400" dirty="0" smtClean="0"/>
              <a:t> </a:t>
            </a:r>
            <a:r>
              <a:rPr lang="ru-RU" sz="1400" dirty="0" err="1" smtClean="0"/>
              <a:t>рівень</a:t>
            </a:r>
            <a:r>
              <a:rPr lang="ru-RU" sz="1400" dirty="0" smtClean="0"/>
              <a:t> моря </a:t>
            </a:r>
            <a:r>
              <a:rPr lang="ru-RU" sz="1400" dirty="0" err="1" smtClean="0"/>
              <a:t>неодноразово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підвищувався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знижувався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деякі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вимирали</a:t>
            </a:r>
            <a:r>
              <a:rPr lang="ru-RU" sz="1400" dirty="0" smtClean="0"/>
              <a:t>, а </a:t>
            </a:r>
            <a:r>
              <a:rPr lang="ru-RU" sz="1400" dirty="0" err="1" smtClean="0"/>
              <a:t>місця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проживання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займали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яким</a:t>
            </a:r>
            <a:r>
              <a:rPr lang="ru-RU" sz="1400" dirty="0" smtClean="0"/>
              <a:t>, у свою </a:t>
            </a:r>
            <a:r>
              <a:rPr lang="ru-RU" sz="1400" dirty="0" err="1" smtClean="0"/>
              <a:t>чергу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приходилося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пристосовуватися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нових</a:t>
            </a:r>
            <a:r>
              <a:rPr lang="ru-RU" sz="1400" dirty="0" smtClean="0"/>
              <a:t> умов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. </a:t>
            </a:r>
            <a:endParaRPr lang="ru-RU" sz="1400" dirty="0"/>
          </a:p>
        </p:txBody>
      </p:sp>
      <p:pic>
        <p:nvPicPr>
          <p:cNvPr id="8" name="Рисунок 7" descr="загруженное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52" y="4714884"/>
            <a:ext cx="4286232" cy="2143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4786322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Здається, що на початку кембрійського періоду відбувся справжній вибух у виникненні різноманітних форм життя. Живі організми усе ще жили тільки в морі, але ранні форми життя еволюціонували в численні безхребетні форми, що представлені всіма відомими тепер </a:t>
            </a:r>
            <a:r>
              <a:rPr lang="uk-UA" dirty="0" smtClean="0"/>
              <a:t>типами.</a:t>
            </a:r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428604"/>
            <a:ext cx="5238778" cy="390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714752"/>
            <a:ext cx="4057664" cy="3143247"/>
          </a:xfrm>
          <a:prstGeom prst="rect">
            <a:avLst/>
          </a:prstGeom>
        </p:spPr>
      </p:pic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2133"/>
            <a:ext cx="4143340" cy="312586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57290" y="1285860"/>
            <a:ext cx="564360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Головоногі</a:t>
            </a:r>
            <a:endParaRPr lang="ru-RU" sz="8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загруженное (3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3286124"/>
            <a:ext cx="8215338" cy="3571877"/>
          </a:xfrm>
        </p:spPr>
      </p:pic>
      <p:sp>
        <p:nvSpPr>
          <p:cNvPr id="5" name="Прямоугольник 4"/>
          <p:cNvSpPr/>
          <p:nvPr/>
        </p:nvSpPr>
        <p:spPr>
          <a:xfrm>
            <a:off x="1000100" y="1000108"/>
            <a:ext cx="626325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800" b="1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Черевоногі</a:t>
            </a:r>
            <a:endParaRPr lang="ru-RU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загруженное (4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41425" y="2691606"/>
            <a:ext cx="2544757" cy="30537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Содержимое 6" descr="images (5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57761" y="2701130"/>
            <a:ext cx="2604823" cy="30853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214414" y="214290"/>
            <a:ext cx="591700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Трилобі</a:t>
            </a:r>
            <a:r>
              <a:rPr lang="ru-RU" sz="8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</a:t>
            </a:r>
            <a:r>
              <a:rPr lang="ru-RU" sz="8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и</a:t>
            </a:r>
            <a:endParaRPr lang="ru-RU" sz="8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s (7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790695">
            <a:off x="112038" y="3805511"/>
            <a:ext cx="4783754" cy="1968173"/>
          </a:xfrm>
        </p:spPr>
      </p:pic>
      <p:pic>
        <p:nvPicPr>
          <p:cNvPr id="7" name="Содержимое 6" descr="images (8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20759732">
            <a:off x="4428402" y="3412999"/>
            <a:ext cx="4337723" cy="2918105"/>
          </a:xfrm>
        </p:spPr>
      </p:pic>
      <p:sp>
        <p:nvSpPr>
          <p:cNvPr id="5" name="Прямоугольник 4"/>
          <p:cNvSpPr/>
          <p:nvPr/>
        </p:nvSpPr>
        <p:spPr>
          <a:xfrm>
            <a:off x="1428728" y="1071546"/>
            <a:ext cx="56204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Голошкірі</a:t>
            </a:r>
            <a:endParaRPr lang="ru-RU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/>
              <a:t>Рослинність 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1600" dirty="0" smtClean="0"/>
              <a:t>Червоні водорості, з одноклітинних тварин – форамініфери з однокамерною черепашкою. У цей час виникли також губки. У морях були поширені різноманітні кишковопорожнинні.</a:t>
            </a:r>
            <a:endParaRPr lang="ru-RU" sz="1600" dirty="0"/>
          </a:p>
        </p:txBody>
      </p:sp>
      <p:pic>
        <p:nvPicPr>
          <p:cNvPr id="5" name="Содержимое 4" descr="загруженное (5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25342" y="1643050"/>
            <a:ext cx="2956576" cy="2214578"/>
          </a:xfrm>
        </p:spPr>
      </p:pic>
      <p:pic>
        <p:nvPicPr>
          <p:cNvPr id="6" name="Рисунок 5" descr="images (1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3912241"/>
            <a:ext cx="3538545" cy="2650493"/>
          </a:xfrm>
          <a:prstGeom prst="rect">
            <a:avLst/>
          </a:prstGeom>
        </p:spPr>
      </p:pic>
      <p:pic>
        <p:nvPicPr>
          <p:cNvPr id="7" name="Рисунок 6" descr="загруженное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1" y="3500438"/>
            <a:ext cx="2692985" cy="2962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</TotalTime>
  <Words>182</Words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 Кембрійський період почався приблизно 570 млн. років тому, а можливо й трохи раніше, і продовжувався 70 млн. років. </vt:lpstr>
      <vt:lpstr>"Кембрійський вибух"</vt:lpstr>
      <vt:lpstr>Слайд 4</vt:lpstr>
      <vt:lpstr>Слайд 5</vt:lpstr>
      <vt:lpstr>Слайд 6</vt:lpstr>
      <vt:lpstr>Слайд 7</vt:lpstr>
      <vt:lpstr>Слайд 8</vt:lpstr>
      <vt:lpstr>Рослинність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monachin</cp:lastModifiedBy>
  <cp:revision>9</cp:revision>
  <dcterms:modified xsi:type="dcterms:W3CDTF">2014-05-20T14:51:06Z</dcterms:modified>
</cp:coreProperties>
</file>