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О</a:t>
            </a:r>
            <a:r>
              <a:rPr lang="ru-RU" b="0" dirty="0" err="1" smtClean="0"/>
              <a:t>собливості</a:t>
            </a:r>
            <a:r>
              <a:rPr lang="ru-RU" b="0" dirty="0" smtClean="0"/>
              <a:t> </a:t>
            </a:r>
            <a:r>
              <a:rPr lang="ru-RU" b="0" dirty="0" err="1" smtClean="0"/>
              <a:t>отруєння</a:t>
            </a:r>
            <a:r>
              <a:rPr lang="ru-RU" b="0" dirty="0" smtClean="0"/>
              <a:t> фосфором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800" dirty="0" err="1" smtClean="0"/>
              <a:t>Корєшкова</a:t>
            </a:r>
            <a:r>
              <a:rPr lang="uk-UA" sz="1800" dirty="0" smtClean="0"/>
              <a:t> А. В.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lements.dp.ua/pic/elements/15_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65104"/>
            <a:ext cx="3096344" cy="2322258"/>
          </a:xfrm>
          <a:prstGeom prst="rect">
            <a:avLst/>
          </a:prstGeom>
          <a:noFill/>
        </p:spPr>
      </p:pic>
      <p:pic>
        <p:nvPicPr>
          <p:cNvPr id="1026" name="Picture 2" descr="http://fr.academic.ru/pictures/frwiki/87/Wei%C3%9Fer_Phosph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3456384" cy="2592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Фосфор</a:t>
            </a:r>
            <a:r>
              <a:rPr lang="ru-RU" dirty="0" smtClean="0"/>
              <a:t> (</a:t>
            </a:r>
            <a:r>
              <a:rPr lang="en-US" dirty="0" smtClean="0"/>
              <a:t>Phosphorus, </a:t>
            </a:r>
            <a:r>
              <a:rPr lang="ru-RU" dirty="0" smtClean="0"/>
              <a:t>Р) - </a:t>
            </a:r>
            <a:r>
              <a:rPr lang="ru-RU" dirty="0" err="1" smtClean="0"/>
              <a:t>хімічний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; </a:t>
            </a:r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30,97; </a:t>
            </a:r>
            <a:r>
              <a:rPr lang="en-US" dirty="0" smtClean="0"/>
              <a:t>t ° </a:t>
            </a:r>
            <a:r>
              <a:rPr lang="ru-RU" dirty="0" err="1" smtClean="0"/>
              <a:t>плавлення</a:t>
            </a:r>
            <a:r>
              <a:rPr lang="ru-RU" dirty="0" smtClean="0"/>
              <a:t> 44,1 °; </a:t>
            </a:r>
            <a:r>
              <a:rPr lang="en-US" dirty="0" smtClean="0"/>
              <a:t>t ° </a:t>
            </a:r>
            <a:r>
              <a:rPr lang="ru-RU" dirty="0" err="1" smtClean="0"/>
              <a:t>кипіння</a:t>
            </a:r>
            <a:r>
              <a:rPr lang="ru-RU" dirty="0" smtClean="0"/>
              <a:t> </a:t>
            </a:r>
            <a:r>
              <a:rPr lang="ru-RU" dirty="0" smtClean="0"/>
              <a:t>280,5;в </a:t>
            </a:r>
            <a:r>
              <a:rPr lang="ru-RU" dirty="0" smtClean="0"/>
              <a:t>4,3 рази </a:t>
            </a:r>
            <a:r>
              <a:rPr lang="ru-RU" dirty="0" err="1" smtClean="0"/>
              <a:t>важчий</a:t>
            </a:r>
            <a:r>
              <a:rPr lang="ru-RU" dirty="0" smtClean="0"/>
              <a:t> за </a:t>
            </a:r>
            <a:r>
              <a:rPr lang="ru-RU" dirty="0" err="1" smtClean="0"/>
              <a:t>повітря</a:t>
            </a:r>
            <a:r>
              <a:rPr lang="ru-RU" dirty="0" smtClean="0"/>
              <a:t>; на </a:t>
            </a:r>
            <a:r>
              <a:rPr lang="ru-RU" dirty="0" err="1" smtClean="0"/>
              <a:t>повітрі</a:t>
            </a:r>
            <a:r>
              <a:rPr lang="ru-RU" dirty="0" smtClean="0"/>
              <a:t> легко </a:t>
            </a:r>
            <a:r>
              <a:rPr lang="ru-RU" dirty="0" err="1" smtClean="0"/>
              <a:t>окислюється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. У </a:t>
            </a:r>
            <a:r>
              <a:rPr lang="ru-RU" dirty="0" err="1" smtClean="0"/>
              <a:t>виробничих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(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) </a:t>
            </a:r>
            <a:r>
              <a:rPr lang="ru-RU" dirty="0" err="1" smtClean="0"/>
              <a:t>робітники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піддаватися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жовтого</a:t>
            </a:r>
            <a:r>
              <a:rPr lang="ru-RU" dirty="0" smtClean="0"/>
              <a:t> фосфору. </a:t>
            </a:r>
            <a:endParaRPr lang="ru-RU" dirty="0"/>
          </a:p>
        </p:txBody>
      </p:sp>
      <p:pic>
        <p:nvPicPr>
          <p:cNvPr id="1028" name="Picture 4" descr="http://www.kz.all.biz/img/kz/catalog/223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905000" cy="153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Смертельна доза фосфору для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0,05-0,15 г. </a:t>
            </a:r>
            <a:r>
              <a:rPr lang="ru-RU" sz="2000" dirty="0" err="1" smtClean="0"/>
              <a:t>Потрапляючи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шкіру</a:t>
            </a:r>
            <a:r>
              <a:rPr lang="ru-RU" sz="2000" dirty="0" smtClean="0"/>
              <a:t>, фосфор </a:t>
            </a:r>
            <a:r>
              <a:rPr lang="ru-RU" sz="2000" dirty="0" err="1" smtClean="0"/>
              <a:t>загорається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фосфорної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сильних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опіків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загоєнням</a:t>
            </a:r>
            <a:r>
              <a:rPr lang="ru-RU" sz="2000" dirty="0" smtClean="0"/>
              <a:t>. </a:t>
            </a:r>
            <a:r>
              <a:rPr lang="ru-RU" sz="2000" dirty="0" err="1" smtClean="0"/>
              <a:t>Гострі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отруєння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нещасних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прийомі</a:t>
            </a:r>
            <a:r>
              <a:rPr lang="ru-RU" sz="2000" dirty="0" smtClean="0"/>
              <a:t> фосфору </a:t>
            </a:r>
            <a:r>
              <a:rPr lang="ru-RU" sz="2000" dirty="0" err="1" smtClean="0"/>
              <a:t>всередину</a:t>
            </a:r>
            <a:r>
              <a:rPr lang="ru-RU" sz="2000" dirty="0" smtClean="0"/>
              <a:t>. </a:t>
            </a:r>
            <a:r>
              <a:rPr lang="ru-RU" sz="2000" dirty="0" err="1" smtClean="0"/>
              <a:t>Симптоматологія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гострого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отруєння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біль</a:t>
            </a:r>
            <a:r>
              <a:rPr lang="ru-RU" sz="2000" dirty="0" smtClean="0"/>
              <a:t> у </a:t>
            </a:r>
            <a:r>
              <a:rPr lang="ru-RU" sz="2000" dirty="0" err="1" smtClean="0"/>
              <a:t>животі</a:t>
            </a:r>
            <a:r>
              <a:rPr lang="ru-RU" sz="2000" dirty="0" smtClean="0"/>
              <a:t>, </a:t>
            </a:r>
            <a:r>
              <a:rPr lang="ru-RU" sz="2000" dirty="0" err="1" smtClean="0"/>
              <a:t>шлунково-кишкові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розлади</a:t>
            </a:r>
            <a:r>
              <a:rPr lang="ru-RU" sz="2000" dirty="0" smtClean="0"/>
              <a:t>, </a:t>
            </a:r>
            <a:r>
              <a:rPr lang="ru-RU" sz="2000" dirty="0" err="1" smtClean="0"/>
              <a:t>ослаблення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, </a:t>
            </a:r>
            <a:r>
              <a:rPr lang="ru-RU" sz="2000" dirty="0" err="1" smtClean="0"/>
              <a:t>жовтяниця</a:t>
            </a:r>
            <a:r>
              <a:rPr lang="ru-RU" sz="2000" dirty="0" smtClean="0"/>
              <a:t>; </a:t>
            </a:r>
            <a:r>
              <a:rPr lang="ru-RU" sz="2000" dirty="0" err="1" smtClean="0"/>
              <a:t>крововиливи</a:t>
            </a:r>
            <a:r>
              <a:rPr lang="ru-RU" sz="2000" dirty="0" smtClean="0"/>
              <a:t>; в </a:t>
            </a:r>
            <a:r>
              <a:rPr lang="ru-RU" sz="2000" dirty="0" err="1" smtClean="0"/>
              <a:t>сечі</a:t>
            </a:r>
            <a:r>
              <a:rPr lang="ru-RU" sz="2000" dirty="0" smtClean="0"/>
              <a:t> - </a:t>
            </a:r>
            <a:r>
              <a:rPr lang="ru-RU" sz="2000" dirty="0" err="1" smtClean="0"/>
              <a:t>білок</a:t>
            </a:r>
            <a:r>
              <a:rPr lang="ru-RU" sz="2000" dirty="0" smtClean="0"/>
              <a:t>, </a:t>
            </a:r>
            <a:r>
              <a:rPr lang="ru-RU" sz="2000" dirty="0" err="1" smtClean="0"/>
              <a:t>циліндри</a:t>
            </a:r>
            <a:r>
              <a:rPr lang="ru-RU" sz="2000" dirty="0" smtClean="0"/>
              <a:t>, кров. На </a:t>
            </a:r>
            <a:r>
              <a:rPr lang="ru-RU" sz="2000" dirty="0" err="1" smtClean="0"/>
              <a:t>розтині</a:t>
            </a:r>
            <a:r>
              <a:rPr lang="ru-RU" sz="2000" dirty="0" smtClean="0"/>
              <a:t> - </a:t>
            </a:r>
            <a:r>
              <a:rPr lang="ru-RU" sz="2000" dirty="0" err="1" smtClean="0"/>
              <a:t>жирове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, особливо </a:t>
            </a:r>
            <a:r>
              <a:rPr lang="ru-RU" sz="2000" dirty="0" err="1" smtClean="0"/>
              <a:t>печінки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нирок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3667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gormonivnorme.ru/wp-content/uploads/2012/10/%D0%B7%D0%B0%D0%B3%D1%80%D1%83%D0%B6%D0%B5%D0%BD%D0%BD%D0%BE%D0%B5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941168"/>
            <a:ext cx="2933700" cy="1562100"/>
          </a:xfrm>
          <a:prstGeom prst="rect">
            <a:avLst/>
          </a:prstGeom>
          <a:noFill/>
        </p:spPr>
      </p:pic>
      <p:pic>
        <p:nvPicPr>
          <p:cNvPr id="52226" name="Picture 2" descr="http://www.ibs.ua/spaw/uploads/files/yana1983/vitaminy_filt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054884" cy="216024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: </a:t>
            </a:r>
            <a:r>
              <a:rPr lang="ru-RU" dirty="0" err="1" smtClean="0"/>
              <a:t>ретельне</a:t>
            </a:r>
            <a:r>
              <a:rPr lang="ru-RU" dirty="0" smtClean="0"/>
              <a:t> </a:t>
            </a:r>
            <a:r>
              <a:rPr lang="ru-RU" dirty="0" err="1" smtClean="0"/>
              <a:t>миття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рук; догляд за </a:t>
            </a:r>
            <a:r>
              <a:rPr lang="ru-RU" dirty="0" err="1" smtClean="0"/>
              <a:t>порожниною</a:t>
            </a:r>
            <a:r>
              <a:rPr lang="ru-RU" dirty="0" smtClean="0"/>
              <a:t> рота </a:t>
            </a:r>
            <a:r>
              <a:rPr lang="ru-RU" dirty="0" err="1" smtClean="0"/>
              <a:t>і</a:t>
            </a:r>
            <a:r>
              <a:rPr lang="ru-RU" dirty="0" smtClean="0"/>
              <a:t> зубами; раз на 6 </a:t>
            </a:r>
            <a:r>
              <a:rPr lang="ru-RU" dirty="0" err="1" smtClean="0"/>
              <a:t>міс</a:t>
            </a:r>
            <a:r>
              <a:rPr lang="ru-RU" dirty="0" smtClean="0"/>
              <a:t>. - </a:t>
            </a:r>
            <a:r>
              <a:rPr lang="ru-RU" dirty="0" err="1" smtClean="0"/>
              <a:t>Медогляди</a:t>
            </a:r>
            <a:r>
              <a:rPr lang="ru-RU" dirty="0" smtClean="0"/>
              <a:t> </a:t>
            </a:r>
            <a:r>
              <a:rPr lang="ru-RU" dirty="0" err="1" smtClean="0"/>
              <a:t>працюючих</a:t>
            </a:r>
            <a:r>
              <a:rPr lang="ru-RU" dirty="0" smtClean="0"/>
              <a:t>. Для </a:t>
            </a:r>
            <a:r>
              <a:rPr lang="ru-RU" dirty="0" err="1" smtClean="0"/>
              <a:t>профілактики</a:t>
            </a:r>
            <a:r>
              <a:rPr lang="ru-RU" dirty="0" smtClean="0"/>
              <a:t> </a:t>
            </a:r>
            <a:r>
              <a:rPr lang="ru-RU" dirty="0" err="1" smtClean="0"/>
              <a:t>хронічних</a:t>
            </a:r>
            <a:r>
              <a:rPr lang="ru-RU" dirty="0" smtClean="0"/>
              <a:t> </a:t>
            </a:r>
            <a:r>
              <a:rPr lang="ru-RU" dirty="0" err="1" smtClean="0"/>
              <a:t>отруєнь</a:t>
            </a:r>
            <a:r>
              <a:rPr lang="ru-RU" dirty="0" smtClean="0"/>
              <a:t> фосфором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аскорбінова</a:t>
            </a:r>
            <a:r>
              <a:rPr lang="ru-RU" dirty="0" smtClean="0"/>
              <a:t> кислота, </a:t>
            </a:r>
            <a:r>
              <a:rPr lang="ru-RU" dirty="0" err="1" smtClean="0"/>
              <a:t>препарати</a:t>
            </a:r>
            <a:r>
              <a:rPr lang="ru-RU" dirty="0" smtClean="0"/>
              <a:t> </a:t>
            </a:r>
            <a:r>
              <a:rPr lang="ru-RU" dirty="0" err="1" smtClean="0"/>
              <a:t>кальцію</a:t>
            </a:r>
            <a:r>
              <a:rPr lang="ru-RU" dirty="0" smtClean="0"/>
              <a:t>, 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D. </a:t>
            </a:r>
            <a:r>
              <a:rPr lang="ru-RU" dirty="0" smtClean="0"/>
              <a:t>ГДК </a:t>
            </a:r>
            <a:r>
              <a:rPr lang="ru-RU" dirty="0" err="1" smtClean="0"/>
              <a:t>жовтого</a:t>
            </a:r>
            <a:r>
              <a:rPr lang="ru-RU" dirty="0" smtClean="0"/>
              <a:t> фосфору - 0,03 мг/м3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Профілактика</a:t>
            </a:r>
            <a:endParaRPr lang="ru-RU" dirty="0"/>
          </a:p>
        </p:txBody>
      </p:sp>
      <p:pic>
        <p:nvPicPr>
          <p:cNvPr id="52230" name="Picture 6" descr="http://legend.az/uploads/posts/2010-09/1285432773_vitam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2599801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5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гострому</a:t>
            </a:r>
            <a:r>
              <a:rPr lang="ru-RU" dirty="0" smtClean="0"/>
              <a:t> </a:t>
            </a:r>
            <a:r>
              <a:rPr lang="ru-RU" dirty="0" err="1" smtClean="0"/>
              <a:t>отруєнні</a:t>
            </a:r>
            <a:r>
              <a:rPr lang="ru-RU" dirty="0" smtClean="0"/>
              <a:t> фосфором через рот - 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повторні</a:t>
            </a:r>
            <a:r>
              <a:rPr lang="ru-RU" dirty="0" smtClean="0"/>
              <a:t> </a:t>
            </a:r>
            <a:r>
              <a:rPr lang="ru-RU" dirty="0" err="1" smtClean="0"/>
              <a:t>промивання</a:t>
            </a:r>
            <a:r>
              <a:rPr lang="ru-RU" dirty="0" smtClean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 0,2 % </a:t>
            </a:r>
            <a:r>
              <a:rPr lang="ru-RU" dirty="0" err="1" smtClean="0"/>
              <a:t>розчином</a:t>
            </a:r>
            <a:r>
              <a:rPr lang="ru-RU" dirty="0" smtClean="0"/>
              <a:t> перманганату </a:t>
            </a:r>
            <a:r>
              <a:rPr lang="ru-RU" dirty="0" err="1" smtClean="0"/>
              <a:t>калію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0,1 % </a:t>
            </a:r>
            <a:r>
              <a:rPr lang="ru-RU" dirty="0" err="1" smtClean="0"/>
              <a:t>розчином</a:t>
            </a:r>
            <a:r>
              <a:rPr lang="ru-RU" dirty="0" smtClean="0"/>
              <a:t> сульфату </a:t>
            </a:r>
            <a:r>
              <a:rPr lang="ru-RU" dirty="0" err="1" smtClean="0"/>
              <a:t>міді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endParaRPr lang="ru-RU" dirty="0"/>
          </a:p>
        </p:txBody>
      </p:sp>
      <p:pic>
        <p:nvPicPr>
          <p:cNvPr id="67586" name="Picture 2" descr="http://vsezdorovo.com/wp-content/uploads/2011/07/%D0%9F%D0%B5%D1%80%D0%BC%D0%B0%D0%BD%D0%B3%D0%B0%D0%BD%D0%B0%D1%82-%D0%9A%D0%BA%D0%B0%D0%BB%D0%B8%D1%8F%D0%9C%D0%B0%D1%80%D0%B3%D0%B0%D0%BD%D1%86%D0%BE%D0%B2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3124633" cy="3240360"/>
          </a:xfrm>
          <a:prstGeom prst="rect">
            <a:avLst/>
          </a:prstGeom>
          <a:noFill/>
        </p:spPr>
      </p:pic>
      <p:pic>
        <p:nvPicPr>
          <p:cNvPr id="67588" name="Picture 4" descr="http://www.dingozoo.ru/img/catalog/c150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19050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237626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Лужне</a:t>
            </a:r>
            <a:r>
              <a:rPr lang="ru-RU" dirty="0" smtClean="0"/>
              <a:t> </a:t>
            </a:r>
            <a:r>
              <a:rPr lang="ru-RU" dirty="0" err="1" smtClean="0"/>
              <a:t>пиття</a:t>
            </a:r>
            <a:r>
              <a:rPr lang="ru-RU" dirty="0" smtClean="0"/>
              <a:t> ( 2 %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соди</a:t>
            </a:r>
            <a:r>
              <a:rPr lang="ru-RU" dirty="0" smtClean="0"/>
              <a:t>; </a:t>
            </a:r>
            <a:r>
              <a:rPr lang="ru-RU" dirty="0" err="1" smtClean="0"/>
              <a:t>боржомі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err="1" smtClean="0"/>
              <a:t>Слизові</a:t>
            </a:r>
            <a:r>
              <a:rPr lang="ru-RU" dirty="0" smtClean="0"/>
              <a:t> </a:t>
            </a:r>
            <a:r>
              <a:rPr lang="ru-RU" dirty="0" err="1" smtClean="0"/>
              <a:t>відвари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Внутрішньовенно</a:t>
            </a:r>
            <a:r>
              <a:rPr lang="ru-RU" dirty="0" smtClean="0"/>
              <a:t> - 40 %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 (20-30 мл)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аскорбіновою</a:t>
            </a:r>
            <a:r>
              <a:rPr lang="ru-RU" dirty="0" smtClean="0"/>
              <a:t> кислотою ( 300 мг)</a:t>
            </a:r>
          </a:p>
          <a:p>
            <a:pPr>
              <a:buNone/>
            </a:pPr>
            <a:r>
              <a:rPr lang="ru-RU" dirty="0" smtClean="0"/>
              <a:t>10 % </a:t>
            </a:r>
            <a:r>
              <a:rPr lang="ru-RU" dirty="0" err="1" smtClean="0"/>
              <a:t>розчин</a:t>
            </a:r>
            <a:r>
              <a:rPr lang="ru-RU" dirty="0" smtClean="0"/>
              <a:t> хлористого </a:t>
            </a:r>
            <a:r>
              <a:rPr lang="ru-RU" dirty="0" err="1" smtClean="0"/>
              <a:t>кальцію</a:t>
            </a:r>
            <a:r>
              <a:rPr lang="ru-RU" dirty="0" smtClean="0"/>
              <a:t> ( 5 - 10 мл).</a:t>
            </a:r>
            <a:endParaRPr lang="ru-RU" dirty="0"/>
          </a:p>
        </p:txBody>
      </p:sp>
      <p:pic>
        <p:nvPicPr>
          <p:cNvPr id="69634" name="Picture 2" descr="http://im6-tub-ua.yandex.net/i?id=351568620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798231" cy="2088232"/>
          </a:xfrm>
          <a:prstGeom prst="rect">
            <a:avLst/>
          </a:prstGeom>
          <a:noFill/>
        </p:spPr>
      </p:pic>
      <p:pic>
        <p:nvPicPr>
          <p:cNvPr id="69636" name="Picture 4" descr="http://www.fermer1.ru/sites/default/files/anonce/admin/46946046735272df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37520"/>
            <a:ext cx="2200117" cy="4320480"/>
          </a:xfrm>
          <a:prstGeom prst="rect">
            <a:avLst/>
          </a:prstGeom>
          <a:noFill/>
        </p:spPr>
      </p:pic>
      <p:pic>
        <p:nvPicPr>
          <p:cNvPr id="69638" name="Picture 6" descr="http://i1.imgbb.ru/img6/3/5/3/35389087244994fdfcf1a7ab188aed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0837"/>
            <a:ext cx="2520280" cy="415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(С , В6 , В12 , </a:t>
            </a:r>
            <a:r>
              <a:rPr lang="ru-RU" dirty="0" err="1" smtClean="0"/>
              <a:t>рибофлавіну</a:t>
            </a:r>
            <a:r>
              <a:rPr lang="ru-RU" dirty="0" smtClean="0"/>
              <a:t> , </a:t>
            </a:r>
            <a:r>
              <a:rPr lang="ru-RU" dirty="0" err="1" smtClean="0"/>
              <a:t>фолієвої</a:t>
            </a:r>
            <a:r>
              <a:rPr lang="ru-RU" dirty="0" smtClean="0"/>
              <a:t> та </a:t>
            </a:r>
            <a:r>
              <a:rPr lang="ru-RU" dirty="0" err="1" smtClean="0"/>
              <a:t>нікотинової</a:t>
            </a:r>
            <a:r>
              <a:rPr lang="ru-RU" dirty="0" smtClean="0"/>
              <a:t> кислот).</a:t>
            </a:r>
            <a:endParaRPr lang="ru-RU" dirty="0"/>
          </a:p>
        </p:txBody>
      </p:sp>
      <p:pic>
        <p:nvPicPr>
          <p:cNvPr id="70658" name="Picture 2" descr="http://zdraveda.com/sites/default/files/u143/2011/04/ed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2833714" cy="2221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Вітамін С</a:t>
            </a:r>
            <a:endParaRPr lang="ru-RU" dirty="0"/>
          </a:p>
        </p:txBody>
      </p:sp>
      <p:pic>
        <p:nvPicPr>
          <p:cNvPr id="70660" name="Picture 4" descr="http://dietwiki.ru/sites/default/files/imagecache/readit/readit-images/vitamin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381250" cy="16573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Вітамін В6</a:t>
            </a:r>
            <a:endParaRPr lang="ru-RU" dirty="0"/>
          </a:p>
        </p:txBody>
      </p:sp>
      <p:pic>
        <p:nvPicPr>
          <p:cNvPr id="70662" name="Picture 6" descr="http://img1.liveinternet.ru/images/attach/c/3/75/665/75665633_img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3168352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76256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Вітамін В12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krasota160261.ru/wp-content/uploads/vitamin-B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4704523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36510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Вітамін В2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endParaRPr lang="ru-RU" dirty="0" smtClean="0"/>
          </a:p>
          <a:p>
            <a:pPr algn="ctr"/>
            <a:r>
              <a:rPr lang="ru-RU" dirty="0" err="1" smtClean="0"/>
              <a:t>рибофлавін</a:t>
            </a:r>
            <a:endParaRPr lang="ru-RU" dirty="0" smtClean="0"/>
          </a:p>
          <a:p>
            <a:endParaRPr lang="uk-UA" dirty="0" smtClean="0"/>
          </a:p>
        </p:txBody>
      </p:sp>
      <p:pic>
        <p:nvPicPr>
          <p:cNvPr id="71684" name="Picture 4" descr="http://ed.inmeds.org.ua/sites/default/files/folieaya_kislot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1268760"/>
            <a:ext cx="4248472" cy="28500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42930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Вітамін В9 або </a:t>
            </a:r>
            <a:r>
              <a:rPr lang="uk-UA" dirty="0" err="1" smtClean="0"/>
              <a:t>фолієва</a:t>
            </a:r>
            <a:r>
              <a:rPr lang="uk-UA" dirty="0" smtClean="0"/>
              <a:t> </a:t>
            </a:r>
            <a:r>
              <a:rPr lang="uk-UA" dirty="0" smtClean="0"/>
              <a:t>кислота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опіках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-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гасити</a:t>
            </a:r>
            <a:r>
              <a:rPr lang="ru-RU" dirty="0" smtClean="0"/>
              <a:t> </a:t>
            </a:r>
            <a:r>
              <a:rPr lang="ru-RU" dirty="0" err="1" smtClean="0"/>
              <a:t>палаючий</a:t>
            </a:r>
            <a:r>
              <a:rPr lang="ru-RU" dirty="0" smtClean="0"/>
              <a:t> фосфор водою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піском</a:t>
            </a:r>
            <a:r>
              <a:rPr lang="ru-RU" dirty="0" smtClean="0"/>
              <a:t>; </a:t>
            </a:r>
            <a:r>
              <a:rPr lang="ru-RU" dirty="0" err="1" smtClean="0"/>
              <a:t>обпечене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обробити</a:t>
            </a:r>
            <a:r>
              <a:rPr lang="ru-RU" dirty="0" smtClean="0"/>
              <a:t> 5% </a:t>
            </a:r>
            <a:r>
              <a:rPr lang="ru-RU" dirty="0" err="1" smtClean="0"/>
              <a:t>розчином</a:t>
            </a:r>
            <a:r>
              <a:rPr lang="ru-RU" dirty="0" smtClean="0"/>
              <a:t> сульфату </a:t>
            </a:r>
            <a:r>
              <a:rPr lang="ru-RU" dirty="0" err="1" smtClean="0"/>
              <a:t>міді</a:t>
            </a:r>
            <a:r>
              <a:rPr lang="ru-RU" dirty="0" smtClean="0"/>
              <a:t>, </a:t>
            </a:r>
            <a:r>
              <a:rPr lang="ru-RU" dirty="0" err="1" smtClean="0"/>
              <a:t>змащувати</a:t>
            </a:r>
            <a:r>
              <a:rPr lang="ru-RU" dirty="0" smtClean="0"/>
              <a:t> </a:t>
            </a:r>
            <a:r>
              <a:rPr lang="ru-RU" dirty="0" err="1" smtClean="0"/>
              <a:t>риб'ячим</a:t>
            </a:r>
            <a:r>
              <a:rPr lang="ru-RU" dirty="0" smtClean="0"/>
              <a:t> жиром.</a:t>
            </a:r>
            <a:endParaRPr lang="ru-RU" dirty="0"/>
          </a:p>
        </p:txBody>
      </p:sp>
      <p:pic>
        <p:nvPicPr>
          <p:cNvPr id="72706" name="Picture 2" descr="http://900igr.net/datas/khimija/Sol-2/0010-010-Medi-sul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5904656" cy="3510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</TotalTime>
  <Words>326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Особливості отруєння фосфором  </vt:lpstr>
      <vt:lpstr>Слайд 2</vt:lpstr>
      <vt:lpstr>Слайд 3</vt:lpstr>
      <vt:lpstr>Профілактика</vt:lpstr>
      <vt:lpstr>Перша допомога і лікування</vt:lpstr>
      <vt:lpstr>Слайд 6</vt:lpstr>
      <vt:lpstr>Слайд 7</vt:lpstr>
      <vt:lpstr>Слайд 8</vt:lpstr>
      <vt:lpstr>При опіках шкіри - негайно гасити палаючий фосфор водою або піском; обпечене місце обробити 5% розчином сульфату міді, змащувати риб'ячим жиром.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Фосфор </dc:title>
  <dc:creator>Сергей</dc:creator>
  <cp:lastModifiedBy>www.PHILka.RU</cp:lastModifiedBy>
  <cp:revision>12</cp:revision>
  <dcterms:created xsi:type="dcterms:W3CDTF">2013-12-05T08:59:18Z</dcterms:created>
  <dcterms:modified xsi:type="dcterms:W3CDTF">2013-12-05T18:37:10Z</dcterms:modified>
</cp:coreProperties>
</file>