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79439"/>
          </a:xfrm>
        </p:spPr>
        <p:txBody>
          <a:bodyPr>
            <a:normAutofit/>
          </a:bodyPr>
          <a:lstStyle/>
          <a:p>
            <a:r>
              <a:rPr lang="uk-UA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Алкоголь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Download\kak-brosit-pit-alkog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3133427" cy="31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3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uk-UA" dirty="0" smtClean="0"/>
              <a:t>Боротьба з алкоголізмом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484784"/>
            <a:ext cx="5904656" cy="482916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/>
              <a:t>Боротьба</a:t>
            </a:r>
            <a:r>
              <a:rPr lang="ru-RU" sz="2400" b="1" dirty="0"/>
              <a:t> з </a:t>
            </a:r>
            <a:r>
              <a:rPr lang="ru-RU" sz="2400" b="1" dirty="0" err="1"/>
              <a:t>пияцтвом</a:t>
            </a:r>
            <a:r>
              <a:rPr lang="ru-RU" sz="2400" dirty="0"/>
              <a:t> </a:t>
            </a:r>
            <a:r>
              <a:rPr lang="ru-RU" sz="2400" dirty="0" err="1"/>
              <a:t>тривала</a:t>
            </a:r>
            <a:r>
              <a:rPr lang="ru-RU" sz="2400" dirty="0"/>
              <a:t> і в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середніх</a:t>
            </a:r>
            <a:r>
              <a:rPr lang="ru-RU" sz="2400" dirty="0"/>
              <a:t> </a:t>
            </a:r>
            <a:r>
              <a:rPr lang="ru-RU" sz="2400" dirty="0" err="1"/>
              <a:t>віків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В СРСР </a:t>
            </a:r>
            <a:r>
              <a:rPr lang="ru-RU" sz="2400" dirty="0" err="1" smtClean="0"/>
              <a:t>вводився</a:t>
            </a:r>
            <a:r>
              <a:rPr lang="ru-RU" sz="2400" dirty="0" smtClean="0"/>
              <a:t> «</a:t>
            </a:r>
            <a:r>
              <a:rPr lang="ru-RU" sz="2400" dirty="0" err="1" smtClean="0"/>
              <a:t>сухий</a:t>
            </a:r>
            <a:r>
              <a:rPr lang="ru-RU" sz="2400" dirty="0" smtClean="0"/>
              <a:t> закон» – </a:t>
            </a:r>
            <a:r>
              <a:rPr lang="ru-RU" sz="2400" dirty="0" err="1"/>
              <a:t>ефект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введення</a:t>
            </a:r>
            <a:r>
              <a:rPr lang="ru-RU" sz="2400" dirty="0"/>
              <a:t> </a:t>
            </a:r>
            <a:r>
              <a:rPr lang="ru-RU" sz="2400" dirty="0" err="1"/>
              <a:t>виявився</a:t>
            </a:r>
            <a:r>
              <a:rPr lang="ru-RU" sz="2400" dirty="0"/>
              <a:t> </a:t>
            </a:r>
            <a:r>
              <a:rPr lang="ru-RU" sz="2400" dirty="0" err="1"/>
              <a:t>позитивним</a:t>
            </a:r>
            <a:r>
              <a:rPr lang="ru-RU" sz="2400" dirty="0"/>
              <a:t> для </a:t>
            </a:r>
            <a:r>
              <a:rPr lang="ru-RU" sz="2400" dirty="0" err="1"/>
              <a:t>усієї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uk-UA" sz="2400" dirty="0" smtClean="0"/>
              <a:t>Вироблення </a:t>
            </a:r>
            <a:r>
              <a:rPr lang="uk-UA" sz="2400" dirty="0"/>
              <a:t>негативного умовного рефлексу на алкоголь за допомогою блювотних засобів, введення </a:t>
            </a:r>
            <a:r>
              <a:rPr lang="uk-UA" sz="2400" dirty="0" err="1"/>
              <a:t>тетураму</a:t>
            </a:r>
            <a:r>
              <a:rPr lang="uk-UA" sz="2400" dirty="0"/>
              <a:t> (антабусу), психотерапія, гіпнотичне навіювання, </a:t>
            </a:r>
            <a:r>
              <a:rPr lang="uk-UA" sz="2400" dirty="0" err="1"/>
              <a:t>гідро-</a:t>
            </a:r>
            <a:r>
              <a:rPr lang="uk-UA" sz="2400" dirty="0"/>
              <a:t>, </a:t>
            </a:r>
            <a:r>
              <a:rPr lang="uk-UA" sz="2400" dirty="0" err="1"/>
              <a:t>інсуліно-</a:t>
            </a:r>
            <a:r>
              <a:rPr lang="uk-UA" sz="2400" dirty="0"/>
              <a:t>, гормонотерапія, лікувальний сон, трудова терапія </a:t>
            </a:r>
            <a:endParaRPr lang="uk-UA" sz="2400" dirty="0" smtClean="0"/>
          </a:p>
          <a:p>
            <a:pPr marL="109728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та </a:t>
            </a:r>
            <a:r>
              <a:rPr lang="uk-UA" sz="2400" dirty="0"/>
              <a:t>ін.</a:t>
            </a: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37" y="1606917"/>
            <a:ext cx="3246630" cy="4325657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60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Download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280"/>
            <a:ext cx="9189707" cy="6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3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Download\POK044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23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Download\7e6ab155dc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41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Download\caf8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6194113" cy="419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Download\antialcohol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37019"/>
            <a:ext cx="2466020" cy="35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Download\0388649d7c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3056"/>
            <a:ext cx="1845145" cy="29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Download\7dcfa3288355496946cb4d605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1" y="4195339"/>
            <a:ext cx="4789957" cy="26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47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/>
          <a:lstStyle/>
          <a:p>
            <a:r>
              <a:rPr lang="ru-RU" dirty="0"/>
              <a:t>Що </a:t>
            </a:r>
            <a:r>
              <a:rPr lang="ru-RU" dirty="0" err="1"/>
              <a:t>таке</a:t>
            </a:r>
            <a:r>
              <a:rPr lang="ru-RU" dirty="0"/>
              <a:t> алкоголь?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Алкоголь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рідина</a:t>
            </a:r>
            <a:r>
              <a:rPr lang="ru-RU" sz="2400" dirty="0"/>
              <a:t>, </a:t>
            </a:r>
            <a:r>
              <a:rPr lang="ru-RU" sz="2400" dirty="0" err="1"/>
              <a:t>отримана</a:t>
            </a:r>
            <a:r>
              <a:rPr lang="ru-RU" sz="2400" dirty="0"/>
              <a:t> при </a:t>
            </a:r>
            <a:r>
              <a:rPr lang="ru-RU" sz="2400" dirty="0" err="1"/>
              <a:t>зброджуванні</a:t>
            </a:r>
            <a:r>
              <a:rPr lang="ru-RU" sz="2400" dirty="0"/>
              <a:t> </a:t>
            </a:r>
            <a:r>
              <a:rPr lang="ru-RU" sz="2400" dirty="0" err="1"/>
              <a:t>цукрів</a:t>
            </a:r>
            <a:r>
              <a:rPr lang="ru-RU" sz="2400" dirty="0"/>
              <a:t> </a:t>
            </a:r>
            <a:r>
              <a:rPr lang="ru-RU" sz="2400" dirty="0" smtClean="0"/>
              <a:t> з </a:t>
            </a:r>
            <a:r>
              <a:rPr lang="ru-RU" sz="2400" dirty="0" err="1" smtClean="0"/>
              <a:t>дріжджами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процесі</a:t>
            </a:r>
            <a:r>
              <a:rPr lang="ru-RU" sz="2400" dirty="0"/>
              <a:t>, при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цукру</a:t>
            </a:r>
            <a:r>
              <a:rPr lang="ru-RU" sz="2400" dirty="0"/>
              <a:t> </a:t>
            </a:r>
            <a:r>
              <a:rPr lang="ru-RU" sz="2400" dirty="0" err="1"/>
              <a:t>перетворюються</a:t>
            </a:r>
            <a:r>
              <a:rPr lang="ru-RU" sz="2400" dirty="0"/>
              <a:t> </a:t>
            </a:r>
            <a:r>
              <a:rPr lang="ru-RU" sz="2400" dirty="0" smtClean="0"/>
              <a:t> в спирт. </a:t>
            </a:r>
          </a:p>
          <a:p>
            <a:r>
              <a:rPr lang="ru-RU" sz="2400" dirty="0" err="1" smtClean="0"/>
              <a:t>Алькоголь</a:t>
            </a:r>
            <a:r>
              <a:rPr lang="ru-RU" sz="2400" dirty="0" smtClean="0"/>
              <a:t> – наркотик. </a:t>
            </a:r>
          </a:p>
          <a:p>
            <a:pPr marL="109728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дріжжі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b="1" baseline="-25000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b="1" baseline="-25000" dirty="0" smtClean="0">
                <a:solidFill>
                  <a:schemeClr val="accent1">
                    <a:lumMod val="50000"/>
                  </a:schemeClr>
                </a:solidFill>
              </a:rPr>
              <a:t>6                                              </a:t>
            </a:r>
            <a:r>
              <a:rPr lang="ru-RU" sz="2400" b="1" dirty="0" smtClean="0">
                <a:solidFill>
                  <a:srgbClr val="FF3300"/>
                </a:solidFill>
              </a:rPr>
              <a:t>2 С</a:t>
            </a:r>
            <a:r>
              <a:rPr lang="ru-RU" sz="2400" b="1" baseline="-25000" dirty="0" smtClean="0">
                <a:solidFill>
                  <a:srgbClr val="FF3300"/>
                </a:solidFill>
              </a:rPr>
              <a:t>2</a:t>
            </a:r>
            <a:r>
              <a:rPr lang="en-US" sz="2400" b="1" dirty="0" smtClean="0">
                <a:solidFill>
                  <a:srgbClr val="FF3300"/>
                </a:solidFill>
              </a:rPr>
              <a:t>H</a:t>
            </a:r>
            <a:r>
              <a:rPr lang="ru-RU" sz="2400" b="1" baseline="-25000" dirty="0" smtClean="0">
                <a:solidFill>
                  <a:srgbClr val="FF3300"/>
                </a:solidFill>
              </a:rPr>
              <a:t>5</a:t>
            </a:r>
            <a:r>
              <a:rPr lang="ru-RU" sz="2400" b="1" dirty="0" smtClean="0">
                <a:solidFill>
                  <a:srgbClr val="FF3300"/>
                </a:solidFill>
              </a:rPr>
              <a:t>ОН</a:t>
            </a:r>
            <a:r>
              <a:rPr lang="ru-RU" sz="2400" b="1" dirty="0" smtClean="0">
                <a:solidFill>
                  <a:srgbClr val="FFFFCC"/>
                </a:solidFill>
              </a:rPr>
              <a:t> </a:t>
            </a:r>
            <a:r>
              <a:rPr lang="ru-RU" sz="2400" b="1" dirty="0" smtClean="0"/>
              <a:t>+ 2 СО</a:t>
            </a:r>
            <a:r>
              <a:rPr lang="ru-RU" sz="2400" b="1" baseline="-25000" dirty="0" smtClean="0"/>
              <a:t>2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Глюкоза                                       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етиловий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спирт</a:t>
            </a:r>
          </a:p>
          <a:p>
            <a:pPr marL="109728" indent="0">
              <a:buNone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en-US" sz="2400" dirty="0">
                <a:cs typeface="Arial" charset="0"/>
              </a:rPr>
              <a:t>+ </a:t>
            </a:r>
            <a:r>
              <a:rPr lang="ru-RU" sz="2400" dirty="0">
                <a:cs typeface="Arial" charset="0"/>
              </a:rPr>
              <a:t>вода</a:t>
            </a:r>
          </a:p>
          <a:p>
            <a:pPr marL="109728" indent="0">
              <a:buNone/>
            </a:pPr>
            <a:r>
              <a:rPr lang="ru-RU" sz="2400" dirty="0">
                <a:cs typeface="Arial" charset="0"/>
              </a:rPr>
              <a:t>  </a:t>
            </a:r>
            <a:r>
              <a:rPr lang="ru-RU" sz="2400" dirty="0" smtClean="0">
                <a:cs typeface="Arial" charset="0"/>
              </a:rPr>
              <a:t>                                                  </a:t>
            </a:r>
            <a:r>
              <a:rPr lang="ru-RU" sz="2400" dirty="0" smtClean="0"/>
              <a:t>             </a:t>
            </a:r>
            <a:r>
              <a:rPr lang="ru-RU" sz="2400" dirty="0" smtClean="0">
                <a:cs typeface="Arial" charset="0"/>
              </a:rPr>
              <a:t>+ добавки</a:t>
            </a:r>
          </a:p>
          <a:p>
            <a:pPr marL="109728" indent="0">
              <a:buNone/>
            </a:pPr>
            <a:r>
              <a:rPr lang="uk-UA" sz="2400" dirty="0" smtClean="0">
                <a:cs typeface="Arial" charset="0"/>
              </a:rPr>
              <a:t>=                                                       </a:t>
            </a:r>
            <a:r>
              <a:rPr lang="uk-UA" sz="2400" b="1" dirty="0" smtClean="0">
                <a:solidFill>
                  <a:srgbClr val="FF0000"/>
                </a:solidFill>
                <a:cs typeface="Arial" charset="0"/>
              </a:rPr>
              <a:t>= алкогольні </a:t>
            </a:r>
            <a:r>
              <a:rPr lang="uk-UA" sz="2400" b="1" dirty="0">
                <a:solidFill>
                  <a:srgbClr val="FF0000"/>
                </a:solidFill>
                <a:cs typeface="Arial" charset="0"/>
              </a:rPr>
              <a:t>напої</a:t>
            </a:r>
            <a:endParaRPr lang="ru-RU" sz="2400" b="1" dirty="0" smtClean="0">
              <a:solidFill>
                <a:srgbClr val="FF0000"/>
              </a:solidFill>
              <a:cs typeface="Arial" charset="0"/>
            </a:endParaRPr>
          </a:p>
          <a:p>
            <a:pPr marL="109728" indent="0">
              <a:buNone/>
            </a:pPr>
            <a:r>
              <a:rPr lang="uk-UA" sz="2400" dirty="0" smtClean="0">
                <a:cs typeface="Arial" charset="0"/>
              </a:rPr>
              <a:t>                                              </a:t>
            </a:r>
            <a:endParaRPr lang="ru-RU" sz="2400" dirty="0">
              <a:cs typeface="Arial" charset="0"/>
            </a:endParaRPr>
          </a:p>
          <a:p>
            <a:pPr marL="109728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7" name="Picture 14" descr="Алкоголь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453696" cy="256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555776" y="3356992"/>
            <a:ext cx="1800200" cy="0"/>
          </a:xfrm>
          <a:prstGeom prst="lin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7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wnload\678485454789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00" y="764704"/>
            <a:ext cx="4523200" cy="4286250"/>
          </a:xfrm>
          <a:prstGeom prst="rect">
            <a:avLst/>
          </a:prstGeom>
          <a:noFill/>
          <a:effectLst>
            <a:reflection stA="4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uk-UA" dirty="0" smtClean="0"/>
              <a:t>Спирт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5112568" cy="537321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Спирти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летючі</a:t>
            </a:r>
            <a:r>
              <a:rPr lang="ru-RU" sz="2400" dirty="0"/>
              <a:t> </a:t>
            </a:r>
            <a:r>
              <a:rPr lang="ru-RU" sz="2400" dirty="0" err="1"/>
              <a:t>безбарвні</a:t>
            </a:r>
            <a:r>
              <a:rPr lang="ru-RU" sz="2400" dirty="0"/>
              <a:t> </a:t>
            </a:r>
            <a:r>
              <a:rPr lang="ru-RU" sz="2400" dirty="0" err="1"/>
              <a:t>їдкі</a:t>
            </a:r>
            <a:r>
              <a:rPr lang="ru-RU" sz="2400" dirty="0"/>
              <a:t> </a:t>
            </a:r>
            <a:r>
              <a:rPr lang="ru-RU" sz="2400" dirty="0" err="1"/>
              <a:t>рідини</a:t>
            </a:r>
            <a:r>
              <a:rPr lang="ru-RU" sz="2400" dirty="0"/>
              <a:t>, </a:t>
            </a:r>
            <a:r>
              <a:rPr lang="ru-RU" sz="2400" dirty="0" err="1"/>
              <a:t>складені</a:t>
            </a:r>
            <a:r>
              <a:rPr lang="ru-RU" sz="2400" dirty="0"/>
              <a:t> з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: </a:t>
            </a:r>
            <a:r>
              <a:rPr lang="ru-RU" sz="2400" dirty="0" err="1"/>
              <a:t>вуглецю</a:t>
            </a:r>
            <a:r>
              <a:rPr lang="ru-RU" sz="2400" dirty="0"/>
              <a:t>, </a:t>
            </a:r>
            <a:r>
              <a:rPr lang="ru-RU" sz="2400" dirty="0" err="1"/>
              <a:t>кисню</a:t>
            </a:r>
            <a:r>
              <a:rPr lang="ru-RU" sz="2400" dirty="0"/>
              <a:t> і </a:t>
            </a:r>
            <a:r>
              <a:rPr lang="ru-RU" sz="2400" dirty="0" err="1"/>
              <a:t>водню</a:t>
            </a:r>
            <a:r>
              <a:rPr lang="ru-RU" sz="2400" dirty="0"/>
              <a:t>. </a:t>
            </a:r>
            <a:endParaRPr lang="ru-RU" sz="2400" dirty="0"/>
          </a:p>
          <a:p>
            <a:r>
              <a:rPr lang="uk-UA" sz="2400" noProof="1" smtClean="0">
                <a:solidFill>
                  <a:srgbClr val="002060"/>
                </a:solidFill>
              </a:rPr>
              <a:t>Етиловий </a:t>
            </a:r>
            <a:r>
              <a:rPr lang="uk-UA" sz="2400" noProof="1" smtClean="0">
                <a:solidFill>
                  <a:srgbClr val="002060"/>
                </a:solidFill>
              </a:rPr>
              <a:t>спирт</a:t>
            </a:r>
            <a:r>
              <a:rPr lang="uk-UA" sz="2400" noProof="1" smtClean="0"/>
              <a:t> (етанол) використовується у виробництві алкогольних напоїв. Його можуть також прописувати в медичних цілях для збудження апетиту; він є також основою, в якій розчиняють багато </a:t>
            </a:r>
            <a:r>
              <a:rPr lang="uk-UA" sz="2400" noProof="1" smtClean="0"/>
              <a:t>лікарських </a:t>
            </a:r>
            <a:r>
              <a:rPr lang="uk-UA" sz="2400" noProof="1" smtClean="0"/>
              <a:t>інгредієнти.</a:t>
            </a:r>
          </a:p>
          <a:p>
            <a:r>
              <a:rPr lang="uk-UA" sz="2400" noProof="1" smtClean="0">
                <a:solidFill>
                  <a:srgbClr val="002060"/>
                </a:solidFill>
              </a:rPr>
              <a:t>Метиловий</a:t>
            </a:r>
            <a:r>
              <a:rPr lang="uk-UA" sz="2400" noProof="1" smtClean="0">
                <a:solidFill>
                  <a:srgbClr val="002060"/>
                </a:solidFill>
              </a:rPr>
              <a:t> спирт</a:t>
            </a:r>
            <a:r>
              <a:rPr lang="uk-UA" sz="2400" noProof="1" smtClean="0"/>
              <a:t> (метанол, або "деревний спирт") використовується в промисловості якпаливо і розчинник. Він</a:t>
            </a:r>
            <a:r>
              <a:rPr lang="ru-RU" sz="2400" dirty="0"/>
              <a:t> </a:t>
            </a:r>
            <a:r>
              <a:rPr lang="ru-RU" sz="2400" dirty="0" err="1"/>
              <a:t>отруйний</a:t>
            </a:r>
            <a:r>
              <a:rPr lang="ru-RU" sz="2400" dirty="0"/>
              <a:t>,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вживання</a:t>
            </a:r>
            <a:r>
              <a:rPr lang="ru-RU" sz="2400" dirty="0"/>
              <a:t> </a:t>
            </a:r>
            <a:r>
              <a:rPr lang="ru-RU" sz="2400" dirty="0" err="1"/>
              <a:t>викликає</a:t>
            </a:r>
            <a:r>
              <a:rPr lang="ru-RU" sz="2400" dirty="0"/>
              <a:t> </a:t>
            </a:r>
            <a:r>
              <a:rPr lang="ru-RU" sz="2400" dirty="0" err="1"/>
              <a:t>сліпоту</a:t>
            </a:r>
            <a:r>
              <a:rPr lang="ru-RU" sz="2400" dirty="0"/>
              <a:t> і смерть. 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3399104"/>
            <a:ext cx="2632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СН</a:t>
            </a:r>
            <a:r>
              <a:rPr lang="ru-RU" sz="3200" baseline="-25000" dirty="0">
                <a:solidFill>
                  <a:srgbClr val="FF0000"/>
                </a:solidFill>
              </a:rPr>
              <a:t>3</a:t>
            </a:r>
            <a:r>
              <a:rPr lang="ru-RU" sz="3200" dirty="0">
                <a:solidFill>
                  <a:srgbClr val="FF0000"/>
                </a:solidFill>
              </a:rPr>
              <a:t>-СН</a:t>
            </a:r>
            <a:r>
              <a:rPr lang="ru-RU" sz="3200" baseline="-25000" dirty="0">
                <a:solidFill>
                  <a:srgbClr val="FF0000"/>
                </a:solidFill>
              </a:rPr>
              <a:t>2</a:t>
            </a:r>
            <a:r>
              <a:rPr lang="ru-RU" sz="3200" dirty="0">
                <a:solidFill>
                  <a:srgbClr val="FF0000"/>
                </a:solidFill>
              </a:rPr>
              <a:t>-ОН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3684" y="5301208"/>
            <a:ext cx="1728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СН</a:t>
            </a:r>
            <a:r>
              <a:rPr lang="ru-RU" sz="3200" baseline="-25000" dirty="0">
                <a:solidFill>
                  <a:srgbClr val="FF0000"/>
                </a:solidFill>
              </a:rPr>
              <a:t>3</a:t>
            </a:r>
            <a:r>
              <a:rPr lang="ru-RU" sz="3200" dirty="0">
                <a:solidFill>
                  <a:srgbClr val="FF0000"/>
                </a:solidFill>
              </a:rPr>
              <a:t>-ОН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Download\115px-Alcohol_genera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8299"/>
            <a:ext cx="2553568" cy="15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5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/>
              <a:t>В</a:t>
            </a:r>
            <a:r>
              <a:rPr lang="uk-UA" dirty="0" smtClean="0"/>
              <a:t>плив алкоголю на організм.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Помірне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алкоголю не шкодить </a:t>
            </a:r>
            <a:r>
              <a:rPr lang="ru-RU" dirty="0" err="1"/>
              <a:t>здоров'ю</a:t>
            </a:r>
            <a:r>
              <a:rPr lang="ru-RU" dirty="0"/>
              <a:t>. </a:t>
            </a:r>
            <a:r>
              <a:rPr lang="uk-UA" noProof="1" smtClean="0"/>
              <a:t>Статистика показує, що споживання помірної кількості спирту може надавати благотворний ефект </a:t>
            </a:r>
            <a:r>
              <a:rPr lang="uk-UA" noProof="1" smtClean="0"/>
              <a:t>на </a:t>
            </a:r>
            <a:r>
              <a:rPr lang="uk-UA" noProof="1" smtClean="0"/>
              <a:t>серці.</a:t>
            </a:r>
          </a:p>
          <a:p>
            <a:endParaRPr lang="uk-UA" noProof="1" smtClean="0"/>
          </a:p>
          <a:p>
            <a:r>
              <a:rPr lang="uk-UA" noProof="1" smtClean="0"/>
              <a:t>Однак </a:t>
            </a:r>
            <a:r>
              <a:rPr lang="uk-UA" noProof="1" smtClean="0"/>
              <a:t>алкоголь впливає на мозок, так що </a:t>
            </a:r>
            <a:r>
              <a:rPr lang="uk-UA" noProof="1" smtClean="0"/>
              <a:t>ніколи </a:t>
            </a:r>
            <a:r>
              <a:rPr lang="uk-UA" noProof="1" smtClean="0"/>
              <a:t>не можна  пити </a:t>
            </a:r>
            <a:r>
              <a:rPr lang="uk-UA" noProof="1" smtClean="0"/>
              <a:t>за кермом.</a:t>
            </a:r>
            <a:r>
              <a:rPr lang="uk-UA" noProof="1" smtClean="0"/>
              <a:t> </a:t>
            </a:r>
            <a:endParaRPr lang="uk-UA" noProof="1" smtClean="0"/>
          </a:p>
          <a:p>
            <a:endParaRPr lang="uk-UA" noProof="1"/>
          </a:p>
          <a:p>
            <a:r>
              <a:rPr lang="uk-UA" noProof="1" smtClean="0"/>
              <a:t>Надмірне </a:t>
            </a:r>
            <a:r>
              <a:rPr lang="uk-UA" noProof="1" smtClean="0"/>
              <a:t>споживання алкоголю викликає суспільне невдоволення, похмілля і зниження працездатності в короткостроковій перспективі; в довгостроковій перспективі воно викликає необоротне ушкодження печінки, втрату пам'яті і погіршення функціонування психіки, безсоння, уповільнені рефлекси з відповіднимзростанням небезпеки нещасних випадків і погіршення розсудливості і емоційного контролю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76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01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вживання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акоголю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utoShape 2"/>
          <p:cNvSpPr>
            <a:spLocks noGrp="1" noChangeArrowheads="1"/>
          </p:cNvSpPr>
          <p:nvPr>
            <p:ph idx="1"/>
          </p:nvPr>
        </p:nvSpPr>
        <p:spPr bwMode="auto">
          <a:xfrm>
            <a:off x="1239267" y="2266621"/>
            <a:ext cx="5688632" cy="3452246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13" y="3789040"/>
            <a:ext cx="144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Інтерес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7583" y="1628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Знаття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психічної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напруги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5716876"/>
            <a:ext cx="3114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</a:rPr>
              <a:t>символічні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мотиви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(</a:t>
            </a:r>
            <a:r>
              <a:rPr lang="ru-RU" sz="2400" dirty="0" err="1" smtClean="0">
                <a:solidFill>
                  <a:srgbClr val="FF0000"/>
                </a:solidFill>
              </a:rPr>
              <a:t>свято,застілля</a:t>
            </a:r>
            <a:r>
              <a:rPr lang="ru-RU" sz="2400" dirty="0" smtClean="0">
                <a:solidFill>
                  <a:srgbClr val="FF0000"/>
                </a:solidFill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</a:rPr>
              <a:t>т.д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2456" y="3881373"/>
            <a:ext cx="2361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Самоствердження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Download\alkog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59" y="3158559"/>
            <a:ext cx="2426233" cy="17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99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wnload\9acdd291160715189c21ba4a9b3ef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8737"/>
            <a:ext cx="2808312" cy="276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Метаболізм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алкоголю в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печінці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/>
          </a:bodyPr>
          <a:lstStyle/>
          <a:p>
            <a:r>
              <a:rPr lang="ru-RU" sz="2000" dirty="0"/>
              <a:t>Алкоголь </a:t>
            </a:r>
            <a:r>
              <a:rPr lang="ru-RU" sz="2000" dirty="0" err="1"/>
              <a:t>зберігається</a:t>
            </a:r>
            <a:r>
              <a:rPr lang="ru-RU" sz="2000" dirty="0"/>
              <a:t> в </a:t>
            </a:r>
            <a:r>
              <a:rPr lang="ru-RU" sz="2000" dirty="0" err="1"/>
              <a:t>організмі</a:t>
            </a:r>
            <a:r>
              <a:rPr lang="ru-RU" sz="2000" dirty="0"/>
              <a:t> до тих </a:t>
            </a:r>
            <a:r>
              <a:rPr lang="ru-RU" sz="2000" dirty="0" err="1"/>
              <a:t>пір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не буде </a:t>
            </a:r>
            <a:r>
              <a:rPr lang="ru-RU" sz="2000" dirty="0" err="1"/>
              <a:t>перероблений</a:t>
            </a:r>
            <a:r>
              <a:rPr lang="ru-RU" sz="2000" dirty="0"/>
              <a:t> </a:t>
            </a:r>
            <a:r>
              <a:rPr lang="ru-RU" sz="2000" dirty="0" err="1"/>
              <a:t>печінкою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 smtClean="0"/>
              <a:t>повільно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marL="109728" indent="0">
              <a:buNone/>
            </a:pPr>
            <a:r>
              <a:rPr lang="ru-RU" sz="2000" dirty="0" smtClean="0"/>
              <a:t>  У </a:t>
            </a:r>
            <a:r>
              <a:rPr lang="ru-RU" sz="2000" dirty="0" err="1"/>
              <a:t>печінці</a:t>
            </a:r>
            <a:r>
              <a:rPr lang="ru-RU" sz="2000" dirty="0"/>
              <a:t> </a:t>
            </a:r>
            <a:r>
              <a:rPr lang="ru-RU" sz="2000" dirty="0" err="1"/>
              <a:t>відбуваються</a:t>
            </a:r>
            <a:r>
              <a:rPr lang="ru-RU" sz="2000" dirty="0"/>
              <a:t> </a:t>
            </a:r>
            <a:r>
              <a:rPr lang="ru-RU" sz="2000" dirty="0" err="1"/>
              <a:t>хімічні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 </a:t>
            </a:r>
            <a:r>
              <a:rPr lang="ru-RU" sz="2000" dirty="0" err="1"/>
              <a:t>окислення</a:t>
            </a:r>
            <a:r>
              <a:rPr lang="ru-RU" sz="2000" dirty="0"/>
              <a:t> </a:t>
            </a:r>
            <a:r>
              <a:rPr lang="ru-RU" sz="2000" dirty="0" err="1"/>
              <a:t>етилового</a:t>
            </a:r>
            <a:r>
              <a:rPr lang="ru-RU" sz="2000" dirty="0"/>
              <a:t> </a:t>
            </a:r>
            <a:r>
              <a:rPr lang="ru-RU" sz="2000" dirty="0" smtClean="0"/>
              <a:t>спирту: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r>
              <a:rPr lang="ru-RU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ru-RU" sz="2000" b="1" baseline="-25000" dirty="0" smtClean="0">
                <a:solidFill>
                  <a:srgbClr val="FF0000"/>
                </a:solidFill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</a:rPr>
              <a:t>ОН</a:t>
            </a:r>
            <a:r>
              <a:rPr lang="ru-RU" sz="2000" b="1" dirty="0" smtClean="0">
                <a:solidFill>
                  <a:srgbClr val="FF3300"/>
                </a:solidFill>
              </a:rPr>
              <a:t>                    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СН</a:t>
            </a:r>
            <a:r>
              <a:rPr lang="ru-RU" sz="2000" b="1" baseline="-250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СОН                            </a:t>
            </a:r>
            <a:r>
              <a:rPr lang="ru-RU" sz="2000" b="1" dirty="0" smtClean="0">
                <a:solidFill>
                  <a:srgbClr val="FF6699"/>
                </a:solidFill>
              </a:rPr>
              <a:t>СН</a:t>
            </a:r>
            <a:r>
              <a:rPr lang="ru-RU" sz="2000" b="1" baseline="-25000" dirty="0" smtClean="0">
                <a:solidFill>
                  <a:srgbClr val="FF6699"/>
                </a:solidFill>
              </a:rPr>
              <a:t>3</a:t>
            </a:r>
            <a:r>
              <a:rPr lang="ru-RU" sz="2000" b="1" dirty="0" smtClean="0">
                <a:solidFill>
                  <a:srgbClr val="FF6699"/>
                </a:solidFill>
              </a:rPr>
              <a:t>СООН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</a:rPr>
              <a:t>еталон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оцтовий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альдегід</a:t>
            </a:r>
            <a:r>
              <a:rPr lang="ru-RU" sz="2000" b="1" dirty="0">
                <a:solidFill>
                  <a:srgbClr val="FF3300"/>
                </a:solidFill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</a:rPr>
              <a:t>           </a:t>
            </a:r>
            <a:r>
              <a:rPr lang="ru-RU" sz="2000" b="1" dirty="0" err="1" smtClean="0">
                <a:solidFill>
                  <a:srgbClr val="FF6699"/>
                </a:solidFill>
              </a:rPr>
              <a:t>оцтова</a:t>
            </a:r>
            <a:r>
              <a:rPr lang="ru-RU" sz="2000" b="1" dirty="0" smtClean="0">
                <a:solidFill>
                  <a:srgbClr val="FF6699"/>
                </a:solidFill>
              </a:rPr>
              <a:t> кислота</a:t>
            </a:r>
            <a:endParaRPr lang="ru-RU" sz="2000" b="1" dirty="0">
              <a:solidFill>
                <a:srgbClr val="FF6699"/>
              </a:solidFill>
            </a:endParaRPr>
          </a:p>
          <a:p>
            <a:pPr marL="109728" indent="0">
              <a:buNone/>
            </a:pPr>
            <a:endParaRPr lang="ru-RU" sz="2000" dirty="0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1907704" y="3618593"/>
            <a:ext cx="1800200" cy="0"/>
          </a:xfrm>
          <a:prstGeom prst="lin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5477164" y="3645024"/>
            <a:ext cx="1219200" cy="0"/>
          </a:xfrm>
          <a:prstGeom prst="lin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7450895" y="4033517"/>
            <a:ext cx="0" cy="682625"/>
          </a:xfrm>
          <a:prstGeom prst="lin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88131" y="4790338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Ацетил-</a:t>
            </a:r>
            <a:r>
              <a:rPr lang="ru-RU" sz="2400" dirty="0" err="1" smtClean="0">
                <a:solidFill>
                  <a:srgbClr val="002060"/>
                </a:solidFill>
              </a:rPr>
              <a:t>КоА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H="1">
            <a:off x="5477163" y="5021171"/>
            <a:ext cx="1010967" cy="0"/>
          </a:xfrm>
          <a:prstGeom prst="lin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>
            <a:off x="5868144" y="5373217"/>
            <a:ext cx="978102" cy="576064"/>
          </a:xfrm>
          <a:prstGeom prst="lin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4836505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СО</a:t>
            </a:r>
            <a:r>
              <a:rPr lang="ru-RU" b="1" baseline="-25000" dirty="0">
                <a:solidFill>
                  <a:srgbClr val="0000FF"/>
                </a:solidFill>
              </a:rPr>
              <a:t>2</a:t>
            </a:r>
            <a:r>
              <a:rPr lang="ru-RU" b="1" dirty="0">
                <a:solidFill>
                  <a:srgbClr val="0000FF"/>
                </a:solidFill>
              </a:rPr>
              <a:t>+Н</a:t>
            </a:r>
            <a:r>
              <a:rPr lang="ru-RU" b="1" baseline="-25000" dirty="0">
                <a:solidFill>
                  <a:srgbClr val="0000FF"/>
                </a:solidFill>
              </a:rPr>
              <a:t>2</a:t>
            </a:r>
            <a:r>
              <a:rPr lang="ru-RU" b="1" dirty="0">
                <a:solidFill>
                  <a:srgbClr val="0000FF"/>
                </a:solidFill>
              </a:rPr>
              <a:t>О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1879" y="5661249"/>
            <a:ext cx="1909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Синтез </a:t>
            </a:r>
            <a:r>
              <a:rPr lang="ru-RU" dirty="0" err="1">
                <a:solidFill>
                  <a:srgbClr val="002060"/>
                </a:solidFill>
              </a:rPr>
              <a:t>жирних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кислот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3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dirty="0" err="1" smtClean="0"/>
              <a:t>Вживання</a:t>
            </a:r>
            <a:r>
              <a:rPr lang="ru-RU" dirty="0" smtClean="0"/>
              <a:t> алкоголя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700809"/>
            <a:ext cx="4038600" cy="472910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err="1" smtClean="0"/>
              <a:t>Первинна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поразка</a:t>
            </a:r>
            <a:r>
              <a:rPr lang="ru-RU" sz="2400" dirty="0"/>
              <a:t> : </a:t>
            </a:r>
            <a:r>
              <a:rPr lang="ru-RU" sz="2400" dirty="0" err="1"/>
              <a:t>Загибель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</a:t>
            </a:r>
            <a:r>
              <a:rPr lang="ru-RU" sz="2400" dirty="0" err="1"/>
              <a:t>мозку</a:t>
            </a:r>
            <a:r>
              <a:rPr lang="ru-RU" sz="2400" dirty="0"/>
              <a:t> </a:t>
            </a:r>
          </a:p>
          <a:p>
            <a:pPr marL="109728" indent="0">
              <a:buNone/>
            </a:pPr>
            <a:r>
              <a:rPr lang="ru-RU" sz="2400" dirty="0" smtClean="0"/>
              <a:t> (</a:t>
            </a:r>
            <a:r>
              <a:rPr lang="ru-RU" sz="2400" dirty="0"/>
              <a:t>100 г </a:t>
            </a:r>
            <a:r>
              <a:rPr lang="ru-RU" sz="2400" dirty="0" err="1"/>
              <a:t>горілки</a:t>
            </a:r>
            <a:r>
              <a:rPr lang="ru-RU" sz="2400" dirty="0"/>
              <a:t> = </a:t>
            </a:r>
            <a:r>
              <a:rPr lang="ru-RU" sz="2400" dirty="0" err="1"/>
              <a:t>загибель</a:t>
            </a:r>
            <a:r>
              <a:rPr lang="ru-RU" sz="2400" dirty="0"/>
              <a:t> 7500 </a:t>
            </a:r>
            <a:r>
              <a:rPr lang="ru-RU" sz="2400" dirty="0" err="1"/>
              <a:t>клітин</a:t>
            </a:r>
            <a:r>
              <a:rPr lang="ru-RU" sz="2400" dirty="0"/>
              <a:t> </a:t>
            </a:r>
            <a:r>
              <a:rPr lang="ru-RU" sz="2400" dirty="0" err="1"/>
              <a:t>мозку</a:t>
            </a:r>
            <a:r>
              <a:rPr lang="ru-RU" sz="2400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110608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err="1" smtClean="0"/>
              <a:t>Вторинна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поразка</a:t>
            </a:r>
            <a:r>
              <a:rPr lang="ru-RU" sz="2400" dirty="0" smtClean="0"/>
              <a:t>:</a:t>
            </a:r>
          </a:p>
          <a:p>
            <a:pPr marL="109728" indent="0">
              <a:buNone/>
            </a:pPr>
            <a:r>
              <a:rPr lang="ru-RU" sz="2400" dirty="0" smtClean="0"/>
              <a:t>Жирове </a:t>
            </a:r>
            <a:r>
              <a:rPr lang="ru-RU" sz="2400" dirty="0" err="1"/>
              <a:t>переродження</a:t>
            </a:r>
            <a:r>
              <a:rPr lang="ru-RU" sz="2400" dirty="0"/>
              <a:t> </a:t>
            </a:r>
            <a:r>
              <a:rPr lang="ru-RU" sz="2400" dirty="0" err="1"/>
              <a:t>печінки</a:t>
            </a:r>
            <a:endParaRPr lang="ru-RU" sz="2400" dirty="0"/>
          </a:p>
        </p:txBody>
      </p:sp>
      <p:pic>
        <p:nvPicPr>
          <p:cNvPr id="4098" name="Picture 2" descr="E:\Download\Мозг-Алкогол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637037" cy="29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ownload\Liver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03387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1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52400" y="5300663"/>
            <a:ext cx="2895600" cy="838200"/>
          </a:xfrm>
          <a:prstGeom prst="rightArrowCallout">
            <a:avLst>
              <a:gd name="adj1" fmla="val 25000"/>
              <a:gd name="adj2" fmla="val 25000"/>
              <a:gd name="adj3" fmla="val 57576"/>
              <a:gd name="adj4" fmla="val 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52400" y="4322763"/>
            <a:ext cx="2895600" cy="762000"/>
          </a:xfrm>
          <a:prstGeom prst="rightArrowCallout">
            <a:avLst>
              <a:gd name="adj1" fmla="val 25000"/>
              <a:gd name="adj2" fmla="val 25000"/>
              <a:gd name="adj3" fmla="val 63333"/>
              <a:gd name="adj4" fmla="val 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52400" y="3429000"/>
            <a:ext cx="2895600" cy="762000"/>
          </a:xfrm>
          <a:prstGeom prst="rightArrowCallout">
            <a:avLst>
              <a:gd name="adj1" fmla="val 25000"/>
              <a:gd name="adj2" fmla="val 25000"/>
              <a:gd name="adj3" fmla="val 63333"/>
              <a:gd name="adj4" fmla="val 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2565400"/>
            <a:ext cx="2895600" cy="762000"/>
          </a:xfrm>
          <a:prstGeom prst="rightArrowCallout">
            <a:avLst>
              <a:gd name="adj1" fmla="val 25000"/>
              <a:gd name="adj2" fmla="val 25000"/>
              <a:gd name="adj3" fmla="val 63333"/>
              <a:gd name="adj4" fmla="val 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2400" y="1700213"/>
            <a:ext cx="2895600" cy="685800"/>
          </a:xfrm>
          <a:prstGeom prst="rightArrowCallout">
            <a:avLst>
              <a:gd name="adj1" fmla="val 25000"/>
              <a:gd name="adj2" fmla="val 25000"/>
              <a:gd name="adj3" fmla="val 70370"/>
              <a:gd name="adj4" fmla="val 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2400" y="765175"/>
            <a:ext cx="2895600" cy="685800"/>
          </a:xfrm>
          <a:prstGeom prst="rightArrowCallout">
            <a:avLst>
              <a:gd name="adj1" fmla="val 25000"/>
              <a:gd name="adj2" fmla="val 25000"/>
              <a:gd name="adj3" fmla="val 70370"/>
              <a:gd name="adj4" fmla="val 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54105" y="241955"/>
            <a:ext cx="32928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3300"/>
                </a:solidFill>
              </a:rPr>
              <a:t>Вплив</a:t>
            </a:r>
            <a:r>
              <a:rPr lang="ru-RU" sz="2800" b="1" dirty="0" smtClean="0">
                <a:solidFill>
                  <a:srgbClr val="FF3300"/>
                </a:solidFill>
              </a:rPr>
              <a:t> алкоголя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850" y="765175"/>
            <a:ext cx="1582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FF"/>
                </a:solidFill>
              </a:rPr>
              <a:t>Головний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мозок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987675" y="908050"/>
            <a:ext cx="345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err="1"/>
              <a:t>Загибель</a:t>
            </a:r>
            <a:r>
              <a:rPr lang="ru-RU" b="1" dirty="0"/>
              <a:t> </a:t>
            </a:r>
            <a:r>
              <a:rPr lang="ru-RU" b="1" dirty="0" err="1"/>
              <a:t>нервових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endParaRPr lang="ru-RU" b="1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29191" y="1854200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Серце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35589" y="1859756"/>
            <a:ext cx="3222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Жировое </a:t>
            </a:r>
            <a:r>
              <a:rPr lang="ru-RU" b="1" dirty="0" err="1" smtClean="0"/>
              <a:t>переродження</a:t>
            </a:r>
            <a:endParaRPr lang="ru-RU" b="1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4495" y="2763043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Печінка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048000" y="2708275"/>
            <a:ext cx="37721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err="1"/>
              <a:t>Цироз</a:t>
            </a:r>
            <a:r>
              <a:rPr lang="ru-RU" b="1" dirty="0"/>
              <a:t>, </a:t>
            </a:r>
            <a:r>
              <a:rPr lang="ru-RU" b="1" dirty="0" err="1"/>
              <a:t>алкогольний</a:t>
            </a:r>
            <a:r>
              <a:rPr lang="ru-RU" b="1" dirty="0"/>
              <a:t> гепатит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36751" y="3599563"/>
            <a:ext cx="1370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FF"/>
                </a:solidFill>
              </a:rPr>
              <a:t>Ш</a:t>
            </a:r>
            <a:r>
              <a:rPr lang="ru-RU" b="1" dirty="0" err="1" smtClean="0">
                <a:solidFill>
                  <a:srgbClr val="0000FF"/>
                </a:solidFill>
              </a:rPr>
              <a:t>лунокк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994025" y="3638550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Гастрит, язва, рак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23850" y="4502150"/>
            <a:ext cx="1368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FF"/>
                </a:solidFill>
              </a:rPr>
              <a:t>Н</a:t>
            </a:r>
            <a:r>
              <a:rPr lang="ru-RU" b="1" dirty="0" err="1" smtClean="0">
                <a:solidFill>
                  <a:srgbClr val="0000FF"/>
                </a:solidFill>
              </a:rPr>
              <a:t>ирки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978026" y="4485914"/>
            <a:ext cx="40430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 err="1"/>
              <a:t>Загибель</a:t>
            </a:r>
            <a:r>
              <a:rPr lang="ru-RU" b="1" dirty="0"/>
              <a:t> </a:t>
            </a:r>
            <a:r>
              <a:rPr lang="ru-RU" b="1" dirty="0" err="1"/>
              <a:t>ниркових</a:t>
            </a:r>
            <a:r>
              <a:rPr lang="ru-RU" b="1" dirty="0"/>
              <a:t> </a:t>
            </a:r>
            <a:r>
              <a:rPr lang="ru-RU" b="1" dirty="0" err="1"/>
              <a:t>клубочків</a:t>
            </a:r>
            <a:r>
              <a:rPr lang="ru-RU" b="1" dirty="0"/>
              <a:t>, </a:t>
            </a:r>
          </a:p>
          <a:p>
            <a:pPr algn="ctr"/>
            <a:r>
              <a:rPr lang="ru-RU" b="1" dirty="0" err="1"/>
              <a:t>отруєння</a:t>
            </a:r>
            <a:r>
              <a:rPr lang="ru-RU" b="1" dirty="0"/>
              <a:t> продуктами </a:t>
            </a:r>
          </a:p>
          <a:p>
            <a:pPr algn="ctr"/>
            <a:r>
              <a:rPr lang="ru-RU" b="1" dirty="0"/>
              <a:t>  </a:t>
            </a:r>
            <a:r>
              <a:rPr lang="ru-RU" b="1" dirty="0" err="1"/>
              <a:t>обміну</a:t>
            </a:r>
            <a:r>
              <a:rPr lang="ru-RU" b="1" dirty="0"/>
              <a:t> </a:t>
            </a:r>
            <a:r>
              <a:rPr lang="ru-RU" b="1" dirty="0" err="1"/>
              <a:t>речовин</a:t>
            </a:r>
            <a:endParaRPr lang="ru-RU" b="1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25413" y="5510213"/>
            <a:ext cx="20088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Статеві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залози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203575" y="3933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981325" y="5562600"/>
            <a:ext cx="1595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err="1" smtClean="0"/>
              <a:t>Імпотенція</a:t>
            </a:r>
            <a:endParaRPr lang="ru-RU" b="1" dirty="0"/>
          </a:p>
        </p:txBody>
      </p:sp>
      <p:pic>
        <p:nvPicPr>
          <p:cNvPr id="25" name="Picture 23" descr="Мозг"/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93" y="658018"/>
            <a:ext cx="11525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11"/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06" y="1708223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7" y="2650981"/>
            <a:ext cx="100806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93" y="3391117"/>
            <a:ext cx="800100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Поч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6" y="4412096"/>
            <a:ext cx="1185863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508125" y="2932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146925" y="186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pic>
        <p:nvPicPr>
          <p:cNvPr id="32" name="Picture 29" descr="по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4" y="5409244"/>
            <a:ext cx="693738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2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911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Систематичне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вживання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алкоголю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 flipH="1">
            <a:off x="3707904" y="1470007"/>
            <a:ext cx="1871663" cy="2303463"/>
          </a:xfrm>
          <a:prstGeom prst="downArrow">
            <a:avLst>
              <a:gd name="adj1" fmla="val 50000"/>
              <a:gd name="adj2" fmla="val 30768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987824" y="3882104"/>
            <a:ext cx="3456383" cy="646331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3600" b="1" dirty="0" smtClean="0">
                <a:solidFill>
                  <a:srgbClr val="FF3300"/>
                </a:solidFill>
              </a:rPr>
              <a:t>  </a:t>
            </a:r>
            <a:r>
              <a:rPr lang="ru-RU" sz="3600" b="1" dirty="0" err="1" smtClean="0">
                <a:solidFill>
                  <a:srgbClr val="FF3300"/>
                </a:solidFill>
              </a:rPr>
              <a:t>Алкоголізм</a:t>
            </a:r>
            <a:endParaRPr lang="ru-RU" sz="3600" b="1" dirty="0">
              <a:solidFill>
                <a:srgbClr val="FF3300"/>
              </a:solidFill>
            </a:endParaRPr>
          </a:p>
        </p:txBody>
      </p:sp>
      <p:pic>
        <p:nvPicPr>
          <p:cNvPr id="6" name="Picture 5" descr="Алкоголизм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7"/>
          <a:stretch>
            <a:fillRect/>
          </a:stretch>
        </p:blipFill>
        <p:spPr bwMode="auto">
          <a:xfrm>
            <a:off x="6732240" y="1470007"/>
            <a:ext cx="2127250" cy="273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Download\777961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" y="1638711"/>
            <a:ext cx="3224305" cy="2149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ownload\cc7f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3" y="4641554"/>
            <a:ext cx="2972178" cy="210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ownload\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99" y="4628307"/>
            <a:ext cx="2991891" cy="221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4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</TotalTime>
  <Words>228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Алкоголь</vt:lpstr>
      <vt:lpstr>Що таке алкоголь?</vt:lpstr>
      <vt:lpstr>Спирт</vt:lpstr>
      <vt:lpstr>Вплив алкоголю на організм.  </vt:lpstr>
      <vt:lpstr>         Мотиви вживання акоголю</vt:lpstr>
      <vt:lpstr>Метаболізм алкоголю в печінці</vt:lpstr>
      <vt:lpstr>Вживання алкоголя більше норми</vt:lpstr>
      <vt:lpstr>Презентация PowerPoint</vt:lpstr>
      <vt:lpstr>Систематичне вживання алкоголю більше норми</vt:lpstr>
      <vt:lpstr>Боротьба з алкоголізмом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Алкоголь</dc:title>
  <dc:creator>Юлия Пивовар</dc:creator>
  <cp:lastModifiedBy>Юлия Пивовар</cp:lastModifiedBy>
  <cp:revision>12</cp:revision>
  <dcterms:created xsi:type="dcterms:W3CDTF">2014-03-18T17:12:55Z</dcterms:created>
  <dcterms:modified xsi:type="dcterms:W3CDTF">2014-03-18T19:15:35Z</dcterms:modified>
</cp:coreProperties>
</file>