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6BB1"/>
    <a:srgbClr val="72550E"/>
    <a:srgbClr val="14AC22"/>
    <a:srgbClr val="56B0E8"/>
    <a:srgbClr val="DC28A9"/>
    <a:srgbClr val="E9334D"/>
    <a:srgbClr val="1FC3AF"/>
    <a:srgbClr val="2BD39B"/>
    <a:srgbClr val="166A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2" autoAdjust="0"/>
    <p:restoredTop sz="94660"/>
  </p:normalViewPr>
  <p:slideViewPr>
    <p:cSldViewPr>
      <p:cViewPr varScale="1">
        <p:scale>
          <a:sx n="87" d="100"/>
          <a:sy n="87" d="100"/>
        </p:scale>
        <p:origin x="-1062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100000"/>
                <a:shade val="100000"/>
                <a:hueMod val="100000"/>
                <a:satMod val="106000"/>
                <a:lumMod val="100000"/>
              </a:schemeClr>
            </a:gs>
            <a:gs pos="100000">
              <a:schemeClr val="bg2">
                <a:tint val="90000"/>
                <a:shade val="68000"/>
                <a:hueMod val="100000"/>
                <a:satMod val="114000"/>
                <a:lumMod val="76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412776"/>
          </a:xfrm>
        </p:spPr>
        <p:txBody>
          <a:bodyPr/>
          <a:lstStyle/>
          <a:p>
            <a:pPr algn="ctr"/>
            <a:r>
              <a:rPr lang="uk-UA" sz="5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Грудний період (1-12 місяців)</a:t>
            </a:r>
            <a:endParaRPr lang="ru-RU" sz="540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>
          <a:xfrm>
            <a:off x="2699792" y="1340768"/>
            <a:ext cx="3147824" cy="576262"/>
          </a:xfrm>
        </p:spPr>
        <p:txBody>
          <a:bodyPr>
            <a:noAutofit/>
          </a:bodyPr>
          <a:lstStyle/>
          <a:p>
            <a:pPr algn="ctr"/>
            <a:r>
              <a:rPr lang="uk-UA" sz="4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1 місяць</a:t>
            </a:r>
            <a:endParaRPr lang="ru-RU" sz="4400" dirty="0">
              <a:solidFill>
                <a:schemeClr val="accent5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2123728" y="2276872"/>
            <a:ext cx="7052794" cy="7200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Голівка повернена в один бік. Спить більшість часу.</a:t>
            </a:r>
            <a:endParaRPr lang="ru-RU" sz="24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2123729" y="3857667"/>
            <a:ext cx="7020204" cy="751334"/>
          </a:xfrm>
        </p:spPr>
        <p:txBody>
          <a:bodyPr/>
          <a:lstStyle/>
          <a:p>
            <a:r>
              <a:rPr lang="uk-UA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Ручки стиснуті у кулачки, але хапають палець, якщо  ним торкнутися долоні</a:t>
            </a:r>
            <a:endParaRPr lang="ru-RU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quarter" idx="4"/>
          </p:nvPr>
        </p:nvSpPr>
        <p:spPr>
          <a:xfrm>
            <a:off x="2123728" y="5445224"/>
            <a:ext cx="7020272" cy="7200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Уважно вивчає обличчя матері. Починає усміхатися на 5-6 тижні.</a:t>
            </a:r>
            <a:endParaRPr lang="ru-RU" sz="24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Администратор\Desktop\розвиток дитини\IMG_20150122_1053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2132855"/>
            <a:ext cx="1381125" cy="964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Администратор\Desktop\розвиток дитини\IMG_20150122_1054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789040"/>
            <a:ext cx="1381125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Администратор\Desktop\розвиток дитини\IMG_20150122_10541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69" y="5301208"/>
            <a:ext cx="137160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3542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27584" y="332656"/>
            <a:ext cx="7125113" cy="924475"/>
          </a:xfrm>
        </p:spPr>
        <p:txBody>
          <a:bodyPr/>
          <a:lstStyle/>
          <a:p>
            <a:pPr algn="ctr"/>
            <a:r>
              <a:rPr lang="uk-UA" sz="44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6 місяців</a:t>
            </a:r>
            <a:endParaRPr lang="ru-RU" sz="4400" dirty="0">
              <a:solidFill>
                <a:schemeClr val="accent5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2123728" y="1939599"/>
            <a:ext cx="7050293" cy="809630"/>
          </a:xfrm>
        </p:spPr>
        <p:txBody>
          <a:bodyPr/>
          <a:lstStyle/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Сідає з підтримкою. Утримує рівно голову і спину. Озирається.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2267744" y="5229200"/>
            <a:ext cx="6749479" cy="7200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Бере все до рота. Повертається на звук знайомого голосу.</a:t>
            </a:r>
            <a:endParaRPr lang="ru-RU" sz="24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2195736" y="3573015"/>
            <a:ext cx="7200800" cy="909067"/>
          </a:xfrm>
        </p:spPr>
        <p:txBody>
          <a:bodyPr/>
          <a:lstStyle/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Хапає предмет у долоню. Перекладає предмети з руки в руку.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Администратор\Desktop\розвиток дитини\фівап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586" y="1916832"/>
            <a:ext cx="1323975" cy="1002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Администратор\Desktop\розвиток дитини\IMG_20150122_105401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501008"/>
            <a:ext cx="1343025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Администратор\Desktop\розвиток дитини\IMG_20150122_105416 (2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071064"/>
            <a:ext cx="1382266" cy="966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3675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0"/>
            <a:ext cx="7125113" cy="1556792"/>
          </a:xfrm>
        </p:spPr>
        <p:txBody>
          <a:bodyPr/>
          <a:lstStyle/>
          <a:p>
            <a:pPr algn="ctr"/>
            <a:r>
              <a:rPr lang="uk-UA" sz="44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9 місяців</a:t>
            </a:r>
            <a:endParaRPr lang="ru-RU" sz="4400" dirty="0">
              <a:solidFill>
                <a:schemeClr val="accent5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39752" y="1700809"/>
            <a:ext cx="6983522" cy="936104"/>
          </a:xfrm>
        </p:spPr>
        <p:txBody>
          <a:bodyPr/>
          <a:lstStyle/>
          <a:p>
            <a:r>
              <a:rPr lang="uk-U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Рачкує. Стоїть недовго, з опорою</a:t>
            </a:r>
            <a:r>
              <a:rPr lang="uk-UA" dirty="0" smtClean="0">
                <a:solidFill>
                  <a:srgbClr val="0070C0"/>
                </a:solidFill>
              </a:rPr>
              <a:t>.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339752" y="5229200"/>
            <a:ext cx="6624736" cy="10081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Утримує горнятко. «</a:t>
            </a:r>
            <a:r>
              <a:rPr lang="uk-UA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Агукає</a:t>
            </a:r>
            <a:r>
              <a:rPr lang="uk-UA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». Кричить, аби привернути увагу.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339752" y="3429001"/>
            <a:ext cx="6480720" cy="936104"/>
          </a:xfrm>
        </p:spPr>
        <p:txBody>
          <a:bodyPr/>
          <a:lstStyle/>
          <a:p>
            <a:r>
              <a:rPr lang="uk-U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Хапає предмети великим і вказівним пальцями. Торкається вказівним пальцем.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Администратор\Desktop\розвиток дитини\іваепнр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536" y="1844824"/>
            <a:ext cx="1386458" cy="999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Администратор\Desktop\розвиток дитини\ячсмитьб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34" y="3501008"/>
            <a:ext cx="1390650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Администратор\Desktop\розвиток дитини\ролд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534" y="5229200"/>
            <a:ext cx="1398839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8008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483567"/>
          </a:xfrm>
        </p:spPr>
        <p:txBody>
          <a:bodyPr/>
          <a:lstStyle/>
          <a:p>
            <a:pPr algn="ctr"/>
            <a:r>
              <a:rPr lang="uk-UA" sz="44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12 місяців</a:t>
            </a:r>
            <a:endParaRPr lang="ru-RU" sz="4400" dirty="0">
              <a:solidFill>
                <a:schemeClr val="accent5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39752" y="1952836"/>
            <a:ext cx="6588224" cy="792088"/>
          </a:xfrm>
        </p:spPr>
        <p:txBody>
          <a:bodyPr/>
          <a:lstStyle/>
          <a:p>
            <a:r>
              <a:rPr lang="uk-UA" dirty="0" smtClean="0">
                <a:solidFill>
                  <a:srgbClr val="1FC3AF"/>
                </a:solidFill>
                <a:latin typeface="Times New Roman" pitchFamily="18" charset="0"/>
                <a:cs typeface="Times New Roman" pitchFamily="18" charset="0"/>
              </a:rPr>
              <a:t>Ходить, тримаючись однією чи обома руками, відступає убік.</a:t>
            </a:r>
            <a:endParaRPr lang="ru-RU" dirty="0">
              <a:solidFill>
                <a:srgbClr val="1FC3A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411760" y="5373216"/>
            <a:ext cx="6442878" cy="9471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 smtClean="0">
                <a:solidFill>
                  <a:srgbClr val="1FC3AF"/>
                </a:solidFill>
                <a:latin typeface="Times New Roman" pitchFamily="18" charset="0"/>
                <a:cs typeface="Times New Roman" pitchFamily="18" charset="0"/>
              </a:rPr>
              <a:t>Утримує руки і ноги під час одягання, розуміє прості прохання.</a:t>
            </a:r>
            <a:endParaRPr lang="ru-RU" sz="2400" dirty="0">
              <a:solidFill>
                <a:srgbClr val="1FC3A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411760" y="3717032"/>
            <a:ext cx="6732240" cy="822201"/>
          </a:xfrm>
        </p:spPr>
        <p:txBody>
          <a:bodyPr/>
          <a:lstStyle/>
          <a:p>
            <a:r>
              <a:rPr lang="uk-UA" dirty="0" smtClean="0">
                <a:solidFill>
                  <a:srgbClr val="1FC3AF"/>
                </a:solidFill>
                <a:latin typeface="Times New Roman" pitchFamily="18" charset="0"/>
                <a:cs typeface="Times New Roman" pitchFamily="18" charset="0"/>
              </a:rPr>
              <a:t>Кидає іграшки на підлогу і спостерігає за їхнім падінням.</a:t>
            </a:r>
            <a:endParaRPr lang="ru-RU" dirty="0">
              <a:solidFill>
                <a:srgbClr val="1FC3A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Администратор\Desktop\розвиток дитини\IMG_20150122_10534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009" y="1844824"/>
            <a:ext cx="1419224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Администратор\Desktop\розвиток дитини\IMG_20150122_1054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31" y="3573016"/>
            <a:ext cx="1419225" cy="103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Администратор\Desktop\розвиток дитини\IMG_20150122_10542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30" y="5301208"/>
            <a:ext cx="1419225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5733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</p:spPr>
        <p:txBody>
          <a:bodyPr/>
          <a:lstStyle/>
          <a:p>
            <a:pPr algn="ctr"/>
            <a:r>
              <a:rPr lang="uk-UA" sz="5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Раннє дитинство (1-3 років)</a:t>
            </a:r>
            <a:endParaRPr lang="ru-RU" sz="540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052737"/>
            <a:ext cx="9144000" cy="792088"/>
          </a:xfrm>
        </p:spPr>
        <p:txBody>
          <a:bodyPr/>
          <a:lstStyle/>
          <a:p>
            <a:pPr algn="ctr"/>
            <a:r>
              <a:rPr lang="uk-UA" sz="4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18 місяців</a:t>
            </a:r>
            <a:endParaRPr lang="ru-RU" sz="4400" dirty="0">
              <a:solidFill>
                <a:schemeClr val="accent5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483768" y="3573016"/>
            <a:ext cx="6653403" cy="10638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 smtClean="0">
                <a:solidFill>
                  <a:srgbClr val="DC28A9"/>
                </a:solidFill>
                <a:latin typeface="Times New Roman" pitchFamily="18" charset="0"/>
                <a:cs typeface="Times New Roman" pitchFamily="18" charset="0"/>
              </a:rPr>
              <a:t>Будує башту з трьох-чотирьох кубиків. Малює олівцем.</a:t>
            </a:r>
            <a:endParaRPr lang="ru-RU" sz="2400" dirty="0">
              <a:solidFill>
                <a:srgbClr val="DC28A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483768" y="2060848"/>
            <a:ext cx="6660232" cy="936302"/>
          </a:xfrm>
        </p:spPr>
        <p:txBody>
          <a:bodyPr/>
          <a:lstStyle/>
          <a:p>
            <a:r>
              <a:rPr lang="uk-UA" dirty="0" smtClean="0">
                <a:solidFill>
                  <a:srgbClr val="DC28A9"/>
                </a:solidFill>
                <a:latin typeface="Times New Roman" pitchFamily="18" charset="0"/>
                <a:cs typeface="Times New Roman" pitchFamily="18" charset="0"/>
              </a:rPr>
              <a:t>Підіймається та опускається східцями з опорою. Кидає м</a:t>
            </a:r>
            <a:r>
              <a:rPr lang="en-US" dirty="0" smtClean="0">
                <a:solidFill>
                  <a:srgbClr val="DC28A9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dirty="0" err="1" smtClean="0">
                <a:solidFill>
                  <a:srgbClr val="DC28A9"/>
                </a:solidFill>
                <a:latin typeface="Times New Roman" pitchFamily="18" charset="0"/>
                <a:cs typeface="Times New Roman" pitchFamily="18" charset="0"/>
              </a:rPr>
              <a:t>яч</a:t>
            </a:r>
            <a:r>
              <a:rPr lang="uk-UA" dirty="0" smtClean="0">
                <a:solidFill>
                  <a:srgbClr val="DC28A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rgbClr val="DC28A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483768" y="5229200"/>
            <a:ext cx="6660232" cy="99189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dirty="0" smtClean="0">
                <a:solidFill>
                  <a:srgbClr val="DC28A9"/>
                </a:solidFill>
                <a:latin typeface="Times New Roman" pitchFamily="18" charset="0"/>
                <a:cs typeface="Times New Roman" pitchFamily="18" charset="0"/>
              </a:rPr>
              <a:t>Користується ложкою. Виказує потребу до туалету. Вживає окремі слова.</a:t>
            </a:r>
            <a:endParaRPr lang="ru-RU" sz="2400" dirty="0">
              <a:solidFill>
                <a:srgbClr val="DC28A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Администратор\Desktop\розвиток дитини\IMG_20150122_105347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2070111"/>
            <a:ext cx="1457325" cy="1036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Администратор\Desktop\розвиток дитини\IMG_20150122_105406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645024"/>
            <a:ext cx="1457325" cy="103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Администратор\Desktop\розвиток дитини\IMG_20150122_105427 (2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229200"/>
            <a:ext cx="1457325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50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116633"/>
            <a:ext cx="7125113" cy="1080120"/>
          </a:xfrm>
        </p:spPr>
        <p:txBody>
          <a:bodyPr/>
          <a:lstStyle/>
          <a:p>
            <a:pPr algn="ctr"/>
            <a:r>
              <a:rPr lang="uk-UA" sz="4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 роки</a:t>
            </a:r>
            <a:endParaRPr lang="ru-RU" sz="4400" dirty="0">
              <a:solidFill>
                <a:schemeClr val="accent5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483768" y="1844825"/>
            <a:ext cx="6732240" cy="936104"/>
          </a:xfrm>
        </p:spPr>
        <p:txBody>
          <a:bodyPr/>
          <a:lstStyle/>
          <a:p>
            <a:r>
              <a:rPr lang="uk-UA" dirty="0" smtClean="0">
                <a:solidFill>
                  <a:srgbClr val="56B0E8"/>
                </a:solidFill>
                <a:latin typeface="Times New Roman" pitchFamily="18" charset="0"/>
                <a:cs typeface="Times New Roman" pitchFamily="18" charset="0"/>
              </a:rPr>
              <a:t>Легко бігає. Відкриває двері. Копає м</a:t>
            </a:r>
            <a:r>
              <a:rPr lang="en-US" dirty="0" smtClean="0">
                <a:solidFill>
                  <a:srgbClr val="56B0E8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dirty="0" err="1" smtClean="0">
                <a:solidFill>
                  <a:srgbClr val="56B0E8"/>
                </a:solidFill>
                <a:latin typeface="Times New Roman" pitchFamily="18" charset="0"/>
                <a:cs typeface="Times New Roman" pitchFamily="18" charset="0"/>
              </a:rPr>
              <a:t>яч</a:t>
            </a:r>
            <a:r>
              <a:rPr lang="uk-UA" dirty="0" smtClean="0">
                <a:solidFill>
                  <a:srgbClr val="56B0E8"/>
                </a:solidFill>
                <a:latin typeface="Times New Roman" pitchFamily="18" charset="0"/>
                <a:cs typeface="Times New Roman" pitchFamily="18" charset="0"/>
              </a:rPr>
              <a:t> без втрати рівноваги.</a:t>
            </a:r>
            <a:endParaRPr lang="ru-RU" dirty="0">
              <a:solidFill>
                <a:srgbClr val="56B0E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555776" y="3501008"/>
            <a:ext cx="6593971" cy="1112017"/>
          </a:xfrm>
        </p:spPr>
        <p:txBody>
          <a:bodyPr/>
          <a:lstStyle/>
          <a:p>
            <a:r>
              <a:rPr lang="uk-UA" dirty="0" smtClean="0">
                <a:solidFill>
                  <a:srgbClr val="56B0E8"/>
                </a:solidFill>
                <a:latin typeface="Times New Roman" pitchFamily="18" charset="0"/>
                <a:cs typeface="Times New Roman" pitchFamily="18" charset="0"/>
              </a:rPr>
              <a:t>Гортає книги. Будує башту зі шести-семи кубиків.</a:t>
            </a:r>
            <a:endParaRPr lang="ru-RU" dirty="0">
              <a:solidFill>
                <a:srgbClr val="56B0E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555776" y="5229200"/>
            <a:ext cx="6660232" cy="1152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 smtClean="0">
                <a:solidFill>
                  <a:srgbClr val="56B0E8"/>
                </a:solidFill>
                <a:latin typeface="Times New Roman" pitchFamily="18" charset="0"/>
                <a:cs typeface="Times New Roman" pitchFamily="18" charset="0"/>
              </a:rPr>
              <a:t>Одягає шкарпетки, черевики. Висловлюється. Просить їсти.</a:t>
            </a:r>
            <a:endParaRPr lang="ru-RU" sz="2400" dirty="0">
              <a:solidFill>
                <a:srgbClr val="56B0E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Администратор\Desktop\розвиток дитини\увапро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66208"/>
            <a:ext cx="1398096" cy="1068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Администратор\Desktop\розвиток дитини\івап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3645024"/>
            <a:ext cx="1398097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Администратор\Desktop\розвиток дитини\смитьб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138" y="5373215"/>
            <a:ext cx="1389510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1746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116633"/>
            <a:ext cx="7125113" cy="1224136"/>
          </a:xfrm>
        </p:spPr>
        <p:txBody>
          <a:bodyPr/>
          <a:lstStyle/>
          <a:p>
            <a:pPr algn="ctr"/>
            <a:r>
              <a:rPr lang="uk-UA" sz="4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3 роки</a:t>
            </a:r>
            <a:endParaRPr lang="ru-RU" sz="4400" dirty="0">
              <a:solidFill>
                <a:schemeClr val="accent5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411760" y="3429000"/>
            <a:ext cx="6732240" cy="895993"/>
          </a:xfrm>
        </p:spPr>
        <p:txBody>
          <a:bodyPr/>
          <a:lstStyle/>
          <a:p>
            <a:r>
              <a:rPr lang="uk-UA" dirty="0" smtClean="0">
                <a:solidFill>
                  <a:srgbClr val="14AC22"/>
                </a:solidFill>
                <a:latin typeface="Times New Roman" pitchFamily="18" charset="0"/>
                <a:cs typeface="Times New Roman" pitchFamily="18" charset="0"/>
              </a:rPr>
              <a:t>Малює лінії та кола. Будує місток з трьох блоків.</a:t>
            </a:r>
            <a:endParaRPr lang="ru-RU" dirty="0">
              <a:solidFill>
                <a:srgbClr val="14AC2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483768" y="4869160"/>
            <a:ext cx="6660233" cy="13998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 smtClean="0">
                <a:solidFill>
                  <a:srgbClr val="14AC22"/>
                </a:solidFill>
                <a:latin typeface="Times New Roman" pitchFamily="18" charset="0"/>
                <a:cs typeface="Times New Roman" pitchFamily="18" charset="0"/>
              </a:rPr>
              <a:t>Грається з іншими. Пробує чепуритися. Використовує виделку.</a:t>
            </a:r>
            <a:endParaRPr lang="ru-RU" sz="2400" dirty="0">
              <a:solidFill>
                <a:srgbClr val="14AC2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411760" y="1772816"/>
            <a:ext cx="6516216" cy="1080120"/>
          </a:xfrm>
        </p:spPr>
        <p:txBody>
          <a:bodyPr/>
          <a:lstStyle/>
          <a:p>
            <a:r>
              <a:rPr lang="uk-UA" dirty="0" smtClean="0">
                <a:solidFill>
                  <a:srgbClr val="14AC22"/>
                </a:solidFill>
                <a:latin typeface="Times New Roman" pitchFamily="18" charset="0"/>
                <a:cs typeface="Times New Roman" pitchFamily="18" charset="0"/>
              </a:rPr>
              <a:t>Катається та триколісному велосипеді, ходить на пальцях.</a:t>
            </a:r>
            <a:endParaRPr lang="ru-RU" dirty="0">
              <a:solidFill>
                <a:srgbClr val="14AC2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Администратор\Desktop\розвиток дитини\IMG_20150122_10535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16831"/>
            <a:ext cx="1362075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Администратор\Desktop\розвиток дитини\IMG_20150122_1054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645024"/>
            <a:ext cx="1381125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Администратор\Desktop\розвиток дитини\IMG_20150122_105433 (2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169" y="5157192"/>
            <a:ext cx="131445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5239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542" y="1"/>
            <a:ext cx="9119457" cy="1340768"/>
          </a:xfrm>
        </p:spPr>
        <p:txBody>
          <a:bodyPr/>
          <a:lstStyle/>
          <a:p>
            <a:pPr algn="ctr"/>
            <a:r>
              <a:rPr lang="uk-UA" sz="5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Перше дитинство (4-6 років)</a:t>
            </a:r>
            <a:endParaRPr lang="ru-RU" sz="540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2267744" y="2204864"/>
            <a:ext cx="6732240" cy="1023367"/>
          </a:xfrm>
        </p:spPr>
        <p:txBody>
          <a:bodyPr/>
          <a:lstStyle/>
          <a:p>
            <a:r>
              <a:rPr lang="uk-UA" dirty="0" smtClean="0">
                <a:solidFill>
                  <a:srgbClr val="72550E"/>
                </a:solidFill>
                <a:latin typeface="Times New Roman" pitchFamily="18" charset="0"/>
                <a:cs typeface="Times New Roman" pitchFamily="18" charset="0"/>
              </a:rPr>
              <a:t>Стрибає на одній нозі, бігає на пальцях, лазить по деревах.</a:t>
            </a:r>
            <a:endParaRPr lang="ru-RU" dirty="0">
              <a:solidFill>
                <a:srgbClr val="72550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>
          <a:xfrm>
            <a:off x="2339752" y="3789040"/>
            <a:ext cx="6804248" cy="10081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 smtClean="0">
                <a:solidFill>
                  <a:srgbClr val="72550E"/>
                </a:solidFill>
                <a:latin typeface="Times New Roman" pitchFamily="18" charset="0"/>
                <a:cs typeface="Times New Roman" pitchFamily="18" charset="0"/>
              </a:rPr>
              <a:t>Копіює літери, як от О, М, Т, Х і Н. Може намалювати людину і будинок. </a:t>
            </a:r>
            <a:endParaRPr lang="ru-RU" sz="2400" dirty="0">
              <a:solidFill>
                <a:srgbClr val="72550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>
          <a:xfrm>
            <a:off x="0" y="1196752"/>
            <a:ext cx="9144000" cy="720080"/>
          </a:xfrm>
        </p:spPr>
        <p:txBody>
          <a:bodyPr/>
          <a:lstStyle/>
          <a:p>
            <a:pPr algn="ctr"/>
            <a:r>
              <a:rPr lang="uk-UA" sz="4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4 роки</a:t>
            </a:r>
            <a:endParaRPr lang="ru-RU" sz="4400" dirty="0">
              <a:solidFill>
                <a:schemeClr val="accent5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бъект 9"/>
          <p:cNvSpPr>
            <a:spLocks noGrp="1"/>
          </p:cNvSpPr>
          <p:nvPr>
            <p:ph sz="quarter" idx="4"/>
          </p:nvPr>
        </p:nvSpPr>
        <p:spPr>
          <a:xfrm>
            <a:off x="2267744" y="5229200"/>
            <a:ext cx="6876256" cy="1080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 smtClean="0">
                <a:solidFill>
                  <a:srgbClr val="72550E"/>
                </a:solidFill>
                <a:latin typeface="Times New Roman" pitchFamily="18" charset="0"/>
                <a:cs typeface="Times New Roman" pitchFamily="18" charset="0"/>
              </a:rPr>
              <a:t>Одягається і роздягається. Мовлення правильне за формою і змістом.</a:t>
            </a:r>
            <a:endParaRPr lang="ru-RU" sz="2400" dirty="0">
              <a:solidFill>
                <a:srgbClr val="72550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Администратор\Desktop\розвиток дитини\IMG_20150122_105352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132856"/>
            <a:ext cx="1428750" cy="109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Администратор\Desktop\розвиток дитини\IMG_20150122_105410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86" y="3717032"/>
            <a:ext cx="142875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Администратор\Desktop\розвиток дитини\IMG_20150122_105433 (3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3" y="5229200"/>
            <a:ext cx="1428749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2132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43408"/>
            <a:ext cx="9144000" cy="2088232"/>
          </a:xfrm>
        </p:spPr>
        <p:txBody>
          <a:bodyPr/>
          <a:lstStyle/>
          <a:p>
            <a:pPr algn="ctr"/>
            <a:r>
              <a:rPr lang="uk-UA" sz="4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5 років</a:t>
            </a:r>
            <a:endParaRPr lang="ru-RU" sz="4400" dirty="0">
              <a:solidFill>
                <a:schemeClr val="accent5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2267744" y="1772816"/>
            <a:ext cx="6732240" cy="1080119"/>
          </a:xfrm>
        </p:spPr>
        <p:txBody>
          <a:bodyPr/>
          <a:lstStyle/>
          <a:p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Ковзається на ногах. Легко бігає на пальцях. Танцює під музику.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3"/>
          </p:nvPr>
        </p:nvSpPr>
        <p:spPr>
          <a:xfrm>
            <a:off x="2339752" y="3428999"/>
            <a:ext cx="6650902" cy="1008113"/>
          </a:xfrm>
        </p:spPr>
        <p:txBody>
          <a:bodyPr/>
          <a:lstStyle/>
          <a:p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Копіює квадрати, трикутники. Самостійно пише деякі літери. 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sz="quarter" idx="4"/>
          </p:nvPr>
        </p:nvSpPr>
        <p:spPr>
          <a:xfrm>
            <a:off x="2267744" y="4941168"/>
            <a:ext cx="6768752" cy="11552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Миє і витирає обличчя. Користується ножем. </a:t>
            </a:r>
            <a:r>
              <a:rPr lang="uk-UA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Пам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ятає</a:t>
            </a:r>
            <a:r>
              <a:rPr lang="uk-UA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день свого народження.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 descr="C:\Users\Администратор\Desktop\розвиток дитини\укенг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16831"/>
            <a:ext cx="1419225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Администратор\Desktop\розвиток дитини\укккк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455" y="3501008"/>
            <a:ext cx="1435306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Администратор\Desktop\розвиток дитини\IMG_20150122_10543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455" y="5067689"/>
            <a:ext cx="1419225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0884351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TM02455596[[fn=Весна]]</Template>
  <TotalTime>105</TotalTime>
  <Words>348</Words>
  <Application>Microsoft Office PowerPoint</Application>
  <PresentationFormat>Экран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Spring</vt:lpstr>
      <vt:lpstr>Грудний період (1-12 місяців)</vt:lpstr>
      <vt:lpstr>6 місяців</vt:lpstr>
      <vt:lpstr>9 місяців</vt:lpstr>
      <vt:lpstr>12 місяців</vt:lpstr>
      <vt:lpstr>Раннє дитинство (1-3 років)</vt:lpstr>
      <vt:lpstr>2 роки</vt:lpstr>
      <vt:lpstr>3 роки</vt:lpstr>
      <vt:lpstr>Перше дитинство (4-6 років)</vt:lpstr>
      <vt:lpstr>5 років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Грудний період (1-12 місяців)</dc:title>
  <dc:creator>Администратор</dc:creator>
  <cp:lastModifiedBy>Маринка</cp:lastModifiedBy>
  <cp:revision>18</cp:revision>
  <dcterms:created xsi:type="dcterms:W3CDTF">2015-01-22T09:55:57Z</dcterms:created>
  <dcterms:modified xsi:type="dcterms:W3CDTF">2015-01-22T15:54:29Z</dcterms:modified>
</cp:coreProperties>
</file>