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C6B6B4-18DE-4B79-870A-14926F24A273}" type="datetimeFigureOut">
              <a:rPr lang="uk-UA" smtClean="0"/>
              <a:pPr/>
              <a:t>01.03.2014</a:t>
            </a:fld>
            <a:endParaRPr lang="uk-UA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2156F1-30C5-44D9-9A16-8A05624C42BD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0%D0%9D%D0%9A" TargetMode="External"/><Relationship Id="rId7" Type="http://schemas.openxmlformats.org/officeDocument/2006/relationships/hyperlink" Target="http://uk.wikipedia.org/wiki/%D0%9F%D1%80%D0%BE%D1%82%D0%B5%D0%B0%D0%B7%D0%B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uk.wikipedia.org/wiki/%D0%97%D0%B2%D0%BE%D1%80%D0%BE%D1%82%D0%BD%D0%B0_%D1%82%D1%80%D0%B0%D0%BD%D1%81%D0%BA%D1%80%D0%B8%D0%BF%D1%82%D0%B0%D0%B7%D0%B0" TargetMode="External"/><Relationship Id="rId5" Type="http://schemas.openxmlformats.org/officeDocument/2006/relationships/hyperlink" Target="http://uk.wikipedia.org/wiki/%D0%93%D0%BB%D1%96%D0%BA%D0%BE%D0%BF%D1%80%D0%BE%D1%82%D0%B5%D1%97%D0%BD" TargetMode="External"/><Relationship Id="rId4" Type="http://schemas.openxmlformats.org/officeDocument/2006/relationships/hyperlink" Target="http://uk.wikipedia.org/wiki/%D0%9A%D0%B0%D0%BF%D1%81%D0%B8%D0%B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268760"/>
            <a:ext cx="2232248" cy="1828800"/>
          </a:xfrm>
        </p:spPr>
        <p:txBody>
          <a:bodyPr>
            <a:normAutofit/>
          </a:bodyPr>
          <a:lstStyle/>
          <a:p>
            <a:endParaRPr lang="uk-UA" sz="8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5301208"/>
            <a:ext cx="3006080" cy="1371600"/>
          </a:xfrm>
        </p:spPr>
        <p:txBody>
          <a:bodyPr>
            <a:noAutofit/>
          </a:bodyPr>
          <a:lstStyle/>
          <a:p>
            <a:endParaRPr lang="uk-UA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images (1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3528" y="620688"/>
            <a:ext cx="32690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7200" dirty="0" smtClean="0">
                <a:solidFill>
                  <a:srgbClr val="C00000"/>
                </a:solidFill>
              </a:rPr>
              <a:t>ВІЛ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5445224"/>
            <a:ext cx="3600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Підготувала</a:t>
            </a:r>
            <a:endParaRPr lang="uk-UA" sz="2400" b="1" dirty="0" smtClean="0">
              <a:solidFill>
                <a:srgbClr val="FF0000"/>
              </a:solidFill>
            </a:endParaRPr>
          </a:p>
          <a:p>
            <a:r>
              <a:rPr lang="uk-UA" sz="2400" b="1" dirty="0" smtClean="0">
                <a:solidFill>
                  <a:srgbClr val="FF0000"/>
                </a:solidFill>
              </a:rPr>
              <a:t>Учениця 10 класу</a:t>
            </a:r>
          </a:p>
          <a:p>
            <a:r>
              <a:rPr lang="uk-UA" sz="2400" b="1" dirty="0" smtClean="0">
                <a:solidFill>
                  <a:srgbClr val="FF0000"/>
                </a:solidFill>
              </a:rPr>
              <a:t>Ланковська Мар</a:t>
            </a:r>
            <a:r>
              <a:rPr lang="en-US" sz="2400" b="1" dirty="0" smtClean="0">
                <a:solidFill>
                  <a:srgbClr val="FF0000"/>
                </a:solidFill>
              </a:rPr>
              <a:t>’</a:t>
            </a:r>
            <a:r>
              <a:rPr lang="uk-UA" sz="2400" b="1" dirty="0" smtClean="0">
                <a:solidFill>
                  <a:srgbClr val="FF0000"/>
                </a:solidFill>
              </a:rPr>
              <a:t>яна</a:t>
            </a:r>
            <a:endParaRPr lang="uk-UA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шляхи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6858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8219256" cy="5411688"/>
          </a:xfrm>
        </p:spPr>
        <p:txBody>
          <a:bodyPr>
            <a:normAutofit/>
          </a:bodyPr>
          <a:lstStyle/>
          <a:p>
            <a:r>
              <a:rPr lang="uk-UA" b="1" dirty="0" smtClean="0"/>
              <a:t>ВІЛ не передається: 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Рисунок 4" descr="RNBJROI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412777"/>
            <a:ext cx="6048672" cy="5445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Содержимое 14" descr="images (2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5063004" cy="33569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 descr="images (2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0"/>
            <a:ext cx="4067944" cy="357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Рисунок 16" descr="images (1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381551"/>
            <a:ext cx="5076056" cy="34764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 descr="images (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3646556"/>
            <a:ext cx="3851920" cy="3211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sni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images (2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508104" y="692696"/>
            <a:ext cx="3164929" cy="3164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Заголовок 3"/>
          <p:cNvSpPr>
            <a:spLocks noGrp="1"/>
          </p:cNvSpPr>
          <p:nvPr>
            <p:ph type="body" idx="2"/>
          </p:nvPr>
        </p:nvSpPr>
        <p:spPr>
          <a:xfrm>
            <a:off x="179512" y="1052736"/>
            <a:ext cx="3528392" cy="5256584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ВІЛ</a:t>
            </a:r>
            <a:r>
              <a:rPr lang="uk-UA" sz="2800" b="1" dirty="0" smtClean="0"/>
              <a:t> </a:t>
            </a:r>
            <a:r>
              <a:rPr lang="en-US" sz="2800" b="1" dirty="0" smtClean="0"/>
              <a:t> </a:t>
            </a:r>
            <a:r>
              <a:rPr lang="uk-UA" sz="2800" b="1" dirty="0" smtClean="0"/>
              <a:t>-вірус  імунодефіциту</a:t>
            </a:r>
            <a:r>
              <a:rPr lang="uk-UA" sz="2800" b="1" u="sng" dirty="0" smtClean="0"/>
              <a:t> </a:t>
            </a:r>
            <a:r>
              <a:rPr lang="uk-UA" sz="2800" b="1" dirty="0" smtClean="0"/>
              <a:t>людини, що призводить до захворювання на СНІД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pic>
        <p:nvPicPr>
          <p:cNvPr id="10" name="Рисунок 9" descr="images (2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3713990"/>
            <a:ext cx="3057128" cy="29279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3022104" cy="1343746"/>
          </a:xfrm>
        </p:spPr>
        <p:txBody>
          <a:bodyPr/>
          <a:lstStyle/>
          <a:p>
            <a:r>
              <a:rPr lang="uk-UA" sz="4000" b="1" dirty="0" smtClean="0"/>
              <a:t>Походження</a:t>
            </a:r>
            <a:r>
              <a:rPr lang="uk-UA" sz="4000" dirty="0" smtClean="0"/>
              <a:t>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endParaRPr lang="uk-UA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1484784"/>
            <a:ext cx="3312368" cy="476361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ВІЛ</a:t>
            </a:r>
            <a:r>
              <a:rPr lang="ru-RU" sz="3200" dirty="0" smtClean="0"/>
              <a:t>, як вважають, виник у мавп у тропічній Африці і був переданий людям у кінці 19 або на початку 20-го століття.</a:t>
            </a:r>
            <a:endParaRPr lang="uk-UA" sz="3200" dirty="0"/>
          </a:p>
        </p:txBody>
      </p:sp>
      <p:pic>
        <p:nvPicPr>
          <p:cNvPr id="5" name="Содержимое 4" descr="images (2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51920" y="1268760"/>
            <a:ext cx="5061020" cy="3960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5554960" cy="136815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Будова вірусу: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395536" y="1340768"/>
            <a:ext cx="4101852" cy="5019552"/>
          </a:xfrm>
        </p:spPr>
        <p:txBody>
          <a:bodyPr>
            <a:normAutofit fontScale="92500"/>
          </a:bodyPr>
          <a:lstStyle/>
          <a:p>
            <a:r>
              <a:rPr lang="uk-UA" sz="3200" dirty="0" smtClean="0"/>
              <a:t>Віріон має сферичну форму діаметром приблизно </a:t>
            </a:r>
            <a:r>
              <a:rPr lang="uk-UA" sz="3200" dirty="0" smtClean="0">
                <a:solidFill>
                  <a:srgbClr val="FF0000"/>
                </a:solidFill>
              </a:rPr>
              <a:t>120 нм</a:t>
            </a:r>
            <a:r>
              <a:rPr lang="uk-UA" sz="3200" dirty="0" smtClean="0"/>
              <a:t>. Всередині міститься яйцевидна капсида, в якій розміщено </a:t>
            </a:r>
            <a:r>
              <a:rPr lang="uk-UA" sz="3200" dirty="0" smtClean="0">
                <a:solidFill>
                  <a:srgbClr val="FF0000"/>
                </a:solidFill>
              </a:rPr>
              <a:t>2</a:t>
            </a:r>
            <a:r>
              <a:rPr lang="uk-UA" sz="3200" dirty="0" smtClean="0"/>
              <a:t> копії вірусної РНК (по 9700 основ). Всього вірус кодує </a:t>
            </a:r>
            <a:r>
              <a:rPr lang="uk-UA" sz="3200" dirty="0" smtClean="0">
                <a:solidFill>
                  <a:srgbClr val="FF0000"/>
                </a:solidFill>
              </a:rPr>
              <a:t>14</a:t>
            </a:r>
            <a:r>
              <a:rPr lang="uk-UA" sz="3200" dirty="0" smtClean="0"/>
              <a:t> протеїнів</a:t>
            </a:r>
            <a:r>
              <a:rPr lang="uk-UA" dirty="0" smtClean="0"/>
              <a:t>.</a:t>
            </a:r>
            <a:endParaRPr lang="uk-UA" dirty="0"/>
          </a:p>
        </p:txBody>
      </p:sp>
      <p:pic>
        <p:nvPicPr>
          <p:cNvPr id="10" name="Содержимое 9" descr="300px-Віріон_ВІЛу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347376" y="476672"/>
            <a:ext cx="3394663" cy="3168352"/>
          </a:xfrm>
        </p:spPr>
      </p:pic>
      <p:sp>
        <p:nvSpPr>
          <p:cNvPr id="11" name="Прямоугольник 10"/>
          <p:cNvSpPr/>
          <p:nvPr/>
        </p:nvSpPr>
        <p:spPr>
          <a:xfrm>
            <a:off x="4716016" y="3861049"/>
            <a:ext cx="42484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1</a:t>
            </a:r>
            <a:r>
              <a:rPr lang="uk-UA" b="1" dirty="0"/>
              <a:t> — </a:t>
            </a:r>
            <a:r>
              <a:rPr lang="uk-UA" b="1" dirty="0">
                <a:hlinkClick r:id="rId3" tooltip="РНК"/>
              </a:rPr>
              <a:t>РНК</a:t>
            </a:r>
            <a:r>
              <a:rPr lang="uk-UA" b="1" dirty="0"/>
              <a:t>-геном; 2 — нуклеокапсид; 3 — </a:t>
            </a:r>
            <a:r>
              <a:rPr lang="uk-UA" b="1" dirty="0">
                <a:hlinkClick r:id="rId4" tooltip="Капсид"/>
              </a:rPr>
              <a:t>капсид</a:t>
            </a:r>
            <a:r>
              <a:rPr lang="uk-UA" b="1" dirty="0"/>
              <a:t>; 4 — білковий матрикс; 5 — мембрана </a:t>
            </a:r>
            <a:r>
              <a:rPr lang="uk-UA" b="1" dirty="0" smtClean="0"/>
              <a:t>; </a:t>
            </a:r>
            <a:r>
              <a:rPr lang="uk-UA" b="1" dirty="0"/>
              <a:t>6 </a:t>
            </a:r>
            <a:r>
              <a:rPr lang="uk-UA" b="1" dirty="0" smtClean="0"/>
              <a:t>—</a:t>
            </a:r>
            <a:r>
              <a:rPr lang="en-US" b="1" dirty="0" smtClean="0"/>
              <a:t>—</a:t>
            </a:r>
            <a:r>
              <a:rPr lang="en-US" b="1" dirty="0"/>
              <a:t> </a:t>
            </a:r>
            <a:r>
              <a:rPr lang="uk-UA" b="1" dirty="0">
                <a:hlinkClick r:id="rId5" tooltip="Глікопротеїн"/>
              </a:rPr>
              <a:t>глікопротеїн</a:t>
            </a:r>
            <a:r>
              <a:rPr lang="uk-UA" b="1" dirty="0"/>
              <a:t>, </a:t>
            </a:r>
            <a:r>
              <a:rPr lang="uk-UA" b="1" dirty="0" smtClean="0"/>
              <a:t> </a:t>
            </a:r>
            <a:r>
              <a:rPr lang="uk-UA" b="1" dirty="0"/>
              <a:t>7 </a:t>
            </a:r>
            <a:r>
              <a:rPr lang="uk-UA" b="1" dirty="0" smtClean="0"/>
              <a:t>—</a:t>
            </a:r>
            <a:r>
              <a:rPr lang="en-US" b="1" dirty="0" smtClean="0"/>
              <a:t> </a:t>
            </a:r>
            <a:r>
              <a:rPr lang="uk-UA" b="1" dirty="0"/>
              <a:t>трансмембранний глікопротеїн, віповідальний за злиття мембран; 8 — інтеграза </a:t>
            </a:r>
            <a:r>
              <a:rPr lang="uk-UA" b="1" dirty="0" smtClean="0"/>
              <a:t>; </a:t>
            </a:r>
            <a:r>
              <a:rPr lang="uk-UA" b="1" dirty="0"/>
              <a:t>9 — </a:t>
            </a:r>
            <a:r>
              <a:rPr lang="uk-UA" b="1" u="sng" dirty="0">
                <a:hlinkClick r:id="rId6" tooltip="Зворотна транскриптаза"/>
              </a:rPr>
              <a:t>зворотна </a:t>
            </a:r>
            <a:r>
              <a:rPr lang="uk-UA" b="1" u="sng" dirty="0" smtClean="0">
                <a:hlinkClick r:id="rId6" tooltip="Зворотна транскриптаза"/>
              </a:rPr>
              <a:t>транскриптаза</a:t>
            </a:r>
            <a:r>
              <a:rPr lang="uk-UA" b="1" dirty="0" smtClean="0"/>
              <a:t>; </a:t>
            </a:r>
            <a:r>
              <a:rPr lang="uk-UA" b="1" dirty="0"/>
              <a:t>10 </a:t>
            </a:r>
            <a:r>
              <a:rPr lang="uk-UA" b="1" dirty="0" smtClean="0"/>
              <a:t>—</a:t>
            </a:r>
            <a:r>
              <a:rPr lang="en-US" b="1" dirty="0" smtClean="0"/>
              <a:t>(</a:t>
            </a:r>
            <a:r>
              <a:rPr lang="uk-UA" b="1" dirty="0"/>
              <a:t>сприяє інфектуванню клітин не здатних до поділу</a:t>
            </a:r>
            <a:r>
              <a:rPr lang="uk-UA" b="1" dirty="0" smtClean="0"/>
              <a:t>); </a:t>
            </a:r>
            <a:r>
              <a:rPr lang="uk-UA" b="1" dirty="0"/>
              <a:t>11 —</a:t>
            </a:r>
            <a:r>
              <a:rPr lang="uk-UA" b="1" dirty="0">
                <a:hlinkClick r:id="rId7" tooltip="Протеаза"/>
              </a:rPr>
              <a:t>протеаза</a:t>
            </a:r>
            <a:endParaRPr lang="uk-UA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0008-008-Serednja-trivalst-zhittja-VL-nfkovano-ljudini-stanovit-priblizn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0018-018-Statistik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64140" cy="6857999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iag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211960" y="2708920"/>
            <a:ext cx="4752528" cy="33044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789040"/>
            <a:ext cx="3648405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vimag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584498"/>
            <a:ext cx="3930774" cy="2943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 (16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76056" y="3212976"/>
            <a:ext cx="3777055" cy="3384376"/>
          </a:xfrm>
        </p:spPr>
      </p:pic>
      <p:pic>
        <p:nvPicPr>
          <p:cNvPr id="6" name="Рисунок 5" descr="завантаженн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211018"/>
            <a:ext cx="4608512" cy="3458342"/>
          </a:xfrm>
          <a:prstGeom prst="rect">
            <a:avLst/>
          </a:prstGeom>
        </p:spPr>
      </p:pic>
      <p:pic>
        <p:nvPicPr>
          <p:cNvPr id="7" name="Рисунок 6" descr="images (2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620688"/>
            <a:ext cx="4032448" cy="2376264"/>
          </a:xfrm>
          <a:prstGeom prst="rect">
            <a:avLst/>
          </a:prstGeo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Содержимое 4" descr="0010-010-Mati-ditin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Words>27</Words>
  <Application>Microsoft Office PowerPoint</Application>
  <PresentationFormat>Экран (4:3)</PresentationFormat>
  <Paragraphs>11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Слайд 2</vt:lpstr>
      <vt:lpstr>Походження  </vt:lpstr>
      <vt:lpstr>Будова вірусу: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ВІЛ</dc:title>
  <dc:creator>Христина</dc:creator>
  <cp:lastModifiedBy>Христина</cp:lastModifiedBy>
  <cp:revision>13</cp:revision>
  <dcterms:created xsi:type="dcterms:W3CDTF">2014-03-01T11:09:53Z</dcterms:created>
  <dcterms:modified xsi:type="dcterms:W3CDTF">2014-03-01T13:01:52Z</dcterms:modified>
</cp:coreProperties>
</file>