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4/26/2015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9144000" cy="1851025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Вирус иммунодефицита человека</a:t>
            </a:r>
            <a:endParaRPr lang="ru-RU" sz="4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7000" y="4648200"/>
            <a:ext cx="3200400" cy="1447800"/>
          </a:xfrm>
        </p:spPr>
        <p:txBody>
          <a:bodyPr>
            <a:noAutofit/>
          </a:bodyPr>
          <a:lstStyle/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Диагноз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Период после заражения и до появления антител </a:t>
            </a:r>
          </a:p>
          <a:p>
            <a:pPr>
              <a:buNone/>
            </a:pPr>
            <a:r>
              <a:rPr lang="ru-RU" dirty="0" smtClean="0"/>
              <a:t>к ВИЧ в крови называется «периодом окна». </a:t>
            </a:r>
          </a:p>
          <a:p>
            <a:pPr>
              <a:buNone/>
            </a:pPr>
            <a:r>
              <a:rPr lang="ru-RU" dirty="0" smtClean="0"/>
              <a:t>Он длится 25 дней-3месяца после заражения. После </a:t>
            </a:r>
          </a:p>
          <a:p>
            <a:pPr>
              <a:buNone/>
            </a:pPr>
            <a:r>
              <a:rPr lang="ru-RU" dirty="0" smtClean="0"/>
              <a:t>этого при помощи </a:t>
            </a:r>
            <a:r>
              <a:rPr lang="ru-RU" dirty="0" err="1" smtClean="0"/>
              <a:t>иммунофлюоресцентного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анализа крови на ВИЧ-инфекцию, можно выявить </a:t>
            </a:r>
          </a:p>
          <a:p>
            <a:pPr>
              <a:buNone/>
            </a:pPr>
            <a:r>
              <a:rPr lang="ru-RU" dirty="0" smtClean="0"/>
              <a:t>антитела к вирусу. Анализ крови на ВИЧ можно </a:t>
            </a:r>
          </a:p>
          <a:p>
            <a:pPr>
              <a:buNone/>
            </a:pPr>
            <a:r>
              <a:rPr lang="ru-RU" dirty="0" smtClean="0"/>
              <a:t>сделать в любой больнице, в том числе и анонимно.</a:t>
            </a:r>
          </a:p>
          <a:p>
            <a:pPr>
              <a:buNone/>
            </a:pPr>
            <a:r>
              <a:rPr lang="ru-RU" dirty="0" smtClean="0"/>
              <a:t>При обнаружении в крови антител к ВИЧ результат </a:t>
            </a:r>
          </a:p>
          <a:p>
            <a:pPr>
              <a:buNone/>
            </a:pPr>
            <a:r>
              <a:rPr lang="ru-RU" dirty="0" smtClean="0"/>
              <a:t>обследования расценивается как положительный. </a:t>
            </a:r>
          </a:p>
          <a:p>
            <a:pPr>
              <a:buNone/>
            </a:pPr>
            <a:r>
              <a:rPr lang="ru-RU" dirty="0" smtClean="0"/>
              <a:t>Однако это еще не окончательный результат, </a:t>
            </a:r>
          </a:p>
          <a:p>
            <a:pPr>
              <a:buNone/>
            </a:pPr>
            <a:r>
              <a:rPr lang="ru-RU" dirty="0" smtClean="0"/>
              <a:t>требуется повторное обследование.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419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Только после получения повторного </a:t>
            </a:r>
          </a:p>
          <a:p>
            <a:pPr>
              <a:buNone/>
            </a:pPr>
            <a:r>
              <a:rPr lang="ru-RU" dirty="0" smtClean="0"/>
              <a:t>положительного результата врач сообщает человеку </a:t>
            </a:r>
          </a:p>
          <a:p>
            <a:pPr>
              <a:buNone/>
            </a:pPr>
            <a:r>
              <a:rPr lang="ru-RU" dirty="0" smtClean="0"/>
              <a:t>о наличии у него ВИЧ-инфекции. При этом </a:t>
            </a:r>
          </a:p>
          <a:p>
            <a:pPr>
              <a:buNone/>
            </a:pPr>
            <a:r>
              <a:rPr lang="ru-RU" dirty="0" smtClean="0"/>
              <a:t>результат обследования сообщается врачом </a:t>
            </a:r>
          </a:p>
          <a:p>
            <a:pPr>
              <a:buNone/>
            </a:pPr>
            <a:r>
              <a:rPr lang="ru-RU" dirty="0" smtClean="0"/>
              <a:t>обратившемуся человеку лично, и информация эта </a:t>
            </a:r>
          </a:p>
          <a:p>
            <a:pPr>
              <a:buNone/>
            </a:pPr>
            <a:r>
              <a:rPr lang="ru-RU" dirty="0" smtClean="0"/>
              <a:t>является строго конфиденциальной. По результатам </a:t>
            </a:r>
          </a:p>
          <a:p>
            <a:pPr>
              <a:buNone/>
            </a:pPr>
            <a:r>
              <a:rPr lang="ru-RU" dirty="0" smtClean="0"/>
              <a:t>анализа можно проконсультироваться с врачом-</a:t>
            </a:r>
          </a:p>
          <a:p>
            <a:pPr>
              <a:buNone/>
            </a:pPr>
            <a:r>
              <a:rPr lang="ru-RU" dirty="0" smtClean="0"/>
              <a:t>иммунологом или венерологом, который при </a:t>
            </a:r>
          </a:p>
          <a:p>
            <a:pPr>
              <a:buNone/>
            </a:pPr>
            <a:r>
              <a:rPr lang="ru-RU" dirty="0" smtClean="0"/>
              <a:t>необходимости назначит лечение.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Диагноз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Лекарственные препараты, применяемые для </a:t>
            </a:r>
          </a:p>
          <a:p>
            <a:pPr>
              <a:buNone/>
            </a:pPr>
            <a:r>
              <a:rPr lang="ru-RU" dirty="0" smtClean="0"/>
              <a:t>лечения ВИЧ-инфекции не убивают вирус, а лишь </a:t>
            </a:r>
          </a:p>
          <a:p>
            <a:pPr>
              <a:buNone/>
            </a:pPr>
            <a:r>
              <a:rPr lang="ru-RU" dirty="0" smtClean="0"/>
              <a:t>блокируют его, нарушая процесс размножения ВИЧ </a:t>
            </a:r>
          </a:p>
          <a:p>
            <a:pPr>
              <a:buNone/>
            </a:pPr>
            <a:r>
              <a:rPr lang="ru-RU" dirty="0" smtClean="0"/>
              <a:t>и подавляя его активность. Снижение активности ВИЧ </a:t>
            </a:r>
          </a:p>
          <a:p>
            <a:pPr>
              <a:buNone/>
            </a:pPr>
            <a:r>
              <a:rPr lang="ru-RU" dirty="0" smtClean="0"/>
              <a:t>приводит к увеличению числа иммунных клеток. </a:t>
            </a:r>
          </a:p>
          <a:p>
            <a:pPr>
              <a:buNone/>
            </a:pPr>
            <a:r>
              <a:rPr lang="ru-RU" dirty="0" smtClean="0"/>
              <a:t>Одновременный прием трех или четырех </a:t>
            </a:r>
          </a:p>
          <a:p>
            <a:pPr>
              <a:buNone/>
            </a:pPr>
            <a:r>
              <a:rPr lang="ru-RU" dirty="0" smtClean="0"/>
              <a:t>лекарственных препаратов называют </a:t>
            </a:r>
          </a:p>
          <a:p>
            <a:pPr>
              <a:buNone/>
            </a:pPr>
            <a:r>
              <a:rPr lang="ru-RU" dirty="0" smtClean="0"/>
              <a:t>высокоэффективной </a:t>
            </a:r>
            <a:r>
              <a:rPr lang="ru-RU" dirty="0" err="1" smtClean="0"/>
              <a:t>антиретровирусной</a:t>
            </a:r>
            <a:r>
              <a:rPr lang="ru-RU" dirty="0" smtClean="0"/>
              <a:t> терапией, </a:t>
            </a:r>
          </a:p>
          <a:p>
            <a:pPr>
              <a:buNone/>
            </a:pPr>
            <a:r>
              <a:rPr lang="ru-RU" dirty="0" smtClean="0"/>
              <a:t>потому, что в результате такого лечения удается </a:t>
            </a:r>
          </a:p>
          <a:p>
            <a:pPr>
              <a:buNone/>
            </a:pPr>
            <a:r>
              <a:rPr lang="ru-RU" dirty="0" smtClean="0"/>
              <a:t>уменьшить содержание вируса в крови </a:t>
            </a:r>
          </a:p>
          <a:p>
            <a:pPr>
              <a:buNone/>
            </a:pPr>
            <a:r>
              <a:rPr lang="ru-RU" dirty="0" smtClean="0"/>
              <a:t>до неопределяемого уровня. Однако, это не значит, что </a:t>
            </a:r>
          </a:p>
          <a:p>
            <a:pPr>
              <a:buNone/>
            </a:pPr>
            <a:r>
              <a:rPr lang="ru-RU" dirty="0" smtClean="0"/>
              <a:t>человек полностью избавился от этого вируса, </a:t>
            </a:r>
          </a:p>
          <a:p>
            <a:pPr>
              <a:buNone/>
            </a:pPr>
            <a:r>
              <a:rPr lang="ru-RU" dirty="0" smtClean="0"/>
              <a:t>поскольку ВИЧ может находиться не только в крови, </a:t>
            </a:r>
          </a:p>
          <a:p>
            <a:pPr>
              <a:buNone/>
            </a:pPr>
            <a:r>
              <a:rPr lang="ru-RU" dirty="0" smtClean="0"/>
              <a:t>но и в лимфатических узлах, а также в других органах </a:t>
            </a:r>
          </a:p>
          <a:p>
            <a:pPr>
              <a:buNone/>
            </a:pPr>
            <a:r>
              <a:rPr lang="ru-RU" dirty="0" smtClean="0"/>
              <a:t>человека.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700" dirty="0" smtClean="0"/>
              <a:t>Знание о своем положительном ВИЧ-статусе (т.е. </a:t>
            </a:r>
          </a:p>
          <a:p>
            <a:pPr>
              <a:buNone/>
            </a:pPr>
            <a:r>
              <a:rPr lang="ru-RU" sz="2700" dirty="0" smtClean="0"/>
              <a:t>о наличии вируса в крови) может помочь человеку </a:t>
            </a:r>
          </a:p>
          <a:p>
            <a:pPr>
              <a:buNone/>
            </a:pPr>
            <a:r>
              <a:rPr lang="ru-RU" sz="2700" dirty="0" smtClean="0"/>
              <a:t>вовремя получить медицинскую помощь, которая </a:t>
            </a:r>
          </a:p>
          <a:p>
            <a:pPr>
              <a:buNone/>
            </a:pPr>
            <a:r>
              <a:rPr lang="ru-RU" sz="2700" dirty="0" smtClean="0"/>
              <a:t>способна предотвратить серьезные и угрожающие </a:t>
            </a:r>
          </a:p>
          <a:p>
            <a:pPr>
              <a:buNone/>
            </a:pPr>
            <a:r>
              <a:rPr lang="ru-RU" sz="2700" dirty="0" smtClean="0"/>
              <a:t>жизни осложнения. Следует помнить, что человек, </a:t>
            </a:r>
          </a:p>
          <a:p>
            <a:pPr>
              <a:buNone/>
            </a:pPr>
            <a:r>
              <a:rPr lang="ru-RU" sz="2700" dirty="0" smtClean="0"/>
              <a:t>инфицированный ВИЧ, может прожить долгую </a:t>
            </a:r>
          </a:p>
          <a:p>
            <a:pPr>
              <a:buNone/>
            </a:pPr>
            <a:r>
              <a:rPr lang="ru-RU" sz="2700" dirty="0" smtClean="0"/>
              <a:t>жизнь. А чтобы эта жизнь не стала для него </a:t>
            </a:r>
          </a:p>
          <a:p>
            <a:pPr>
              <a:buNone/>
            </a:pPr>
            <a:r>
              <a:rPr lang="ru-RU" sz="2700" dirty="0" smtClean="0"/>
              <a:t>проклятием, сейчас в любом городе существуют </a:t>
            </a:r>
          </a:p>
          <a:p>
            <a:pPr>
              <a:buNone/>
            </a:pPr>
            <a:r>
              <a:rPr lang="ru-RU" sz="2700" dirty="0" smtClean="0"/>
              <a:t>психологические центры помощи ВИЧ-</a:t>
            </a:r>
          </a:p>
          <a:p>
            <a:pPr>
              <a:buNone/>
            </a:pPr>
            <a:r>
              <a:rPr lang="ru-RU" sz="2700" dirty="0" smtClean="0"/>
              <a:t>инфицированным людям, телефоны доверия, </a:t>
            </a:r>
          </a:p>
          <a:p>
            <a:pPr>
              <a:buNone/>
            </a:pPr>
            <a:r>
              <a:rPr lang="ru-RU" sz="2700" dirty="0" smtClean="0"/>
              <a:t>анонимные клиники.</a:t>
            </a:r>
            <a:endParaRPr lang="ru-RU" sz="27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Лечение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4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20574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Помните, чтобы избежать заражения ВИЧ </a:t>
            </a:r>
          </a:p>
          <a:p>
            <a:pPr algn="ctr">
              <a:buNone/>
            </a:pPr>
            <a:r>
              <a:rPr lang="ru-RU" dirty="0" smtClean="0"/>
              <a:t>необходимо соблюдать правила личной</a:t>
            </a:r>
          </a:p>
          <a:p>
            <a:pPr algn="ctr">
              <a:buNone/>
            </a:pPr>
            <a:r>
              <a:rPr lang="ru-RU" dirty="0" smtClean="0"/>
              <a:t>безопасности в интимной сфере.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4419600" cy="914400"/>
          </a:xfrm>
        </p:spPr>
        <p:txBody>
          <a:bodyPr/>
          <a:lstStyle/>
          <a:p>
            <a:pPr algn="ctr"/>
            <a:r>
              <a:rPr lang="ru-RU" dirty="0" smtClean="0"/>
              <a:t>Что такое вирус?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02664"/>
            <a:ext cx="8458200" cy="5355336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Ви́рус</a:t>
            </a:r>
            <a:r>
              <a:rPr lang="ru-RU" dirty="0" smtClean="0"/>
              <a:t> (лат. </a:t>
            </a:r>
            <a:r>
              <a:rPr lang="ru-RU" i="1" dirty="0" err="1" smtClean="0"/>
              <a:t>virus</a:t>
            </a:r>
            <a:r>
              <a:rPr lang="ru-RU" dirty="0" smtClean="0"/>
              <a:t> — «яд») — </a:t>
            </a:r>
          </a:p>
          <a:p>
            <a:pPr>
              <a:buNone/>
            </a:pPr>
            <a:r>
              <a:rPr lang="ru-RU" dirty="0" smtClean="0"/>
              <a:t>неклеточный инфекционный агент, который </a:t>
            </a:r>
          </a:p>
          <a:p>
            <a:pPr>
              <a:buNone/>
            </a:pPr>
            <a:r>
              <a:rPr lang="ru-RU" dirty="0" smtClean="0"/>
              <a:t>может воспроизводиться только внутри </a:t>
            </a:r>
          </a:p>
          <a:p>
            <a:pPr>
              <a:buNone/>
            </a:pPr>
            <a:r>
              <a:rPr lang="ru-RU" dirty="0" smtClean="0"/>
              <a:t>живых клеток. Вирусы поражают все </a:t>
            </a:r>
          </a:p>
          <a:p>
            <a:pPr>
              <a:buNone/>
            </a:pPr>
            <a:r>
              <a:rPr lang="ru-RU" dirty="0" smtClean="0"/>
              <a:t>типы организмов, от растений и животных </a:t>
            </a:r>
          </a:p>
          <a:p>
            <a:pPr>
              <a:buNone/>
            </a:pPr>
            <a:r>
              <a:rPr lang="ru-RU" dirty="0" smtClean="0"/>
              <a:t>до бактерий и архей (вирусы бактерий обычно </a:t>
            </a:r>
          </a:p>
          <a:p>
            <a:pPr>
              <a:buNone/>
            </a:pPr>
            <a:r>
              <a:rPr lang="ru-RU" dirty="0" smtClean="0"/>
              <a:t>называют бактериофагами). Обнаружены </a:t>
            </a:r>
          </a:p>
          <a:p>
            <a:pPr>
              <a:buNone/>
            </a:pPr>
            <a:r>
              <a:rPr lang="ru-RU" dirty="0" smtClean="0"/>
              <a:t>также вирусы, поражающие другие </a:t>
            </a:r>
          </a:p>
          <a:p>
            <a:pPr>
              <a:buNone/>
            </a:pPr>
            <a:r>
              <a:rPr lang="ru-RU" dirty="0" smtClean="0"/>
              <a:t>вирусы (вирусы-сателлиты).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ВИЧ-инфекция — это медленно </a:t>
            </a:r>
          </a:p>
          <a:p>
            <a:pPr>
              <a:buNone/>
            </a:pPr>
            <a:r>
              <a:rPr lang="ru-RU" dirty="0" smtClean="0"/>
              <a:t>прогрессирующее вирусное заболевание иммунной </a:t>
            </a:r>
          </a:p>
          <a:p>
            <a:pPr>
              <a:buNone/>
            </a:pPr>
            <a:r>
              <a:rPr lang="ru-RU" dirty="0" smtClean="0"/>
              <a:t>системы, приводящее к ослаблению иммунной </a:t>
            </a:r>
          </a:p>
          <a:p>
            <a:pPr>
              <a:buNone/>
            </a:pPr>
            <a:r>
              <a:rPr lang="ru-RU" dirty="0" smtClean="0"/>
              <a:t>защиты от опухолей и инфекций. Стадия ВИЧ-</a:t>
            </a:r>
          </a:p>
          <a:p>
            <a:pPr>
              <a:buNone/>
            </a:pPr>
            <a:r>
              <a:rPr lang="ru-RU" dirty="0" smtClean="0"/>
              <a:t>инфекции, при которой из-за снижения иммунитета </a:t>
            </a:r>
          </a:p>
          <a:p>
            <a:pPr>
              <a:buNone/>
            </a:pPr>
            <a:r>
              <a:rPr lang="ru-RU" dirty="0" smtClean="0"/>
              <a:t>у человека появляются вторичные инфекционные </a:t>
            </a:r>
          </a:p>
          <a:p>
            <a:pPr>
              <a:buNone/>
            </a:pPr>
            <a:r>
              <a:rPr lang="ru-RU" dirty="0" smtClean="0"/>
              <a:t>или опухолевые заболевания, называется </a:t>
            </a:r>
          </a:p>
          <a:p>
            <a:pPr>
              <a:buNone/>
            </a:pPr>
            <a:r>
              <a:rPr lang="ru-RU" dirty="0" smtClean="0"/>
              <a:t>синдромом приобретенного иммунодефицита </a:t>
            </a:r>
          </a:p>
          <a:p>
            <a:pPr>
              <a:buNone/>
            </a:pPr>
            <a:r>
              <a:rPr lang="ru-RU" dirty="0" smtClean="0"/>
              <a:t>(СПИД). Высокой устойчивостью к влияниям </a:t>
            </a:r>
          </a:p>
          <a:p>
            <a:pPr>
              <a:buNone/>
            </a:pPr>
            <a:r>
              <a:rPr lang="ru-RU" dirty="0" smtClean="0"/>
              <a:t>окружающей среды вирус иммунодефицита </a:t>
            </a:r>
          </a:p>
          <a:p>
            <a:pPr>
              <a:buNone/>
            </a:pPr>
            <a:r>
              <a:rPr lang="ru-RU" dirty="0" smtClean="0"/>
              <a:t>человека не отличается.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Вирус иммунодефицита человека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Вирус иммунодефицита 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Вирус иммунодефицита человека (ВИЧ) относят к </a:t>
            </a:r>
          </a:p>
          <a:p>
            <a:pPr>
              <a:buNone/>
            </a:pPr>
            <a:r>
              <a:rPr lang="ru-RU" dirty="0" smtClean="0"/>
              <a:t>семейству </a:t>
            </a:r>
            <a:r>
              <a:rPr lang="ru-RU" dirty="0" err="1" smtClean="0"/>
              <a:t>ретровирусов</a:t>
            </a:r>
            <a:r>
              <a:rPr lang="ru-RU" dirty="0" smtClean="0"/>
              <a:t>. Сегодня выделяют два его </a:t>
            </a:r>
          </a:p>
          <a:p>
            <a:pPr>
              <a:buNone/>
            </a:pPr>
            <a:r>
              <a:rPr lang="ru-RU" dirty="0" smtClean="0"/>
              <a:t>типа: ВИЧ1 и ВИЧ2. Различаются они по </a:t>
            </a:r>
          </a:p>
          <a:p>
            <a:pPr>
              <a:buNone/>
            </a:pPr>
            <a:r>
              <a:rPr lang="ru-RU" dirty="0" err="1" smtClean="0"/>
              <a:t>антигенным</a:t>
            </a:r>
            <a:r>
              <a:rPr lang="ru-RU" dirty="0" smtClean="0"/>
              <a:t> и структурным характеристикам. </a:t>
            </a:r>
            <a:endParaRPr lang="ru-RU" dirty="0"/>
          </a:p>
        </p:txBody>
      </p:sp>
      <p:pic>
        <p:nvPicPr>
          <p:cNvPr id="4" name="Рисунок 3" descr="_www.lifeplus.su_vi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118485"/>
            <a:ext cx="4953000" cy="37395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320040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Оба ВИЧ-1 и ВИЧ-2, как полагают, возникли в Западной и Центральной Африке и передались  от обезьян к людям.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ВИЧ, как полагают, возник у обезьян в Африке </a:t>
            </a:r>
          </a:p>
          <a:p>
            <a:pPr>
              <a:buNone/>
            </a:pPr>
            <a:r>
              <a:rPr lang="ru-RU" dirty="0" smtClean="0"/>
              <a:t>южнее Сахары и был передан людям в конце </a:t>
            </a:r>
          </a:p>
          <a:p>
            <a:pPr>
              <a:buNone/>
            </a:pPr>
            <a:r>
              <a:rPr lang="ru-RU" dirty="0" smtClean="0"/>
              <a:t>XIX или начале XX века. Первая научная </a:t>
            </a:r>
          </a:p>
          <a:p>
            <a:pPr>
              <a:buNone/>
            </a:pPr>
            <a:r>
              <a:rPr lang="ru-RU" dirty="0" smtClean="0"/>
              <a:t>статья, которая признала особенности </a:t>
            </a:r>
          </a:p>
          <a:p>
            <a:pPr>
              <a:buNone/>
            </a:pPr>
            <a:r>
              <a:rPr lang="ru-RU" dirty="0" smtClean="0"/>
              <a:t>оппортунистических (условно-патогенных) </a:t>
            </a:r>
          </a:p>
          <a:p>
            <a:pPr>
              <a:buNone/>
            </a:pPr>
            <a:r>
              <a:rPr lang="ru-RU" dirty="0" smtClean="0"/>
              <a:t>инфекций, иллюстрирующих СПИД, была </a:t>
            </a:r>
          </a:p>
          <a:p>
            <a:pPr>
              <a:buNone/>
            </a:pPr>
            <a:r>
              <a:rPr lang="ru-RU" dirty="0" smtClean="0"/>
              <a:t>опубликована в 1981 году. Статистика </a:t>
            </a:r>
          </a:p>
          <a:p>
            <a:pPr>
              <a:buNone/>
            </a:pPr>
            <a:r>
              <a:rPr lang="ru-RU" dirty="0" smtClean="0"/>
              <a:t>распространения ВИЧ-инфекции ужасает — </a:t>
            </a:r>
          </a:p>
          <a:p>
            <a:pPr>
              <a:buNone/>
            </a:pPr>
            <a:r>
              <a:rPr lang="ru-RU" dirty="0" smtClean="0"/>
              <a:t>на данный момент в мире уже более 50 млн. </a:t>
            </a:r>
          </a:p>
          <a:p>
            <a:pPr>
              <a:buNone/>
            </a:pPr>
            <a:r>
              <a:rPr lang="ru-RU" dirty="0" smtClean="0"/>
              <a:t>человек инфицированы ВИЧ или больны </a:t>
            </a:r>
          </a:p>
          <a:p>
            <a:pPr>
              <a:buNone/>
            </a:pPr>
            <a:r>
              <a:rPr lang="ru-RU" dirty="0" err="1" smtClean="0"/>
              <a:t>СПИДом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История открытия 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Симптомы этого заболевания были впервые </a:t>
            </a:r>
          </a:p>
          <a:p>
            <a:pPr>
              <a:buNone/>
            </a:pPr>
            <a:r>
              <a:rPr lang="ru-RU" dirty="0" smtClean="0"/>
              <a:t>зарегистрированы в 1978 г. у нескольких </a:t>
            </a:r>
          </a:p>
          <a:p>
            <a:pPr>
              <a:buNone/>
            </a:pPr>
            <a:r>
              <a:rPr lang="ru-RU" dirty="0" smtClean="0"/>
              <a:t>пациентов в США и Швеции, а также в Танзании </a:t>
            </a:r>
          </a:p>
          <a:p>
            <a:pPr>
              <a:buNone/>
            </a:pPr>
            <a:r>
              <a:rPr lang="ru-RU" dirty="0" smtClean="0"/>
              <a:t>и на Гаити. А в 1983 г. Люк </a:t>
            </a:r>
            <a:r>
              <a:rPr lang="ru-RU" dirty="0" err="1" smtClean="0"/>
              <a:t>Монтанье</a:t>
            </a:r>
            <a:r>
              <a:rPr lang="ru-RU" dirty="0" smtClean="0"/>
              <a:t> из Института </a:t>
            </a:r>
          </a:p>
          <a:p>
            <a:pPr>
              <a:buNone/>
            </a:pPr>
            <a:r>
              <a:rPr lang="ru-RU" dirty="0" smtClean="0"/>
              <a:t>Пастера (Франция) открыл вирус иммунодефицита </a:t>
            </a:r>
          </a:p>
          <a:p>
            <a:pPr>
              <a:buNone/>
            </a:pPr>
            <a:r>
              <a:rPr lang="ru-RU" dirty="0" smtClean="0"/>
              <a:t>человека (ВИЧ), который является </a:t>
            </a:r>
          </a:p>
          <a:p>
            <a:pPr>
              <a:buNone/>
            </a:pPr>
            <a:r>
              <a:rPr lang="ru-RU" dirty="0" smtClean="0"/>
              <a:t>причиной ВИЧ-инфекции.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История открытия ВИЧ</a:t>
            </a:r>
            <a:endParaRPr lang="ru-RU" dirty="0"/>
          </a:p>
        </p:txBody>
      </p:sp>
      <p:pic>
        <p:nvPicPr>
          <p:cNvPr id="5" name="Рисунок 4" descr="4_6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62675" y="3916426"/>
            <a:ext cx="2981325" cy="2941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Отчего это бывает?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None/>
            </a:pPr>
            <a:r>
              <a:rPr lang="ru-RU" dirty="0" smtClean="0"/>
              <a:t>Существует несколько путей заражения ВИЧ-инфекцией: 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незащищенный половой акт (70-80процентов); 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совместное использование шприцев или игл (10 процентов); 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переливание зараженной крови (5-10 процентов);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передача вируса от </a:t>
            </a:r>
            <a:r>
              <a:rPr lang="ru-RU" dirty="0" err="1" smtClean="0"/>
              <a:t>ВИЧ-позитивной</a:t>
            </a:r>
            <a:r>
              <a:rPr lang="ru-RU" dirty="0" smtClean="0"/>
              <a:t> матери ребенку (5-10 процентов);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использование нестерильного инструментария для татуировок и </a:t>
            </a:r>
            <a:r>
              <a:rPr lang="ru-RU" dirty="0" err="1" smtClean="0"/>
              <a:t>пирсинга</a:t>
            </a:r>
            <a:r>
              <a:rPr lang="ru-RU" dirty="0" smtClean="0"/>
              <a:t>; 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dirty="0" smtClean="0"/>
              <a:t>использование чужих бритвенных принадлежностей, зубных щеток с видимыми остатками крови (крайне редко).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 algn="ctr"/>
            <a:r>
              <a:rPr lang="ru-RU" dirty="0" smtClean="0"/>
              <a:t>Что происходит в организме?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Как известно, вирусы не способны размножаться </a:t>
            </a:r>
          </a:p>
          <a:p>
            <a:pPr>
              <a:buNone/>
            </a:pPr>
            <a:r>
              <a:rPr lang="ru-RU" dirty="0" smtClean="0"/>
              <a:t>самостоятельно. Для воспроизведения им требуется </a:t>
            </a:r>
          </a:p>
          <a:p>
            <a:pPr>
              <a:buNone/>
            </a:pPr>
            <a:r>
              <a:rPr lang="ru-RU" dirty="0" smtClean="0"/>
              <a:t>живая клетка, в которую они встраивают свою </a:t>
            </a:r>
          </a:p>
          <a:p>
            <a:pPr>
              <a:buNone/>
            </a:pPr>
            <a:r>
              <a:rPr lang="ru-RU" dirty="0" smtClean="0"/>
              <a:t>генетическую информацию. После этого клетка </a:t>
            </a:r>
          </a:p>
          <a:p>
            <a:pPr>
              <a:buNone/>
            </a:pPr>
            <a:r>
              <a:rPr lang="ru-RU" dirty="0" smtClean="0"/>
              <a:t>начинает работать как «фабрика» по производству </a:t>
            </a:r>
          </a:p>
          <a:p>
            <a:pPr>
              <a:buNone/>
            </a:pPr>
            <a:r>
              <a:rPr lang="ru-RU" dirty="0" smtClean="0"/>
              <a:t>вирусов. В конце концов, истощившись, она погибает. </a:t>
            </a:r>
          </a:p>
          <a:p>
            <a:pPr>
              <a:buNone/>
            </a:pPr>
            <a:r>
              <a:rPr lang="ru-RU" dirty="0" smtClean="0"/>
              <a:t>Так вот, для своего размножения ВИЧ использует </a:t>
            </a:r>
          </a:p>
          <a:p>
            <a:pPr>
              <a:buNone/>
            </a:pPr>
            <a:r>
              <a:rPr lang="ru-RU" dirty="0" smtClean="0"/>
              <a:t>определенные клетки нашей иммунной системы </a:t>
            </a:r>
          </a:p>
          <a:p>
            <a:pPr>
              <a:buNone/>
            </a:pPr>
            <a:r>
              <a:rPr lang="ru-RU" dirty="0" smtClean="0"/>
              <a:t>(разновидность Т-лимфоцитов под названием </a:t>
            </a:r>
          </a:p>
          <a:p>
            <a:pPr>
              <a:buNone/>
            </a:pPr>
            <a:r>
              <a:rPr lang="ru-RU" dirty="0" smtClean="0"/>
              <a:t>хелперы). Именно это и объясняет столь высокую </a:t>
            </a:r>
          </a:p>
          <a:p>
            <a:pPr>
              <a:buNone/>
            </a:pPr>
            <a:r>
              <a:rPr lang="ru-RU" dirty="0" smtClean="0"/>
              <a:t>опасность ВИЧ — он поражает нашу защитную </a:t>
            </a:r>
          </a:p>
          <a:p>
            <a:pPr>
              <a:buNone/>
            </a:pPr>
            <a:r>
              <a:rPr lang="ru-RU" dirty="0" smtClean="0"/>
              <a:t>систему, заставляя ее работать на свое </a:t>
            </a:r>
          </a:p>
          <a:p>
            <a:pPr>
              <a:buNone/>
            </a:pPr>
            <a:r>
              <a:rPr lang="ru-RU" dirty="0" smtClean="0"/>
              <a:t>воспроизводство.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Что происходит в организме?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0"/>
            <a:ext cx="89154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Иммунитет ослабевает постепенно. Человек, </a:t>
            </a:r>
          </a:p>
          <a:p>
            <a:pPr>
              <a:buNone/>
            </a:pPr>
            <a:r>
              <a:rPr lang="ru-RU" dirty="0" smtClean="0"/>
              <a:t>живущий с ВИЧ, может выглядеть и чувствовать </a:t>
            </a:r>
          </a:p>
          <a:p>
            <a:pPr>
              <a:buNone/>
            </a:pPr>
            <a:r>
              <a:rPr lang="ru-RU" dirty="0" smtClean="0"/>
              <a:t>себя хорошо на протяжении многих лет и даже </a:t>
            </a:r>
          </a:p>
          <a:p>
            <a:pPr>
              <a:buNone/>
            </a:pPr>
            <a:r>
              <a:rPr lang="ru-RU" dirty="0" smtClean="0"/>
              <a:t>не знать, что он инфицирован. Однако </a:t>
            </a:r>
          </a:p>
          <a:p>
            <a:pPr>
              <a:buNone/>
            </a:pPr>
            <a:r>
              <a:rPr lang="ru-RU" dirty="0" smtClean="0"/>
              <a:t>вирус разрушает все больше клеток иммунной </a:t>
            </a:r>
          </a:p>
          <a:p>
            <a:pPr>
              <a:buNone/>
            </a:pPr>
            <a:r>
              <a:rPr lang="ru-RU" dirty="0" smtClean="0"/>
              <a:t>системы. Когда количество клеток снижается ниже </a:t>
            </a:r>
          </a:p>
          <a:p>
            <a:pPr>
              <a:buNone/>
            </a:pPr>
            <a:r>
              <a:rPr lang="ru-RU" dirty="0" smtClean="0"/>
              <a:t>критического уровня, человек становится уязвим </a:t>
            </a:r>
          </a:p>
          <a:p>
            <a:pPr>
              <a:buNone/>
            </a:pPr>
            <a:r>
              <a:rPr lang="ru-RU" dirty="0" smtClean="0"/>
              <a:t>для болезней, в том числе тех, к которым человек </a:t>
            </a:r>
          </a:p>
          <a:p>
            <a:pPr>
              <a:buNone/>
            </a:pPr>
            <a:r>
              <a:rPr lang="ru-RU" dirty="0" smtClean="0"/>
              <a:t>с нормальным иммунитетом невосприимчив.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</TotalTime>
  <Words>155</Words>
  <Application>Microsoft Office PowerPoint</Application>
  <PresentationFormat>Экран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Вирус иммунодефицита человека</vt:lpstr>
      <vt:lpstr>Что такое вирус? </vt:lpstr>
      <vt:lpstr>Вирус иммунодефицита человека</vt:lpstr>
      <vt:lpstr>Вирус иммунодефицита человека</vt:lpstr>
      <vt:lpstr>История открытия ВИЧ</vt:lpstr>
      <vt:lpstr>История открытия ВИЧ</vt:lpstr>
      <vt:lpstr>Отчего это бывает?</vt:lpstr>
      <vt:lpstr>Что происходит в организме? </vt:lpstr>
      <vt:lpstr>Что происходит в организме? </vt:lpstr>
      <vt:lpstr>Диагноз</vt:lpstr>
      <vt:lpstr>Диагноз</vt:lpstr>
      <vt:lpstr>Лечение</vt:lpstr>
      <vt:lpstr>Лечение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Вирус иммунодефицита человека</dc:title>
  <cp:lastModifiedBy>Арина </cp:lastModifiedBy>
  <cp:revision>12</cp:revision>
  <dcterms:modified xsi:type="dcterms:W3CDTF">2015-04-26T14:19:37Z</dcterms:modified>
</cp:coreProperties>
</file>