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Опитування 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Знають, що таке вітаміни.</c:v>
                </c:pt>
                <c:pt idx="1">
                  <c:v>Не знають, що таке вітаміни.</c:v>
                </c:pt>
                <c:pt idx="2">
                  <c:v>Знають. Але недостатньо.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</c:v>
                </c:pt>
                <c:pt idx="1">
                  <c:v>1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9732074554653689"/>
          <c:y val="0.35154912150891698"/>
          <c:w val="0.29154737698563221"/>
          <c:h val="0.3660241192003282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Опитування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Часто приймають.</c:v>
                </c:pt>
                <c:pt idx="1">
                  <c:v>Не приймають.</c:v>
                </c:pt>
                <c:pt idx="2">
                  <c:v>Іноді.</c:v>
                </c:pt>
                <c:pt idx="3">
                  <c:v>ошошош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</c:v>
                </c:pt>
                <c:pt idx="1">
                  <c:v>4</c:v>
                </c:pt>
                <c:pt idx="2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1683359882027178"/>
          <c:y val="4.2824438611840307E-3"/>
          <c:w val="0.38039021005711299"/>
          <c:h val="0.4752312627588217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Опитування 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Лікувались вітамінами за порадою лікаря.</c:v>
                </c:pt>
                <c:pt idx="1">
                  <c:v>Лікувались вітамінами за порадою батьків.</c:v>
                </c:pt>
                <c:pt idx="2">
                  <c:v>Не лікувались.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</c:v>
                </c:pt>
                <c:pt idx="1">
                  <c:v>13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Опитування 4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Багато значать.</c:v>
                </c:pt>
                <c:pt idx="1">
                  <c:v>Практично нічого.</c:v>
                </c:pt>
                <c:pt idx="2">
                  <c:v>Нічого.</c:v>
                </c:pt>
                <c:pt idx="3">
                  <c:v>л0щліріщр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</c:v>
                </c:pt>
                <c:pt idx="1">
                  <c:v>9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BAF9-197C-4423-8919-F4E2699FB424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B9E8-5C44-4F80-A503-B19C1CB813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BAF9-197C-4423-8919-F4E2699FB424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B9E8-5C44-4F80-A503-B19C1CB813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BAF9-197C-4423-8919-F4E2699FB424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B9E8-5C44-4F80-A503-B19C1CB813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BAF9-197C-4423-8919-F4E2699FB424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B9E8-5C44-4F80-A503-B19C1CB813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BAF9-197C-4423-8919-F4E2699FB424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B9E8-5C44-4F80-A503-B19C1CB813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BAF9-197C-4423-8919-F4E2699FB424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B9E8-5C44-4F80-A503-B19C1CB813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BAF9-197C-4423-8919-F4E2699FB424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B9E8-5C44-4F80-A503-B19C1CB813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BAF9-197C-4423-8919-F4E2699FB424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B9E8-5C44-4F80-A503-B19C1CB813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BAF9-197C-4423-8919-F4E2699FB424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B9E8-5C44-4F80-A503-B19C1CB813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BAF9-197C-4423-8919-F4E2699FB424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B9E8-5C44-4F80-A503-B19C1CB813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BAF9-197C-4423-8919-F4E2699FB424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B9E8-5C44-4F80-A503-B19C1CB813BF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E35BAF9-197C-4423-8919-F4E2699FB424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1C5B9E8-5C44-4F80-A503-B19C1CB813B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Якісні реакції на вітамін С.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68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83422653"/>
              </p:ext>
            </p:extLst>
          </p:nvPr>
        </p:nvGraphicFramePr>
        <p:xfrm>
          <a:off x="24534" y="0"/>
          <a:ext cx="9119465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319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10013132"/>
              </p:ext>
            </p:extLst>
          </p:nvPr>
        </p:nvGraphicFramePr>
        <p:xfrm>
          <a:off x="0" y="126"/>
          <a:ext cx="9144000" cy="6857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62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48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903649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 основі якісних реакцій на вітамін С лежить властивість аскорбінової кислоти окислюватися. При окисленні вона може відновлювати деякі хімічні речовини. Наприклад, йод метиленовий синій.</a:t>
            </a:r>
          </a:p>
          <a:p>
            <a:pPr>
              <a:lnSpc>
                <a:spcPct val="150000"/>
              </a:lnSpc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Методика роботи: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Відновлення йоду.</a:t>
            </a:r>
          </a:p>
          <a:p>
            <a:pPr>
              <a:lnSpc>
                <a:spcPct val="150000"/>
              </a:lnSpc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Взяли 2 пробірки. В них по 10 крапель дистильованої води і по 2 краплі розчину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Люголя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В 1 пробірку додають ще 10 крапель дистильованої води, а у 2 – 10 крапель розчину аскорбінової кислоти.</a:t>
            </a:r>
          </a:p>
          <a:p>
            <a:pPr>
              <a:lnSpc>
                <a:spcPct val="150000"/>
              </a:lnSpc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Отримані результати:</a:t>
            </a:r>
          </a:p>
          <a:p>
            <a:pPr>
              <a:lnSpc>
                <a:spcPct val="150000"/>
              </a:lnSpc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Перша пробірка – реакції немає. Друга пробірка – світло-коричневий розчин знебарвлюється.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94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4320482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2072"/>
            <a:ext cx="4320481" cy="3342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4464496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27" y="126125"/>
            <a:ext cx="4464496" cy="3342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9909" y="2545328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1. </a:t>
            </a:r>
            <a:r>
              <a:rPr lang="uk-UA" sz="1400" dirty="0" smtClean="0"/>
              <a:t>Пробірки.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2064821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2.</a:t>
            </a:r>
          </a:p>
          <a:p>
            <a:r>
              <a:rPr lang="uk-UA" sz="1400" dirty="0" smtClean="0"/>
              <a:t>Пробірки із розчином </a:t>
            </a:r>
            <a:r>
              <a:rPr lang="uk-UA" sz="1400" dirty="0" err="1" smtClean="0"/>
              <a:t>Люголя</a:t>
            </a:r>
            <a:r>
              <a:rPr lang="uk-UA" sz="1400" dirty="0"/>
              <a:t>.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5807586"/>
            <a:ext cx="31989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3.</a:t>
            </a:r>
            <a:r>
              <a:rPr lang="uk-UA" sz="1400" dirty="0" smtClean="0"/>
              <a:t>1 пробірка. Додавання </a:t>
            </a:r>
            <a:r>
              <a:rPr lang="uk-UA" sz="1400" dirty="0" err="1" smtClean="0"/>
              <a:t>аскор</a:t>
            </a:r>
            <a:r>
              <a:rPr lang="uk-UA" sz="1400" dirty="0" smtClean="0"/>
              <a:t>. кислоти.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747236" y="5997851"/>
            <a:ext cx="1748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4.</a:t>
            </a:r>
            <a:r>
              <a:rPr lang="uk-UA" sz="1400" dirty="0" smtClean="0"/>
              <a:t>Результат.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7075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464496" cy="3312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0988"/>
            <a:ext cx="4176464" cy="33100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57767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5. </a:t>
            </a:r>
            <a:r>
              <a:rPr lang="uk-UA" sz="1400" dirty="0" smtClean="0"/>
              <a:t>Додавання до 2-ї пробірки дистильованої води.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764004" y="2685400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6. </a:t>
            </a:r>
            <a:r>
              <a:rPr lang="uk-UA" sz="1400" dirty="0" smtClean="0"/>
              <a:t>Порівняння результатів.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4005064"/>
            <a:ext cx="8820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/>
              <a:t>2. Знебарвлення метиленового синього.</a:t>
            </a:r>
          </a:p>
          <a:p>
            <a:r>
              <a:rPr lang="uk-UA" dirty="0" smtClean="0"/>
              <a:t>У дві пробірки наливають по 1 краплі </a:t>
            </a:r>
            <a:r>
              <a:rPr lang="uk-UA" dirty="0" err="1" smtClean="0"/>
              <a:t>метілевого</a:t>
            </a:r>
            <a:r>
              <a:rPr lang="uk-UA" dirty="0" smtClean="0"/>
              <a:t> синього (у моєму випадку замість </a:t>
            </a:r>
            <a:r>
              <a:rPr lang="uk-UA" dirty="0" err="1" smtClean="0"/>
              <a:t>метіленового</a:t>
            </a:r>
            <a:r>
              <a:rPr lang="uk-UA" dirty="0" smtClean="0"/>
              <a:t> синього я додавала лакмусову </a:t>
            </a:r>
            <a:r>
              <a:rPr lang="uk-UA" dirty="0" err="1" smtClean="0"/>
              <a:t>бумагу</a:t>
            </a:r>
            <a:r>
              <a:rPr lang="uk-UA" dirty="0" smtClean="0"/>
              <a:t>), та по 1 краплі слабкого розчину соди. В першу пробірку додають кілька крапель дистильованої води, а у другу – кілька капель розчину </a:t>
            </a:r>
            <a:r>
              <a:rPr lang="uk-UA" dirty="0" err="1" smtClean="0"/>
              <a:t>аскорбін</a:t>
            </a:r>
            <a:r>
              <a:rPr lang="uk-UA" dirty="0" smtClean="0"/>
              <a:t>. кислоти і трохи її нагрівають.</a:t>
            </a:r>
          </a:p>
          <a:p>
            <a:r>
              <a:rPr lang="uk-UA" dirty="0" smtClean="0"/>
              <a:t>Результат: Перша пробірка – реакції немає. Друга пробірка – знебарвлення.</a:t>
            </a:r>
          </a:p>
        </p:txBody>
      </p:sp>
    </p:spTree>
    <p:extLst>
      <p:ext uri="{BB962C8B-B14F-4D97-AF65-F5344CB8AC3E}">
        <p14:creationId xmlns:p14="http://schemas.microsoft.com/office/powerpoint/2010/main" val="342226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48" y="116632"/>
            <a:ext cx="4477460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6480"/>
            <a:ext cx="4176464" cy="3210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189" y="3501009"/>
            <a:ext cx="4166299" cy="3214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420888"/>
            <a:ext cx="25922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1</a:t>
            </a:r>
            <a:r>
              <a:rPr lang="uk-UA" dirty="0" smtClean="0"/>
              <a:t>. Лакмусова </a:t>
            </a:r>
            <a:r>
              <a:rPr lang="uk-UA" dirty="0" err="1" smtClean="0"/>
              <a:t>бумага</a:t>
            </a:r>
            <a:r>
              <a:rPr lang="uk-UA" dirty="0" smtClean="0"/>
              <a:t> у пробірках.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798188" y="2320749"/>
            <a:ext cx="402228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/>
              <a:t>2</a:t>
            </a:r>
            <a:r>
              <a:rPr lang="uk-UA" dirty="0" smtClean="0"/>
              <a:t>. Додавання </a:t>
            </a:r>
            <a:r>
              <a:rPr lang="uk-UA" dirty="0" err="1" smtClean="0"/>
              <a:t>аскор</a:t>
            </a:r>
            <a:r>
              <a:rPr lang="uk-UA" dirty="0" smtClean="0"/>
              <a:t>. кислоти у 2 пробірку.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6548" y="6069129"/>
            <a:ext cx="397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3</a:t>
            </a:r>
            <a:r>
              <a:rPr lang="uk-UA" dirty="0" smtClean="0"/>
              <a:t>. Результат до нагрівання.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5730202"/>
            <a:ext cx="39502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4</a:t>
            </a:r>
            <a:r>
              <a:rPr lang="uk-UA" dirty="0" smtClean="0"/>
              <a:t>. Додавання дистильованої води до 1 пробірки.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31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2"/>
            <a:ext cx="5076056" cy="38070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4283714"/>
            <a:ext cx="61206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5</a:t>
            </a:r>
            <a:r>
              <a:rPr lang="uk-UA" dirty="0" smtClean="0"/>
              <a:t>. Результат нагріву розчину аскорбінки, краплі розчиненої соди та лакмусової </a:t>
            </a:r>
            <a:r>
              <a:rPr lang="uk-UA" dirty="0" err="1" smtClean="0"/>
              <a:t>бумаги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8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Соціологічне опитування учнів 10-х класів КЗ </a:t>
            </a:r>
            <a:r>
              <a:rPr lang="uk-UA" dirty="0" err="1" smtClean="0"/>
              <a:t>Дніпрорудненської</a:t>
            </a:r>
            <a:r>
              <a:rPr lang="uk-UA" dirty="0" smtClean="0"/>
              <a:t> гімназії «Софія»</a:t>
            </a:r>
          </a:p>
          <a:p>
            <a:r>
              <a:rPr lang="uk-UA" dirty="0" smtClean="0"/>
              <a:t>Результати мого дослідження можна презентувати у вигляді таблиці:</a:t>
            </a:r>
          </a:p>
          <a:p>
            <a:endParaRPr lang="uk-UA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344860"/>
              </p:ext>
            </p:extLst>
          </p:nvPr>
        </p:nvGraphicFramePr>
        <p:xfrm>
          <a:off x="179510" y="1316961"/>
          <a:ext cx="8784978" cy="4653609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880322"/>
                <a:gridCol w="3384376"/>
                <a:gridCol w="648072"/>
                <a:gridCol w="576064"/>
                <a:gridCol w="648072"/>
                <a:gridCol w="648072"/>
              </a:tblGrid>
              <a:tr h="1544649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ysClr val="windowText" lastClr="000000"/>
                          </a:solidFill>
                        </a:rPr>
                        <a:t>Питання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ysClr val="windowText" lastClr="000000"/>
                          </a:solidFill>
                        </a:rPr>
                        <a:t>Варіанти відповідей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ysClr val="windowText" lastClr="000000"/>
                          </a:solidFill>
                        </a:rPr>
                        <a:t>а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ysClr val="windowText" lastClr="000000"/>
                          </a:solidFill>
                        </a:rPr>
                        <a:t>б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ysClr val="windowText" lastClr="000000"/>
                          </a:solidFill>
                        </a:rPr>
                        <a:t>в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ysClr val="windowText" lastClr="000000"/>
                          </a:solidFill>
                        </a:rPr>
                        <a:t>г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481878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ysClr val="windowText" lastClr="000000"/>
                          </a:solidFill>
                        </a:rPr>
                        <a:t>1. Чи знаєте</a:t>
                      </a:r>
                      <a:r>
                        <a:rPr lang="uk-UA" baseline="0" dirty="0" smtClean="0">
                          <a:solidFill>
                            <a:sysClr val="windowText" lastClr="000000"/>
                          </a:solidFill>
                        </a:rPr>
                        <a:t> ви, що таке вітаміни?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ysClr val="windowText" lastClr="000000"/>
                          </a:solidFill>
                        </a:rPr>
                        <a:t>а)</a:t>
                      </a:r>
                      <a:r>
                        <a:rPr lang="uk-UA" baseline="0" dirty="0" smtClean="0">
                          <a:solidFill>
                            <a:sysClr val="windowText" lastClr="000000"/>
                          </a:solidFill>
                        </a:rPr>
                        <a:t> так; б) знаю, але недостатньо; в) ні.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24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481878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ysClr val="windowText" lastClr="000000"/>
                          </a:solidFill>
                        </a:rPr>
                        <a:t>2.</a:t>
                      </a:r>
                      <a:r>
                        <a:rPr lang="uk-UA" baseline="0" dirty="0" smtClean="0">
                          <a:solidFill>
                            <a:sysClr val="windowText" lastClr="000000"/>
                          </a:solidFill>
                        </a:rPr>
                        <a:t> Ви приймаєте їх часто?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ysClr val="windowText" lastClr="000000"/>
                          </a:solidFill>
                        </a:rPr>
                        <a:t>а)</a:t>
                      </a:r>
                      <a:r>
                        <a:rPr lang="uk-UA" baseline="0" dirty="0" smtClean="0">
                          <a:solidFill>
                            <a:sysClr val="windowText" lastClr="000000"/>
                          </a:solidFill>
                        </a:rPr>
                        <a:t> так; б) ні, в) іноді.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11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16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481878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ysClr val="windowText" lastClr="000000"/>
                          </a:solidFill>
                        </a:rPr>
                        <a:t>3. Якщо ви</a:t>
                      </a:r>
                      <a:r>
                        <a:rPr lang="uk-UA" baseline="0" dirty="0" smtClean="0">
                          <a:solidFill>
                            <a:sysClr val="windowText" lastClr="000000"/>
                          </a:solidFill>
                        </a:rPr>
                        <a:t> лікувались вітамінами, то…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ysClr val="windowText" lastClr="000000"/>
                          </a:solidFill>
                        </a:rPr>
                        <a:t>а) за порадою лікаря; б) за порадою батьків; в) за порадою знайомих; г) не лікувався.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14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13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481878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ysClr val="windowText" lastClr="000000"/>
                          </a:solidFill>
                        </a:rPr>
                        <a:t>4. Вони для вас багато значать?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ysClr val="windowText" lastClr="000000"/>
                          </a:solidFill>
                        </a:rPr>
                        <a:t>а)</a:t>
                      </a:r>
                      <a:r>
                        <a:rPr lang="uk-UA" baseline="0" dirty="0" smtClean="0">
                          <a:solidFill>
                            <a:sysClr val="windowText" lastClr="000000"/>
                          </a:solidFill>
                        </a:rPr>
                        <a:t> так; б) ні; в) практично нічого.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19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39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764038733"/>
              </p:ext>
            </p:extLst>
          </p:nvPr>
        </p:nvGraphicFramePr>
        <p:xfrm>
          <a:off x="17058" y="13992"/>
          <a:ext cx="9126942" cy="684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071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882018457"/>
              </p:ext>
            </p:extLst>
          </p:nvPr>
        </p:nvGraphicFramePr>
        <p:xfrm>
          <a:off x="0" y="2450"/>
          <a:ext cx="914922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036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122</TotalTime>
  <Words>395</Words>
  <Application>Microsoft Office PowerPoint</Application>
  <PresentationFormat>Экран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Spring</vt:lpstr>
      <vt:lpstr>Якісні реакції на вітамін С.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Вітаміни. Вітамін С. Якісні реакції на вітамін С та його стійкість.</dc:title>
  <dc:creator>женя</dc:creator>
  <cp:lastModifiedBy>женя</cp:lastModifiedBy>
  <cp:revision>12</cp:revision>
  <dcterms:created xsi:type="dcterms:W3CDTF">2012-10-15T18:45:02Z</dcterms:created>
  <dcterms:modified xsi:type="dcterms:W3CDTF">2012-10-16T17:22:21Z</dcterms:modified>
</cp:coreProperties>
</file>