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6" r:id="rId3"/>
    <p:sldId id="263" r:id="rId4"/>
    <p:sldId id="265" r:id="rId5"/>
    <p:sldId id="267" r:id="rId6"/>
    <p:sldId id="275" r:id="rId7"/>
    <p:sldId id="268" r:id="rId8"/>
    <p:sldId id="269" r:id="rId9"/>
    <p:sldId id="270" r:id="rId10"/>
    <p:sldId id="273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FF"/>
    <a:srgbClr val="40507A"/>
    <a:srgbClr val="0033CC"/>
    <a:srgbClr val="0000FF"/>
    <a:srgbClr val="3333FF"/>
    <a:srgbClr val="F7F7F7"/>
    <a:srgbClr val="EAEAEA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266825-418D-40E1-AB1F-02468E1A03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23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623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AE3E4D-311D-46C2-B51B-3030661F50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July-4th-v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315200" y="6645275"/>
            <a:ext cx="1828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200">
                <a:solidFill>
                  <a:srgbClr val="FFFFFF"/>
                </a:solidFill>
                <a:latin typeface="Arial" charset="0"/>
              </a:rPr>
              <a:t>Slide </a:t>
            </a:r>
            <a:fld id="{18706D12-BB37-4749-B663-922D2484242E}" type="slidenum">
              <a:rPr lang="en-GB" sz="1200">
                <a:solidFill>
                  <a:srgbClr val="FFFFFF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‹#›</a:t>
            </a:fld>
            <a:endParaRPr lang="en-GB" sz="12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6675438"/>
            <a:ext cx="42672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solidFill>
                  <a:schemeClr val="bg1"/>
                </a:solidFill>
                <a:latin typeface="Arial" charset="0"/>
              </a:rPr>
              <a:t>A Free sample background from www.awesomebackgrounds.com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029200" y="0"/>
            <a:ext cx="1828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  <a:latin typeface="Arial" charset="0"/>
              </a:rPr>
              <a:t>© 2004 By Default!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914400" y="1905000"/>
            <a:ext cx="7315200" cy="1524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0000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 bwMode="blackWhite">
          <a:xfrm>
            <a:off x="1066800" y="2057400"/>
            <a:ext cx="7010400" cy="1219200"/>
          </a:xfrm>
          <a:gradFill rotWithShape="0">
            <a:gsLst>
              <a:gs pos="0">
                <a:schemeClr val="accent1">
                  <a:gamma/>
                  <a:shade val="50196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</p:spPr>
        <p:txBody>
          <a:bodyPr anchor="ctr"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96050" y="533400"/>
            <a:ext cx="19621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33400"/>
            <a:ext cx="57340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533400"/>
            <a:ext cx="78486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48600" cy="685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76400"/>
            <a:ext cx="38481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38481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848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3848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1" name="Picture 7" descr="July-4th-v0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315200" y="6645275"/>
            <a:ext cx="1828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200">
                <a:solidFill>
                  <a:srgbClr val="FFFFFF"/>
                </a:solidFill>
                <a:latin typeface="Arial" charset="0"/>
              </a:rPr>
              <a:t>Slide </a:t>
            </a:r>
            <a:fld id="{34BC38FE-8D99-4B44-872E-127758210A97}" type="slidenum">
              <a:rPr lang="en-GB" sz="1200">
                <a:solidFill>
                  <a:srgbClr val="FFFFFF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‹#›</a:t>
            </a:fld>
            <a:endParaRPr lang="en-GB" sz="12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764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85800" y="6675438"/>
            <a:ext cx="42672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solidFill>
                  <a:schemeClr val="bg1"/>
                </a:solidFill>
                <a:latin typeface="Arial" charset="0"/>
              </a:rPr>
              <a:t>A Free sample background from www.awesomebackgrounds.com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029200" y="0"/>
            <a:ext cx="1828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  <a:latin typeface="Arial" charset="0"/>
              </a:rPr>
              <a:t>© 2004 By Default!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«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5000"/>
        </a:lnSpc>
        <a:spcBef>
          <a:spcPct val="1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Benjamin Franklin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University of Pennsylvania</a:t>
            </a:r>
          </a:p>
        </p:txBody>
      </p:sp>
      <p:pic>
        <p:nvPicPr>
          <p:cNvPr id="46087" name="Picture 7" descr="university_of_pennsylvania_5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1897063"/>
            <a:ext cx="5181600" cy="40719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Inventions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Bifocals</a:t>
            </a:r>
          </a:p>
          <a:p>
            <a:endParaRPr lang="en-US" sz="2000"/>
          </a:p>
          <a:p>
            <a:r>
              <a:rPr lang="en-US" sz="2000"/>
              <a:t>Franklin Stove</a:t>
            </a:r>
          </a:p>
          <a:p>
            <a:endParaRPr lang="en-US" sz="2000"/>
          </a:p>
          <a:p>
            <a:r>
              <a:rPr lang="en-US" sz="2000"/>
              <a:t>Discovered Electricity</a:t>
            </a:r>
          </a:p>
          <a:p>
            <a:endParaRPr lang="en-US" sz="2000"/>
          </a:p>
          <a:p>
            <a:r>
              <a:rPr lang="en-US" sz="2000"/>
              <a:t>Lightning Rod</a:t>
            </a:r>
          </a:p>
          <a:p>
            <a:endParaRPr lang="en-US" sz="2000"/>
          </a:p>
          <a:p>
            <a:r>
              <a:rPr lang="en-US" sz="2000"/>
              <a:t>Glass Armonica</a:t>
            </a:r>
          </a:p>
          <a:p>
            <a:endParaRPr lang="en-US" sz="2000"/>
          </a:p>
          <a:p>
            <a:r>
              <a:rPr lang="en-US" sz="2000"/>
              <a:t>Odometer</a:t>
            </a:r>
          </a:p>
          <a:p>
            <a:endParaRPr lang="en-US" sz="2000"/>
          </a:p>
          <a:p>
            <a:r>
              <a:rPr lang="en-US" sz="2000"/>
              <a:t>Suggested Daylight Savings Time</a:t>
            </a:r>
          </a:p>
        </p:txBody>
      </p:sp>
      <p:pic>
        <p:nvPicPr>
          <p:cNvPr id="51205" name="Picture 5" descr="bifocals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038600" y="3505200"/>
            <a:ext cx="2286000" cy="762000"/>
          </a:xfrm>
          <a:noFill/>
          <a:ln/>
        </p:spPr>
      </p:pic>
      <p:pic>
        <p:nvPicPr>
          <p:cNvPr id="51206" name="Picture 6" descr="franklinsto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447800"/>
            <a:ext cx="3886200" cy="2008188"/>
          </a:xfrm>
          <a:prstGeom prst="rect">
            <a:avLst/>
          </a:prstGeom>
          <a:noFill/>
        </p:spPr>
      </p:pic>
      <p:pic>
        <p:nvPicPr>
          <p:cNvPr id="51207" name="Picture 7" descr="armon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3657600"/>
            <a:ext cx="1905000" cy="2209800"/>
          </a:xfrm>
          <a:prstGeom prst="rect">
            <a:avLst/>
          </a:prstGeom>
          <a:noFill/>
        </p:spPr>
      </p:pic>
      <p:pic>
        <p:nvPicPr>
          <p:cNvPr id="51208" name="Picture 8" descr="odomet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495800"/>
            <a:ext cx="2222500" cy="148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5257800"/>
          </a:xfrm>
        </p:spPr>
        <p:txBody>
          <a:bodyPr/>
          <a:lstStyle/>
          <a:p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 smtClean="0"/>
              <a:t>The END</a:t>
            </a:r>
            <a:endParaRPr lang="uk-UA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benfrankpic3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524125" y="1066800"/>
            <a:ext cx="4019550" cy="4724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Benjamin Franklin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Born in Boston on January 17, 1706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Father was Josiah Franklin, a soap maker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Mother was Abiah Folger, second wife of Josiah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Benjamin was the tenth son of Josiah, who fathered 17 children in 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Apprentice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Brother James was a printer</a:t>
            </a:r>
          </a:p>
          <a:p>
            <a:r>
              <a:rPr lang="en-US" dirty="0"/>
              <a:t>Benjamin helped compose pamphlets and set </a:t>
            </a:r>
            <a:r>
              <a:rPr lang="en-US" dirty="0" smtClean="0"/>
              <a:t>type</a:t>
            </a:r>
            <a:endParaRPr lang="en-US" dirty="0"/>
          </a:p>
          <a:p>
            <a:r>
              <a:rPr lang="en-US" dirty="0"/>
              <a:t>Young Benjamin would go sell them on the streets</a:t>
            </a:r>
          </a:p>
          <a:p>
            <a:r>
              <a:rPr lang="en-US" dirty="0"/>
              <a:t>He wanted to write for the paper, but James wouldn’t let him</a:t>
            </a:r>
          </a:p>
          <a:p>
            <a:r>
              <a:rPr lang="en-US" dirty="0"/>
              <a:t>He wrote letters under the fictional name, “Silence </a:t>
            </a:r>
            <a:r>
              <a:rPr lang="en-US" dirty="0" err="1"/>
              <a:t>Dogood</a:t>
            </a:r>
            <a:r>
              <a:rPr lang="en-US" dirty="0"/>
              <a:t>”</a:t>
            </a:r>
          </a:p>
          <a:p>
            <a:r>
              <a:rPr lang="en-US" dirty="0"/>
              <a:t>After 16 letters, he confessed what he had done to his brother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Runaway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Benjamin quit his apprenticeship with his brother at age 17 due to harassment and beatings from James and ran away</a:t>
            </a:r>
          </a:p>
          <a:p>
            <a:endParaRPr lang="en-US"/>
          </a:p>
          <a:p>
            <a:r>
              <a:rPr lang="en-US"/>
              <a:t>He eventually ended up in Philadelphia, where he landed work as a printer</a:t>
            </a:r>
          </a:p>
          <a:p>
            <a:endParaRPr lang="en-US"/>
          </a:p>
          <a:p>
            <a:r>
              <a:rPr lang="en-US"/>
              <a:t>He got married in 1730 to Deborah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ben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971800" y="1295400"/>
            <a:ext cx="3319463" cy="4267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Educator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In 1749, Franklin wrote </a:t>
            </a:r>
            <a:r>
              <a:rPr lang="en-US" i="1">
                <a:solidFill>
                  <a:schemeClr val="tx2"/>
                </a:solidFill>
              </a:rPr>
              <a:t>Proposals Relating to the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i="1">
                <a:solidFill>
                  <a:schemeClr val="tx2"/>
                </a:solidFill>
              </a:rPr>
              <a:t>Education of Youth in Pennsylvania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This publication led to the establishment of the Academy of Philadelphia in 1751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Academy</a:t>
            </a:r>
          </a:p>
        </p:txBody>
      </p:sp>
      <p:pic>
        <p:nvPicPr>
          <p:cNvPr id="37894" name="Picture 6" descr="Academy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23950" y="1966913"/>
            <a:ext cx="6819900" cy="40671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Academy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75000"/>
              </a:lnSpc>
            </a:pPr>
            <a:r>
              <a:rPr lang="en-US" sz="2400"/>
              <a:t>Education at the Academy followed three patterns:</a:t>
            </a:r>
          </a:p>
          <a:p>
            <a:pPr lvl="1">
              <a:lnSpc>
                <a:spcPct val="75000"/>
              </a:lnSpc>
            </a:pPr>
            <a:endParaRPr lang="en-US" sz="2000"/>
          </a:p>
          <a:p>
            <a:pPr lvl="1">
              <a:lnSpc>
                <a:spcPct val="75000"/>
              </a:lnSpc>
            </a:pPr>
            <a:r>
              <a:rPr lang="en-US" sz="2000"/>
              <a:t>Traditional college preparatory with emphasis on Latin and Greek</a:t>
            </a:r>
          </a:p>
          <a:p>
            <a:pPr lvl="1">
              <a:lnSpc>
                <a:spcPct val="75000"/>
              </a:lnSpc>
            </a:pPr>
            <a:endParaRPr lang="en-US" sz="2000"/>
          </a:p>
          <a:p>
            <a:pPr lvl="1">
              <a:lnSpc>
                <a:spcPct val="75000"/>
              </a:lnSpc>
            </a:pPr>
            <a:r>
              <a:rPr lang="en-US" sz="2000"/>
              <a:t>English-Language program for those planning to end their education at the Academy</a:t>
            </a:r>
          </a:p>
          <a:p>
            <a:pPr lvl="1">
              <a:lnSpc>
                <a:spcPct val="75000"/>
              </a:lnSpc>
            </a:pPr>
            <a:endParaRPr lang="en-US" sz="2000"/>
          </a:p>
          <a:p>
            <a:pPr lvl="1">
              <a:lnSpc>
                <a:spcPct val="75000"/>
              </a:lnSpc>
            </a:pPr>
            <a:r>
              <a:rPr lang="en-US" sz="2000"/>
              <a:t>The normal course, for prospective common school teachers</a:t>
            </a:r>
          </a:p>
        </p:txBody>
      </p:sp>
      <p:pic>
        <p:nvPicPr>
          <p:cNvPr id="39945" name="Picture 9" descr="Academy Charter Page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84775" y="1676400"/>
            <a:ext cx="2743200" cy="4648200"/>
          </a:xfrm>
          <a:noFill/>
          <a:ln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3" grpId="0" build="p"/>
    </p:bldLst>
  </p:timing>
</p:sld>
</file>

<file path=ppt/theme/theme1.xml><?xml version="1.0" encoding="utf-8"?>
<a:theme xmlns:a="http://schemas.openxmlformats.org/drawingml/2006/main" name="www.awesomebackgrounds.com   ">
  <a:themeElements>
    <a:clrScheme name="">
      <a:dk1>
        <a:srgbClr val="000099"/>
      </a:dk1>
      <a:lt1>
        <a:srgbClr val="FFFFFF"/>
      </a:lt1>
      <a:dk2>
        <a:srgbClr val="CC0000"/>
      </a:dk2>
      <a:lt2>
        <a:srgbClr val="EAEAEA"/>
      </a:lt2>
      <a:accent1>
        <a:srgbClr val="FF0000"/>
      </a:accent1>
      <a:accent2>
        <a:srgbClr val="3366FF"/>
      </a:accent2>
      <a:accent3>
        <a:srgbClr val="FFFFFF"/>
      </a:accent3>
      <a:accent4>
        <a:srgbClr val="000082"/>
      </a:accent4>
      <a:accent5>
        <a:srgbClr val="FFAAAA"/>
      </a:accent5>
      <a:accent6>
        <a:srgbClr val="2D5CE7"/>
      </a:accent6>
      <a:hlink>
        <a:srgbClr val="0066FF"/>
      </a:hlink>
      <a:folHlink>
        <a:srgbClr val="969696"/>
      </a:folHlink>
    </a:clrScheme>
    <a:fontScheme name="www.awesomebackgrounds.com  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ww.awesomebackgrounds.com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awesomebackgrounds.com   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Office\Templates\www.awesomebackgrounds.com   </Template>
  <TotalTime>275</TotalTime>
  <Words>238</Words>
  <Application>Microsoft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Wingdings</vt:lpstr>
      <vt:lpstr>www.awesomebackgrounds.com   </vt:lpstr>
      <vt:lpstr>Benjamin Franklin</vt:lpstr>
      <vt:lpstr>Слайд 2</vt:lpstr>
      <vt:lpstr>Benjamin Franklin</vt:lpstr>
      <vt:lpstr>The Apprentice</vt:lpstr>
      <vt:lpstr>The Runaway</vt:lpstr>
      <vt:lpstr>Слайд 6</vt:lpstr>
      <vt:lpstr>The Educator</vt:lpstr>
      <vt:lpstr>The Academy</vt:lpstr>
      <vt:lpstr>The Academy</vt:lpstr>
      <vt:lpstr>University of Pennsylvania</vt:lpstr>
      <vt:lpstr>Other Inventions</vt:lpstr>
      <vt:lpstr> The END</vt:lpstr>
    </vt:vector>
  </TitlesOfParts>
  <Company>By Default!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Sample Awesome PowerPoint Background Template</dc:title>
  <dc:creator>TAJ Simmons</dc:creator>
  <dc:description>From_x000d_
www.awesomebackgrounds.com_x000d_
Messages do not appear on the full product.</dc:description>
  <cp:lastModifiedBy>Ольга</cp:lastModifiedBy>
  <cp:revision>51</cp:revision>
  <dcterms:created xsi:type="dcterms:W3CDTF">2000-02-24T11:52:41Z</dcterms:created>
  <dcterms:modified xsi:type="dcterms:W3CDTF">2013-09-26T16:47:04Z</dcterms:modified>
</cp:coreProperties>
</file>