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9" r:id="rId8"/>
    <p:sldId id="264" r:id="rId9"/>
    <p:sldId id="266" r:id="rId10"/>
    <p:sldId id="267" r:id="rId11"/>
    <p:sldId id="268" r:id="rId12"/>
    <p:sldId id="27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>
        <p:scale>
          <a:sx n="58" d="100"/>
          <a:sy n="58" d="100"/>
        </p:scale>
        <p:origin x="1758" y="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hidden">
          <a:xfrm>
            <a:off x="0" y="1"/>
            <a:ext cx="9144000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noProof="0" dirty="0"/>
          </a:p>
        </p:txBody>
      </p:sp>
      <p:sp>
        <p:nvSpPr>
          <p:cNvPr id="15" name="Прямоугольник 14"/>
          <p:cNvSpPr/>
          <p:nvPr/>
        </p:nvSpPr>
        <p:spPr bwMode="hidden">
          <a:xfrm>
            <a:off x="0" y="4810565"/>
            <a:ext cx="9144000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108" y="1905000"/>
            <a:ext cx="6859786" cy="266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107" y="5029200"/>
            <a:ext cx="6173808" cy="1143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EB9-7157-45E4-BD70-D9874028E65E}" type="datetimeFigureOut">
              <a:rPr lang="ru-RU" smtClean="0"/>
              <a:t>11.10.2013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61EC-6228-486E-A754-2FD198E6CBC9}" type="slidenum">
              <a:rPr lang="ru-RU" smtClean="0"/>
              <a:t>‹#›</a:t>
            </a:fld>
            <a:endParaRPr lang="ru-RU"/>
          </a:p>
        </p:txBody>
      </p:sp>
      <p:sp useBgFill="1">
        <p:nvSpPr>
          <p:cNvPr id="20" name="Полилиния 9"/>
          <p:cNvSpPr>
            <a:spLocks/>
          </p:cNvSpPr>
          <p:nvPr/>
        </p:nvSpPr>
        <p:spPr bwMode="white">
          <a:xfrm>
            <a:off x="794" y="4714635"/>
            <a:ext cx="9142413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EB9-7157-45E4-BD70-D9874028E65E}" type="datetimeFigureOut">
              <a:rPr lang="ru-RU" smtClean="0"/>
              <a:t>11.10.2013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61EC-6228-486E-A754-2FD198E6CB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2" y="0"/>
            <a:ext cx="6987724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hidden">
          <a:xfrm>
            <a:off x="2" y="1"/>
            <a:ext cx="6915759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noProof="0" dirty="0"/>
          </a:p>
        </p:txBody>
      </p:sp>
      <p:sp>
        <p:nvSpPr>
          <p:cNvPr id="9" name="Полилиния 9"/>
          <p:cNvSpPr>
            <a:spLocks/>
          </p:cNvSpPr>
          <p:nvPr/>
        </p:nvSpPr>
        <p:spPr bwMode="hidden">
          <a:xfrm rot="5400000">
            <a:off x="3558725" y="3357039"/>
            <a:ext cx="6858000" cy="143930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2108" y="685800"/>
            <a:ext cx="5597089" cy="5486400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EB9-7157-45E4-BD70-D9874028E65E}" type="datetimeFigureOut">
              <a:rPr lang="ru-RU" smtClean="0"/>
              <a:t>11.10.2013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61EC-6228-486E-A754-2FD198E6CBC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Vertical Заголовок 1"/>
          <p:cNvSpPr>
            <a:spLocks noGrp="1"/>
          </p:cNvSpPr>
          <p:nvPr>
            <p:ph type="title" orient="vert"/>
          </p:nvPr>
        </p:nvSpPr>
        <p:spPr>
          <a:xfrm>
            <a:off x="7170868" y="685800"/>
            <a:ext cx="971804" cy="54864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EB9-7157-45E4-BD70-D9874028E65E}" type="datetimeFigureOut">
              <a:rPr lang="ru-RU" smtClean="0"/>
              <a:t>11.10.2013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61EC-6228-486E-A754-2FD198E6CB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3"/>
            <a:ext cx="9144000" cy="481056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 bwMode="hidden">
          <a:xfrm>
            <a:off x="0" y="1"/>
            <a:ext cx="9144000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069" y="1905000"/>
            <a:ext cx="6859035" cy="2667000"/>
          </a:xfrm>
        </p:spPr>
        <p:txBody>
          <a:bodyPr anchor="b">
            <a:noAutofit/>
          </a:bodyPr>
          <a:lstStyle>
            <a:lvl1pPr algn="l">
              <a:defRPr sz="48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8" y="5029200"/>
            <a:ext cx="6173809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EB9-7157-45E4-BD70-D9874028E65E}" type="datetimeFigureOut">
              <a:rPr lang="ru-RU" smtClean="0"/>
              <a:t>11.10.2013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61EC-6228-486E-A754-2FD198E6CBC9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Полилиния 9"/>
          <p:cNvSpPr>
            <a:spLocks/>
          </p:cNvSpPr>
          <p:nvPr/>
        </p:nvSpPr>
        <p:spPr bwMode="hidden">
          <a:xfrm>
            <a:off x="794" y="4714635"/>
            <a:ext cx="9142413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2108" y="1905000"/>
            <a:ext cx="3313277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6330" y="1905000"/>
            <a:ext cx="3313277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EB9-7157-45E4-BD70-D9874028E65E}" type="datetimeFigureOut">
              <a:rPr lang="ru-RU" smtClean="0"/>
              <a:t>11.10.2013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61EC-6228-486E-A754-2FD198E6CB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8" y="1905000"/>
            <a:ext cx="3313277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42108" y="2743203"/>
            <a:ext cx="3313277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86330" y="1905000"/>
            <a:ext cx="3313277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86330" y="2743203"/>
            <a:ext cx="3313277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EB9-7157-45E4-BD70-D9874028E65E}" type="datetimeFigureOut">
              <a:rPr lang="ru-RU" smtClean="0"/>
              <a:t>11.10.2013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61EC-6228-486E-A754-2FD198E6CB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EB9-7157-45E4-BD70-D9874028E65E}" type="datetimeFigureOut">
              <a:rPr lang="ru-RU" smtClean="0"/>
              <a:t>11.10.2013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61EC-6228-486E-A754-2FD198E6CB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hidden">
          <a:xfrm>
            <a:off x="0" y="1"/>
            <a:ext cx="9144000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EB9-7157-45E4-BD70-D9874028E65E}" type="datetimeFigureOut">
              <a:rPr lang="ru-RU" smtClean="0"/>
              <a:t>11.10.2013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61EC-6228-486E-A754-2FD198E6CB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3371538" y="1905000"/>
            <a:ext cx="4616636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8" y="189723"/>
            <a:ext cx="6859786" cy="1144556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2107" y="3429000"/>
            <a:ext cx="2057936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EB9-7157-45E4-BD70-D9874028E65E}" type="datetimeFigureOut">
              <a:rPr lang="ru-RU" smtClean="0"/>
              <a:t>11.10.2013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61EC-6228-486E-A754-2FD198E6CBC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7590" y="2087880"/>
            <a:ext cx="4344531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1142107" y="1905000"/>
            <a:ext cx="4616636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8" y="189723"/>
            <a:ext cx="6859786" cy="1144556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3957" y="3429000"/>
            <a:ext cx="2057936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6EB9-7157-45E4-BD70-D9874028E65E}" type="datetimeFigureOut">
              <a:rPr lang="ru-RU" smtClean="0"/>
              <a:t>11.10.2013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361EC-6228-486E-A754-2FD198E6CBC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280493" y="2087880"/>
            <a:ext cx="4339864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8" y="189723"/>
            <a:ext cx="6859786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9"/>
            <a:ext cx="9144000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 bwMode="hidden">
          <a:xfrm>
            <a:off x="0" y="1535911"/>
            <a:ext cx="9144000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8" y="1905000"/>
            <a:ext cx="6859786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08263" y="6420898"/>
            <a:ext cx="723215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A636EB9-7157-45E4-BD70-D9874028E65E}" type="datetimeFigureOut">
              <a:rPr lang="ru-RU" smtClean="0"/>
              <a:t>11.10.2013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42108" y="6420898"/>
            <a:ext cx="525916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22900" y="6420898"/>
            <a:ext cx="478994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86361EC-6228-486E-A754-2FD198E6CBC9}" type="slidenum">
              <a:rPr lang="ru-RU" smtClean="0"/>
              <a:t>‹#›</a:t>
            </a:fld>
            <a:endParaRPr lang="ru-RU"/>
          </a:p>
        </p:txBody>
      </p:sp>
      <p:sp>
        <p:nvSpPr>
          <p:cNvPr id="38" name="Полилиния 9"/>
          <p:cNvSpPr>
            <a:spLocks/>
          </p:cNvSpPr>
          <p:nvPr/>
        </p:nvSpPr>
        <p:spPr bwMode="white">
          <a:xfrm>
            <a:off x="794" y="1470259"/>
            <a:ext cx="9142413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google.ru/url?sa=i&amp;rct=j&amp;q=&amp;esrc=s&amp;frm=1&amp;source=images&amp;cd=&amp;cad=rja&amp;docid=jGbehvjW4flKzM&amp;tbnid=Pv7VLyiLbz-tZM:&amp;ved=0CAUQjRw&amp;url=http://ru.123rf.com/photo_10709210_planet-earth-in-the-female-hand.html&amp;ei=EQ9XUt_VF6qF4gT-0IDoBw&amp;bvm=bv.53899372,d.bGE&amp;psig=AFQjCNEg3yrQc6n7dkRR9TZJ1ckiMFAwLg&amp;ust=1381523577510199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ru/url?sa=i&amp;rct=j&amp;q=&amp;esrc=s&amp;frm=1&amp;source=images&amp;cd=&amp;cad=rja&amp;docid=a8puEX7AgI76lM&amp;tbnid=rMmTiswMz-g9pM:&amp;ved=0CAUQjRw&amp;url=http://www.tstu.ru/win/kultur/nauka/vernad/port2.htm&amp;ei=xg9XUuuKGPPa4QTizoHYBg&amp;bvm=bv.53899372,d.bGE&amp;psig=AFQjCNF14v0CzFa-tzpsF1N4grv0Xzn7tg&amp;ust=1381523779296714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108" y="1905000"/>
            <a:ext cx="7822381" cy="2667000"/>
          </a:xfrm>
        </p:spPr>
        <p:txBody>
          <a:bodyPr/>
          <a:lstStyle/>
          <a:p>
            <a:r>
              <a:rPr lang="uk-UA" dirty="0" smtClean="0"/>
              <a:t>В</a:t>
            </a:r>
            <a:r>
              <a:rPr lang="ru-RU" dirty="0" err="1" smtClean="0"/>
              <a:t>чення</a:t>
            </a:r>
            <a:r>
              <a:rPr lang="ru-RU" dirty="0" smtClean="0"/>
              <a:t> про </a:t>
            </a:r>
            <a:r>
              <a:rPr lang="ru-RU" dirty="0" err="1" smtClean="0"/>
              <a:t>біосферу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Підготувала учениця 11-Ф класу Семененко Анна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9054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2.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продуктів</a:t>
            </a:r>
            <a:r>
              <a:rPr lang="ru-RU" dirty="0"/>
              <a:t> фотосинтезу в </a:t>
            </a:r>
            <a:r>
              <a:rPr lang="ru-RU" dirty="0" err="1"/>
              <a:t>енергетичних</a:t>
            </a:r>
            <a:r>
              <a:rPr lang="ru-RU" dirty="0"/>
              <a:t> </a:t>
            </a:r>
            <a:r>
              <a:rPr lang="ru-RU" dirty="0" err="1"/>
              <a:t>цілях</a:t>
            </a:r>
            <a:r>
              <a:rPr lang="ru-RU" dirty="0"/>
              <a:t>. При </a:t>
            </a:r>
            <a:r>
              <a:rPr lang="ru-RU" dirty="0" err="1"/>
              <a:t>цьому</a:t>
            </a:r>
            <a:endParaRPr lang="ru-RU" dirty="0"/>
          </a:p>
          <a:p>
            <a:r>
              <a:rPr lang="ru-RU" dirty="0" err="1"/>
              <a:t>хімічна</a:t>
            </a:r>
            <a:r>
              <a:rPr lang="ru-RU" dirty="0"/>
              <a:t> </a:t>
            </a:r>
            <a:r>
              <a:rPr lang="ru-RU" dirty="0" err="1"/>
              <a:t>рівновага</a:t>
            </a:r>
            <a:r>
              <a:rPr lang="ru-RU" dirty="0"/>
              <a:t> в </a:t>
            </a:r>
            <a:r>
              <a:rPr lang="ru-RU" dirty="0" err="1"/>
              <a:t>біосфері</a:t>
            </a:r>
            <a:r>
              <a:rPr lang="ru-RU" dirty="0"/>
              <a:t> </a:t>
            </a:r>
            <a:r>
              <a:rPr lang="ru-RU" dirty="0" err="1"/>
              <a:t>зміщується</a:t>
            </a:r>
            <a:r>
              <a:rPr lang="ru-RU" dirty="0"/>
              <a:t> в </a:t>
            </a:r>
            <a:r>
              <a:rPr lang="ru-RU" dirty="0" err="1"/>
              <a:t>напрямі</a:t>
            </a:r>
            <a:r>
              <a:rPr lang="ru-RU" dirty="0"/>
              <a:t>, </a:t>
            </a:r>
            <a:r>
              <a:rPr lang="ru-RU" dirty="0" err="1"/>
              <a:t>протилежному</a:t>
            </a:r>
            <a:endParaRPr lang="ru-RU" dirty="0"/>
          </a:p>
          <a:p>
            <a:r>
              <a:rPr lang="ru-RU" dirty="0"/>
              <a:t>фотосинтезу. На </a:t>
            </a:r>
            <a:r>
              <a:rPr lang="ru-RU" dirty="0" err="1"/>
              <a:t>відміну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біосфери</a:t>
            </a:r>
            <a:r>
              <a:rPr lang="ru-RU" dirty="0"/>
              <a:t> ноосфера </a:t>
            </a:r>
            <a:r>
              <a:rPr lang="ru-RU" dirty="0" err="1"/>
              <a:t>сприяє</a:t>
            </a:r>
            <a:r>
              <a:rPr lang="ru-RU" dirty="0"/>
              <a:t> </a:t>
            </a:r>
            <a:r>
              <a:rPr lang="ru-RU" dirty="0" err="1"/>
              <a:t>розсіюванню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endParaRPr lang="ru-RU" dirty="0"/>
          </a:p>
          <a:p>
            <a:r>
              <a:rPr lang="ru-RU" dirty="0" err="1"/>
              <a:t>Землі</a:t>
            </a:r>
            <a:r>
              <a:rPr lang="ru-RU" dirty="0"/>
              <a:t>, а не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акумуляції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628800"/>
            <a:ext cx="6336704" cy="4554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048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948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3. </a:t>
            </a:r>
            <a:r>
              <a:rPr lang="ru-RU" dirty="0" err="1"/>
              <a:t>Зміни</a:t>
            </a:r>
            <a:r>
              <a:rPr lang="ru-RU" dirty="0"/>
              <a:t> </a:t>
            </a:r>
            <a:r>
              <a:rPr lang="ru-RU" dirty="0" err="1"/>
              <a:t>біогеохімічних</a:t>
            </a:r>
            <a:r>
              <a:rPr lang="ru-RU" dirty="0"/>
              <a:t> </a:t>
            </a:r>
            <a:r>
              <a:rPr lang="ru-RU" dirty="0" err="1"/>
              <a:t>циклів</a:t>
            </a:r>
            <a:r>
              <a:rPr lang="ru-RU" dirty="0"/>
              <a:t> і </a:t>
            </a:r>
            <a:r>
              <a:rPr lang="ru-RU" dirty="0" err="1"/>
              <a:t>включення</a:t>
            </a:r>
            <a:r>
              <a:rPr lang="ru-RU" dirty="0"/>
              <a:t> до них </a:t>
            </a:r>
            <a:r>
              <a:rPr lang="ru-RU" dirty="0" err="1"/>
              <a:t>нових</a:t>
            </a:r>
            <a:r>
              <a:rPr lang="ru-RU" dirty="0"/>
              <a:t>, </a:t>
            </a:r>
            <a:r>
              <a:rPr lang="ru-RU" dirty="0" err="1"/>
              <a:t>раніше</a:t>
            </a:r>
            <a:endParaRPr lang="ru-RU" dirty="0"/>
          </a:p>
          <a:p>
            <a:r>
              <a:rPr lang="ru-RU" dirty="0" err="1"/>
              <a:t>невідомих</a:t>
            </a:r>
            <a:r>
              <a:rPr lang="ru-RU" dirty="0"/>
              <a:t> в </a:t>
            </a:r>
            <a:r>
              <a:rPr lang="ru-RU" dirty="0" err="1"/>
              <a:t>біосфері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, у тому </a:t>
            </a:r>
            <a:r>
              <a:rPr lang="ru-RU" dirty="0" err="1"/>
              <a:t>числі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ru-RU" dirty="0" err="1"/>
              <a:t>трансуранових</a:t>
            </a:r>
            <a:endParaRPr lang="ru-RU" dirty="0"/>
          </a:p>
          <a:p>
            <a:r>
              <a:rPr lang="ru-RU" dirty="0" err="1"/>
              <a:t>елементів</a:t>
            </a:r>
            <a:r>
              <a:rPr lang="ru-RU" dirty="0"/>
              <a:t>. </a:t>
            </a:r>
            <a:r>
              <a:rPr lang="ru-RU" dirty="0" err="1"/>
              <a:t>Насичення</a:t>
            </a:r>
            <a:r>
              <a:rPr lang="ru-RU" dirty="0"/>
              <a:t> ними </a:t>
            </a:r>
            <a:r>
              <a:rPr lang="ru-RU" dirty="0" err="1"/>
              <a:t>біосфери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призвести</a:t>
            </a:r>
            <a:r>
              <a:rPr lang="ru-RU" dirty="0"/>
              <a:t> до </a:t>
            </a:r>
            <a:r>
              <a:rPr lang="ru-RU" dirty="0" err="1"/>
              <a:t>істотних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у</a:t>
            </a:r>
          </a:p>
          <a:p>
            <a:r>
              <a:rPr lang="ru-RU" dirty="0" err="1"/>
              <a:t>генопласті</a:t>
            </a:r>
            <a:r>
              <a:rPr lang="ru-RU" dirty="0"/>
              <a:t> </a:t>
            </a:r>
            <a:r>
              <a:rPr lang="ru-RU" dirty="0" err="1"/>
              <a:t>біосфери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060848"/>
            <a:ext cx="6202660" cy="4137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7295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293096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ноосфери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поступовий</a:t>
            </a:r>
            <a:r>
              <a:rPr lang="ru-RU" dirty="0"/>
              <a:t>, і </a:t>
            </a:r>
            <a:r>
              <a:rPr lang="ru-RU" dirty="0" err="1"/>
              <a:t>сьогодні</a:t>
            </a:r>
            <a:r>
              <a:rPr lang="ru-RU" dirty="0"/>
              <a:t> думки </a:t>
            </a:r>
            <a:r>
              <a:rPr lang="ru-RU" dirty="0" err="1"/>
              <a:t>вчених</a:t>
            </a:r>
            <a:r>
              <a:rPr lang="ru-RU" dirty="0"/>
              <a:t> про </a:t>
            </a:r>
            <a:r>
              <a:rPr lang="ru-RU" dirty="0" err="1"/>
              <a:t>реальність</a:t>
            </a:r>
            <a:r>
              <a:rPr lang="ru-RU" dirty="0"/>
              <a:t> </a:t>
            </a:r>
            <a:r>
              <a:rPr lang="ru-RU" dirty="0" err="1"/>
              <a:t>ноосфери</a:t>
            </a:r>
            <a:r>
              <a:rPr lang="ru-RU" dirty="0"/>
              <a:t> </a:t>
            </a:r>
            <a:r>
              <a:rPr lang="ru-RU" dirty="0" err="1"/>
              <a:t>неоднозначні</a:t>
            </a:r>
            <a:r>
              <a:rPr lang="ru-RU" dirty="0"/>
              <a:t>. </a:t>
            </a:r>
            <a:r>
              <a:rPr lang="ru-RU" dirty="0" err="1"/>
              <a:t>Навіть</a:t>
            </a:r>
            <a:r>
              <a:rPr lang="ru-RU" dirty="0"/>
              <a:t> сам </a:t>
            </a:r>
            <a:r>
              <a:rPr lang="ru-RU" dirty="0" err="1"/>
              <a:t>Вернадський</a:t>
            </a:r>
            <a:r>
              <a:rPr lang="ru-RU" dirty="0"/>
              <a:t>, за </a:t>
            </a:r>
            <a:r>
              <a:rPr lang="ru-RU" dirty="0" err="1"/>
              <a:t>всієї</a:t>
            </a:r>
            <a:r>
              <a:rPr lang="ru-RU" dirty="0"/>
              <a:t> </a:t>
            </a:r>
            <a:r>
              <a:rPr lang="ru-RU" dirty="0" err="1"/>
              <a:t>властивої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геніальності</a:t>
            </a:r>
            <a:r>
              <a:rPr lang="ru-RU" dirty="0"/>
              <a:t>, де в </a:t>
            </a:r>
            <a:r>
              <a:rPr lang="ru-RU" dirty="0" err="1"/>
              <a:t>чому</a:t>
            </a:r>
            <a:r>
              <a:rPr lang="ru-RU" dirty="0"/>
              <a:t> </a:t>
            </a:r>
            <a:r>
              <a:rPr lang="ru-RU" dirty="0" err="1"/>
              <a:t>помилявся</a:t>
            </a:r>
            <a:r>
              <a:rPr lang="ru-RU" dirty="0"/>
              <a:t>. Ноосферу треба </a:t>
            </a:r>
            <a:r>
              <a:rPr lang="ru-RU" dirty="0" err="1"/>
              <a:t>сприймати</a:t>
            </a:r>
            <a:r>
              <a:rPr lang="ru-RU" dirty="0"/>
              <a:t> як символ </a:t>
            </a:r>
            <a:r>
              <a:rPr lang="ru-RU" dirty="0" err="1"/>
              <a:t>віри</a:t>
            </a:r>
            <a:r>
              <a:rPr lang="ru-RU" dirty="0"/>
              <a:t>, як </a:t>
            </a:r>
            <a:r>
              <a:rPr lang="ru-RU" dirty="0" err="1"/>
              <a:t>ідеал</a:t>
            </a:r>
            <a:r>
              <a:rPr lang="ru-RU" dirty="0"/>
              <a:t> </a:t>
            </a:r>
            <a:r>
              <a:rPr lang="ru-RU" dirty="0" err="1"/>
              <a:t>розумного</a:t>
            </a:r>
            <a:r>
              <a:rPr lang="ru-RU" dirty="0"/>
              <a:t> </a:t>
            </a:r>
            <a:r>
              <a:rPr lang="ru-RU" dirty="0" err="1"/>
              <a:t>втручання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в </a:t>
            </a:r>
            <a:r>
              <a:rPr lang="ru-RU" dirty="0" err="1"/>
              <a:t>біосферні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 і </a:t>
            </a:r>
            <a:r>
              <a:rPr lang="ru-RU" dirty="0" err="1"/>
              <a:t>вживати</a:t>
            </a:r>
            <a:r>
              <a:rPr lang="ru-RU" dirty="0"/>
              <a:t> </a:t>
            </a:r>
            <a:r>
              <a:rPr lang="ru-RU" dirty="0" err="1"/>
              <a:t>необхідних</a:t>
            </a:r>
            <a:r>
              <a:rPr lang="ru-RU" dirty="0"/>
              <a:t> </a:t>
            </a:r>
            <a:r>
              <a:rPr lang="ru-RU" dirty="0" err="1"/>
              <a:t>заходів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втілення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ідеалу</a:t>
            </a:r>
            <a:r>
              <a:rPr lang="ru-RU" dirty="0"/>
              <a:t>. „</a:t>
            </a:r>
            <a:r>
              <a:rPr lang="ru-RU" dirty="0" err="1"/>
              <a:t>Біосфера</a:t>
            </a:r>
            <a:r>
              <a:rPr lang="ru-RU" dirty="0"/>
              <a:t> </a:t>
            </a:r>
            <a:r>
              <a:rPr lang="ru-RU" dirty="0" err="1"/>
              <a:t>перейде</a:t>
            </a:r>
            <a:r>
              <a:rPr lang="ru-RU" dirty="0"/>
              <a:t> так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інакше</a:t>
            </a:r>
            <a:r>
              <a:rPr lang="ru-RU" dirty="0"/>
              <a:t>, рано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пізно</a:t>
            </a:r>
            <a:r>
              <a:rPr lang="ru-RU" dirty="0"/>
              <a:t> в ноосферу… На </a:t>
            </a:r>
            <a:r>
              <a:rPr lang="ru-RU" dirty="0" err="1"/>
              <a:t>певному</a:t>
            </a:r>
            <a:r>
              <a:rPr lang="ru-RU" dirty="0"/>
              <a:t>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людина</a:t>
            </a:r>
            <a:r>
              <a:rPr lang="ru-RU" dirty="0"/>
              <a:t> </a:t>
            </a:r>
            <a:r>
              <a:rPr lang="ru-RU" dirty="0" err="1"/>
              <a:t>вимушена</a:t>
            </a:r>
            <a:r>
              <a:rPr lang="ru-RU" dirty="0"/>
              <a:t> буде </a:t>
            </a:r>
            <a:r>
              <a:rPr lang="ru-RU" dirty="0" err="1"/>
              <a:t>взяти</a:t>
            </a:r>
            <a:r>
              <a:rPr lang="ru-RU" dirty="0"/>
              <a:t> на себе </a:t>
            </a:r>
            <a:r>
              <a:rPr lang="ru-RU" dirty="0" err="1"/>
              <a:t>відповідальність</a:t>
            </a:r>
            <a:r>
              <a:rPr lang="ru-RU" dirty="0"/>
              <a:t> за </a:t>
            </a:r>
            <a:r>
              <a:rPr lang="ru-RU" dirty="0" err="1"/>
              <a:t>подальшу</a:t>
            </a:r>
            <a:r>
              <a:rPr lang="ru-RU" dirty="0"/>
              <a:t> </a:t>
            </a:r>
            <a:r>
              <a:rPr lang="ru-RU" dirty="0" err="1"/>
              <a:t>еволюцію</a:t>
            </a:r>
            <a:r>
              <a:rPr lang="ru-RU" dirty="0"/>
              <a:t> </a:t>
            </a:r>
            <a:r>
              <a:rPr lang="ru-RU" dirty="0" err="1"/>
              <a:t>планети</a:t>
            </a:r>
            <a:r>
              <a:rPr lang="ru-RU" dirty="0"/>
              <a:t>, </a:t>
            </a:r>
            <a:r>
              <a:rPr lang="ru-RU" dirty="0" err="1"/>
              <a:t>інакше</a:t>
            </a:r>
            <a:r>
              <a:rPr lang="ru-RU" dirty="0"/>
              <a:t> у </a:t>
            </a:r>
            <a:r>
              <a:rPr lang="ru-RU" dirty="0" err="1"/>
              <a:t>неї</a:t>
            </a:r>
            <a:r>
              <a:rPr lang="ru-RU" dirty="0"/>
              <a:t> не буде </a:t>
            </a:r>
            <a:r>
              <a:rPr lang="ru-RU" dirty="0" err="1"/>
              <a:t>майбутнього</a:t>
            </a:r>
            <a:r>
              <a:rPr lang="ru-RU" dirty="0"/>
              <a:t>,” – писав В. І. </a:t>
            </a:r>
            <a:r>
              <a:rPr lang="ru-RU" dirty="0" err="1"/>
              <a:t>Вернадський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676" y="260648"/>
            <a:ext cx="5832648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003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32656"/>
            <a:ext cx="7812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/>
            <a:r>
              <a:rPr lang="uk-UA" dirty="0">
                <a:solidFill>
                  <a:srgbClr val="652825"/>
                </a:solidFill>
              </a:rPr>
              <a:t>Біосфера — сфера життя, оболонка Землі, населена живими </a:t>
            </a:r>
            <a:r>
              <a:rPr lang="uk-UA" dirty="0">
                <a:solidFill>
                  <a:srgbClr val="652825"/>
                </a:solidFill>
              </a:rPr>
              <a:t>організмами</a:t>
            </a:r>
            <a:r>
              <a:rPr lang="uk-UA" dirty="0">
                <a:solidFill>
                  <a:srgbClr val="652825"/>
                </a:solidFill>
              </a:rPr>
              <a:t>. Біосфера містить у собі нижню частину атмосфери, усю </a:t>
            </a:r>
            <a:r>
              <a:rPr lang="uk-UA" dirty="0">
                <a:solidFill>
                  <a:srgbClr val="652825"/>
                </a:solidFill>
              </a:rPr>
              <a:t>гідросферу </a:t>
            </a:r>
            <a:r>
              <a:rPr lang="uk-UA" dirty="0">
                <a:solidFill>
                  <a:srgbClr val="652825"/>
                </a:solidFill>
              </a:rPr>
              <a:t>і верхню частину земної кори</a:t>
            </a:r>
            <a:r>
              <a:rPr lang="uk-UA" dirty="0">
                <a:solidFill>
                  <a:srgbClr val="652825"/>
                </a:solidFill>
              </a:rPr>
              <a:t>.</a:t>
            </a:r>
            <a:endParaRPr lang="uk-UA" sz="3200" dirty="0">
              <a:solidFill>
                <a:srgbClr val="652825"/>
              </a:solidFill>
            </a:endParaRPr>
          </a:p>
        </p:txBody>
      </p:sp>
      <p:pic>
        <p:nvPicPr>
          <p:cNvPr id="1026" name="Picture 2" descr="http://us.123rf.com/400wm/400/400/valeriylebedev/valeriylebedev1109/valeriylebedev110900240/10709210-n------n------n----n-nf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5202932" cy="5051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16688"/>
            <a:ext cx="33843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Перші уявлення про біосферу як «область життя» та зовнішню оболонку Землі належать Ж.-Б. </a:t>
            </a:r>
            <a:r>
              <a:rPr lang="uk-UA" sz="2000" dirty="0" err="1"/>
              <a:t>Ламарку</a:t>
            </a:r>
            <a:r>
              <a:rPr lang="uk-UA" sz="2000" dirty="0"/>
              <a:t>. Термін «біосфера» вперше застосував австрійський геолог Е.</a:t>
            </a:r>
            <a:r>
              <a:rPr lang="uk-UA" sz="2000" dirty="0" err="1"/>
              <a:t>Зюсс</a:t>
            </a:r>
            <a:r>
              <a:rPr lang="uk-UA" sz="2000" dirty="0"/>
              <a:t> (1875), називаючи ним окрему оболонку Землі, наповнену життям. Детально вчення про біосферу розробив В. І. Вернадський. </a:t>
            </a:r>
            <a:r>
              <a:rPr lang="uk-UA" sz="2000" dirty="0"/>
              <a:t>У його наукових працях термін «біосфера» вперше з'явився у 1911 </a:t>
            </a:r>
            <a:r>
              <a:rPr lang="uk-UA" sz="2000" dirty="0" smtClean="0"/>
              <a:t>році</a:t>
            </a:r>
            <a:r>
              <a:rPr lang="en-US" sz="2000" dirty="0" smtClean="0"/>
              <a:t>.</a:t>
            </a:r>
            <a:endParaRPr lang="ru-RU" sz="2000" dirty="0"/>
          </a:p>
        </p:txBody>
      </p:sp>
      <p:pic>
        <p:nvPicPr>
          <p:cNvPr id="40962" name="Picture 2" descr="http://www.tstu.ru/win/kultur/kul_img/nauk_img/vern_img/v4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08720"/>
            <a:ext cx="3978442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15240"/>
          <a:stretch/>
        </p:blipFill>
        <p:spPr>
          <a:xfrm>
            <a:off x="-30096" y="0"/>
            <a:ext cx="9210607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83800" y="2276872"/>
            <a:ext cx="75608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«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Життя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—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вища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форма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розвитку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матерії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на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Землі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.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Живі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організми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перетворюють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космічну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сонячну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енергію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у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земну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і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створюють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нескінченну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різноманітність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нашого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світу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.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Ці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живі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організми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своїм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диханням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,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своїм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живленням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,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своїм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метаболізмом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,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своєю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смертю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і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розмноженням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,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постійним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використанням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своєї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речовини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, а головне —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триваючою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сотні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мільйони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років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безперервною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зміною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поколінь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,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своїм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народженням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і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розмноженням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продовжують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одне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з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найґрандіозніших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планетарних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явищ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, що не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існує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ніде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,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крім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біосфери</a:t>
            </a:r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» </a:t>
            </a:r>
          </a:p>
          <a:p>
            <a:pPr algn="r"/>
            <a:r>
              <a:rPr lang="ru-RU" b="1" i="1" dirty="0">
                <a:solidFill>
                  <a:srgbClr val="666666"/>
                </a:solidFill>
                <a:latin typeface="Geneva"/>
                <a:cs typeface="Arial" pitchFamily="34" charset="0"/>
              </a:rPr>
              <a:t>В.І. </a:t>
            </a:r>
            <a:r>
              <a:rPr lang="ru-RU" b="1" i="1" dirty="0" err="1">
                <a:solidFill>
                  <a:srgbClr val="666666"/>
                </a:solidFill>
                <a:latin typeface="Geneva"/>
                <a:cs typeface="Arial" pitchFamily="34" charset="0"/>
              </a:rPr>
              <a:t>Вернадський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3" y="260650"/>
            <a:ext cx="85933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Наукові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уявлення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про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біосферу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як "живу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оболонку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" </a:t>
            </a:r>
            <a:r>
              <a:rPr lang="ru-RU" i="1" dirty="0" err="1" smtClean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Землі</a:t>
            </a:r>
            <a:r>
              <a:rPr lang="ru-RU" i="1" dirty="0" smtClean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,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вчений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виклав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у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своїх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лекціях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,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прочитаних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у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Карловому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університеті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в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Празі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та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Сорбоні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в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Парижі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протягом 1923—1924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рр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.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Згодом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ці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положення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були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узагальнені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та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зведені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в 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книзі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 "</a:t>
            </a:r>
            <a:r>
              <a:rPr lang="ru-RU" i="1" dirty="0" err="1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Біосфера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" (1926</a:t>
            </a:r>
            <a:r>
              <a:rPr lang="ru-RU" i="1" dirty="0">
                <a:solidFill>
                  <a:sysClr val="windowText" lastClr="000000"/>
                </a:solidFill>
                <a:latin typeface="Geneva"/>
                <a:cs typeface="Arial" pitchFamily="34" charset="0"/>
              </a:rPr>
              <a:t>):</a:t>
            </a:r>
            <a:endParaRPr lang="ru-RU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559836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Вернадськи</a:t>
            </a:r>
            <a:r>
              <a:rPr lang="uk-UA" sz="2400" dirty="0"/>
              <a:t>й</a:t>
            </a:r>
            <a:r>
              <a:rPr lang="ru-RU" sz="2400" dirty="0" smtClean="0"/>
              <a:t> </a:t>
            </a:r>
            <a:r>
              <a:rPr lang="ru-RU" sz="2400" dirty="0" err="1" smtClean="0"/>
              <a:t>виділяє</a:t>
            </a:r>
            <a:r>
              <a:rPr lang="ru-RU" sz="2400" dirty="0" smtClean="0"/>
              <a:t> </a:t>
            </a:r>
            <a:r>
              <a:rPr lang="ru-RU" sz="2400" dirty="0" err="1"/>
              <a:t>шість</a:t>
            </a:r>
            <a:r>
              <a:rPr lang="ru-RU" sz="2400" dirty="0"/>
              <a:t> </a:t>
            </a:r>
            <a:r>
              <a:rPr lang="ru-RU" sz="2400" dirty="0" err="1"/>
              <a:t>головних</a:t>
            </a:r>
            <a:r>
              <a:rPr lang="ru-RU" sz="2400" dirty="0"/>
              <a:t> </a:t>
            </a:r>
            <a:r>
              <a:rPr lang="ru-RU" sz="2400" dirty="0" err="1"/>
              <a:t>типів</a:t>
            </a:r>
            <a:r>
              <a:rPr lang="ru-RU" sz="2400" dirty="0"/>
              <a:t> </a:t>
            </a:r>
            <a:r>
              <a:rPr lang="ru-RU" sz="2400" dirty="0" err="1"/>
              <a:t>речовини</a:t>
            </a:r>
            <a:r>
              <a:rPr lang="ru-RU" sz="2400" dirty="0"/>
              <a:t> </a:t>
            </a:r>
            <a:r>
              <a:rPr lang="ru-RU" sz="2400" dirty="0" err="1"/>
              <a:t>біосфери</a:t>
            </a:r>
            <a:r>
              <a:rPr lang="ru-RU" sz="2400" dirty="0"/>
              <a:t>:</a:t>
            </a:r>
          </a:p>
          <a:p>
            <a:endParaRPr lang="ru-RU" dirty="0"/>
          </a:p>
          <a:p>
            <a:r>
              <a:rPr lang="ru-RU" dirty="0"/>
              <a:t>1. Жива </a:t>
            </a:r>
            <a:r>
              <a:rPr lang="ru-RU" dirty="0" err="1"/>
              <a:t>речовина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представлена </a:t>
            </a:r>
            <a:r>
              <a:rPr lang="ru-RU" dirty="0" err="1"/>
              <a:t>організмами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2. </a:t>
            </a:r>
            <a:r>
              <a:rPr lang="ru-RU" dirty="0" err="1"/>
              <a:t>Біогенна</a:t>
            </a:r>
            <a:r>
              <a:rPr lang="ru-RU" dirty="0"/>
              <a:t> </a:t>
            </a:r>
            <a:r>
              <a:rPr lang="ru-RU" dirty="0" err="1"/>
              <a:t>речовина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є продуктом </a:t>
            </a:r>
            <a:r>
              <a:rPr lang="ru-RU" dirty="0" err="1"/>
              <a:t>життєдіяльності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кам'яне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, торф).</a:t>
            </a:r>
          </a:p>
          <a:p>
            <a:endParaRPr lang="ru-RU" dirty="0"/>
          </a:p>
          <a:p>
            <a:r>
              <a:rPr lang="ru-RU" dirty="0"/>
              <a:t>3. </a:t>
            </a:r>
            <a:r>
              <a:rPr lang="ru-RU" dirty="0" err="1"/>
              <a:t>Нежива</a:t>
            </a:r>
            <a:r>
              <a:rPr lang="ru-RU" dirty="0"/>
              <a:t> </a:t>
            </a:r>
            <a:r>
              <a:rPr lang="ru-RU" dirty="0" err="1"/>
              <a:t>речовина</a:t>
            </a:r>
            <a:r>
              <a:rPr lang="ru-RU" dirty="0"/>
              <a:t> (косна), в </a:t>
            </a:r>
            <a:r>
              <a:rPr lang="ru-RU" dirty="0" err="1"/>
              <a:t>утворенні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живі</a:t>
            </a:r>
            <a:r>
              <a:rPr lang="ru-RU" dirty="0"/>
              <a:t> </a:t>
            </a:r>
            <a:r>
              <a:rPr lang="ru-RU" dirty="0" err="1"/>
              <a:t>організми</a:t>
            </a:r>
            <a:r>
              <a:rPr lang="ru-RU" dirty="0"/>
              <a:t> не брали </a:t>
            </a:r>
            <a:r>
              <a:rPr lang="ru-RU" dirty="0" err="1"/>
              <a:t>участі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4. </a:t>
            </a:r>
            <a:r>
              <a:rPr lang="ru-RU" dirty="0" err="1"/>
              <a:t>Біокосна</a:t>
            </a:r>
            <a:r>
              <a:rPr lang="ru-RU" dirty="0"/>
              <a:t> </a:t>
            </a:r>
            <a:r>
              <a:rPr lang="ru-RU" dirty="0" err="1"/>
              <a:t>речовина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сформована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взаємодії</a:t>
            </a:r>
            <a:r>
              <a:rPr lang="ru-RU" dirty="0"/>
              <a:t> </a:t>
            </a:r>
            <a:r>
              <a:rPr lang="ru-RU" dirty="0" err="1"/>
              <a:t>живої</a:t>
            </a:r>
            <a:r>
              <a:rPr lang="ru-RU" dirty="0"/>
              <a:t> та </a:t>
            </a:r>
            <a:r>
              <a:rPr lang="ru-RU" dirty="0" err="1"/>
              <a:t>косної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. </a:t>
            </a:r>
            <a:r>
              <a:rPr lang="ru-RU" dirty="0" err="1"/>
              <a:t>Основним</a:t>
            </a:r>
            <a:r>
              <a:rPr lang="ru-RU" dirty="0"/>
              <a:t> видом </a:t>
            </a:r>
            <a:r>
              <a:rPr lang="ru-RU" dirty="0" err="1"/>
              <a:t>біокосної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є </a:t>
            </a:r>
            <a:r>
              <a:rPr lang="ru-RU" dirty="0" err="1"/>
              <a:t>ґрунт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5. </a:t>
            </a:r>
            <a:r>
              <a:rPr lang="ru-RU" dirty="0" err="1"/>
              <a:t>Радіоактивна</a:t>
            </a:r>
            <a:r>
              <a:rPr lang="ru-RU" dirty="0"/>
              <a:t> </a:t>
            </a:r>
            <a:r>
              <a:rPr lang="ru-RU" dirty="0" err="1"/>
              <a:t>речовина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6. </a:t>
            </a:r>
            <a:r>
              <a:rPr lang="ru-RU" dirty="0" err="1"/>
              <a:t>Космічна</a:t>
            </a:r>
            <a:r>
              <a:rPr lang="ru-RU" dirty="0"/>
              <a:t> </a:t>
            </a:r>
            <a:r>
              <a:rPr lang="ru-RU" dirty="0" err="1"/>
              <a:t>речовина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метеорит).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DDC19C"/>
              </a:clrFrom>
              <a:clrTo>
                <a:srgbClr val="DDC19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3706" y="-243408"/>
            <a:ext cx="198822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093" y="2276872"/>
            <a:ext cx="2512762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7455" t="10584" r="4746" b="44057"/>
          <a:stretch/>
        </p:blipFill>
        <p:spPr>
          <a:xfrm rot="3730128">
            <a:off x="4726713" y="4366407"/>
            <a:ext cx="2390365" cy="2868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2605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374" y="2849255"/>
            <a:ext cx="9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У структурному </a:t>
            </a:r>
            <a:r>
              <a:rPr lang="ru-RU" sz="2400" dirty="0" err="1"/>
              <a:t>плані</a:t>
            </a:r>
            <a:r>
              <a:rPr lang="ru-RU" sz="2400" dirty="0"/>
              <a:t> </a:t>
            </a:r>
            <a:r>
              <a:rPr lang="ru-RU" sz="2400" dirty="0" err="1"/>
              <a:t>основними</a:t>
            </a:r>
            <a:r>
              <a:rPr lang="ru-RU" sz="2400" dirty="0"/>
              <a:t> </a:t>
            </a:r>
            <a:r>
              <a:rPr lang="ru-RU" sz="2400" dirty="0" err="1"/>
              <a:t>складовими</a:t>
            </a:r>
            <a:r>
              <a:rPr lang="ru-RU" sz="2400" dirty="0"/>
              <a:t> компонентами </a:t>
            </a:r>
            <a:r>
              <a:rPr lang="ru-RU" sz="2400" dirty="0" err="1"/>
              <a:t>біосфери</a:t>
            </a:r>
            <a:r>
              <a:rPr lang="ru-RU" sz="2400" dirty="0"/>
              <a:t> </a:t>
            </a:r>
            <a:r>
              <a:rPr lang="ru-RU" sz="2400" dirty="0" err="1"/>
              <a:t>Землі</a:t>
            </a:r>
            <a:r>
              <a:rPr lang="ru-RU" sz="2400" dirty="0"/>
              <a:t> є </a:t>
            </a:r>
            <a:r>
              <a:rPr lang="ru-RU" sz="2400" dirty="0" err="1"/>
              <a:t>живі</a:t>
            </a:r>
            <a:r>
              <a:rPr lang="ru-RU" sz="2400" dirty="0"/>
              <a:t> </a:t>
            </a:r>
            <a:r>
              <a:rPr lang="ru-RU" sz="2400" dirty="0" err="1"/>
              <a:t>організми</a:t>
            </a:r>
            <a:r>
              <a:rPr lang="ru-RU" sz="2400" dirty="0"/>
              <a:t> і </a:t>
            </a:r>
            <a:r>
              <a:rPr lang="ru-RU" sz="2400" dirty="0" err="1"/>
              <a:t>середовище</a:t>
            </a:r>
            <a:r>
              <a:rPr lang="ru-RU" sz="2400" dirty="0"/>
              <a:t> </a:t>
            </a:r>
            <a:r>
              <a:rPr lang="ru-RU" sz="2400" dirty="0" err="1"/>
              <a:t>їхнього</a:t>
            </a:r>
            <a:r>
              <a:rPr lang="ru-RU" sz="2400" dirty="0"/>
              <a:t> </a:t>
            </a:r>
            <a:r>
              <a:rPr lang="ru-RU" sz="2400" dirty="0" err="1"/>
              <a:t>існування</a:t>
            </a:r>
            <a:r>
              <a:rPr lang="ru-RU" sz="2400" dirty="0"/>
              <a:t> - атмосфера, </a:t>
            </a:r>
            <a:r>
              <a:rPr lang="ru-RU" sz="2400" dirty="0" err="1"/>
              <a:t>гідросфера</a:t>
            </a:r>
            <a:r>
              <a:rPr lang="ru-RU" sz="2400" dirty="0"/>
              <a:t> і </a:t>
            </a:r>
            <a:r>
              <a:rPr lang="ru-RU" sz="2400" dirty="0" err="1"/>
              <a:t>літосфера</a:t>
            </a:r>
            <a:r>
              <a:rPr lang="ru-RU" sz="24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2707" r="20491"/>
          <a:stretch/>
        </p:blipFill>
        <p:spPr>
          <a:xfrm>
            <a:off x="4788024" y="47125"/>
            <a:ext cx="4126439" cy="2815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4712" r="13823"/>
          <a:stretch/>
        </p:blipFill>
        <p:spPr>
          <a:xfrm>
            <a:off x="107504" y="33441"/>
            <a:ext cx="3857619" cy="2815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01" y="4043242"/>
            <a:ext cx="4464496" cy="279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0183" t="-1215" r="15616" b="1215"/>
          <a:stretch/>
        </p:blipFill>
        <p:spPr>
          <a:xfrm>
            <a:off x="5219564" y="4049549"/>
            <a:ext cx="3672408" cy="2784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009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750" t="2750" r="3489"/>
          <a:stretch/>
        </p:blipFill>
        <p:spPr>
          <a:xfrm>
            <a:off x="-36512" y="-27384"/>
            <a:ext cx="9145016" cy="7113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04664"/>
            <a:ext cx="7757485" cy="62646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7584" y="548680"/>
            <a:ext cx="741682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Таким чином,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сучасна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біосфера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є результатом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довгого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історич­ного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розвитку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всього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органічного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світу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його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взаємодії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 неживою природою. В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процесі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цього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розвитку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біосфері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виникла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складна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сітка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взаємопов’язаних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процесів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явищ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Завдяки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взаємодії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абіотичних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біотичних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факторів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біосфера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перебуває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постійному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русі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розвиткові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Вона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пройшла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значну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еволюцію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 часу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появи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людини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тобто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за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останні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2—3 млн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років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Проте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якщо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спочатку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за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своїм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впливом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природу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людина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могла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розглядатися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лише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як один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із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другорядних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факторів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в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міру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розвитку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цивілізації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росту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її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технічної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оснащеності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її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роль стала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порівняльною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дією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великих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геологічних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процесів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Ця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обставина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заставляє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якнайсерйозніше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ставитися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до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можливих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віддалених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наслідків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як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виробничої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так і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природоохоронної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діяльності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людини</a:t>
            </a:r>
            <a:r>
              <a:rPr lang="ru-RU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008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04664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1944 року </a:t>
            </a:r>
            <a:r>
              <a:rPr lang="ru-RU" dirty="0" err="1"/>
              <a:t>вийшла</a:t>
            </a:r>
            <a:r>
              <a:rPr lang="ru-RU" dirty="0"/>
              <a:t> </a:t>
            </a:r>
            <a:r>
              <a:rPr lang="ru-RU" dirty="0" err="1"/>
              <a:t>праця</a:t>
            </a:r>
            <a:r>
              <a:rPr lang="ru-RU" dirty="0"/>
              <a:t> В. І. </a:t>
            </a:r>
            <a:r>
              <a:rPr lang="ru-RU" dirty="0" err="1"/>
              <a:t>Вернадського</a:t>
            </a:r>
            <a:r>
              <a:rPr lang="ru-RU" dirty="0"/>
              <a:t> «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слів</a:t>
            </a:r>
            <a:r>
              <a:rPr lang="ru-RU" dirty="0"/>
              <a:t> про ноосферу», у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у </a:t>
            </a:r>
            <a:r>
              <a:rPr lang="ru-RU" dirty="0" err="1"/>
              <a:t>концентрованому</a:t>
            </a:r>
            <a:r>
              <a:rPr lang="ru-RU" dirty="0"/>
              <a:t>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виклав</a:t>
            </a:r>
            <a:r>
              <a:rPr lang="ru-RU" dirty="0"/>
              <a:t> </a:t>
            </a:r>
            <a:r>
              <a:rPr lang="ru-RU" dirty="0" err="1"/>
              <a:t>своє</a:t>
            </a:r>
            <a:r>
              <a:rPr lang="ru-RU" dirty="0"/>
              <a:t> </a:t>
            </a:r>
            <a:r>
              <a:rPr lang="ru-RU" dirty="0" err="1"/>
              <a:t>бачення</a:t>
            </a:r>
            <a:r>
              <a:rPr lang="ru-RU" dirty="0"/>
              <a:t> </a:t>
            </a:r>
            <a:r>
              <a:rPr lang="ru-RU" dirty="0" err="1"/>
              <a:t>еволюційно-історичного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, перспектив </a:t>
            </a:r>
            <a:r>
              <a:rPr lang="ru-RU" dirty="0" err="1"/>
              <a:t>майбуття</a:t>
            </a:r>
            <a:r>
              <a:rPr lang="ru-RU" dirty="0"/>
              <a:t> </a:t>
            </a:r>
            <a:r>
              <a:rPr lang="ru-RU" dirty="0" err="1"/>
              <a:t>людства</a:t>
            </a:r>
            <a:r>
              <a:rPr lang="ru-RU" dirty="0"/>
              <a:t> як </a:t>
            </a:r>
            <a:r>
              <a:rPr lang="ru-RU" dirty="0" err="1"/>
              <a:t>космічного</a:t>
            </a:r>
            <a:r>
              <a:rPr lang="ru-RU" dirty="0"/>
              <a:t> феномену. </a:t>
            </a:r>
            <a:r>
              <a:rPr lang="ru-RU" dirty="0" err="1"/>
              <a:t>Стверджується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науки і </a:t>
            </a:r>
            <a:r>
              <a:rPr lang="ru-RU" dirty="0" err="1"/>
              <a:t>пізнання</a:t>
            </a:r>
            <a:r>
              <a:rPr lang="ru-RU" dirty="0"/>
              <a:t> </a:t>
            </a:r>
            <a:r>
              <a:rPr lang="ru-RU" dirty="0" err="1"/>
              <a:t>біосфера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стати ноосферою,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цариною</a:t>
            </a:r>
            <a:r>
              <a:rPr lang="ru-RU" dirty="0"/>
              <a:t> </a:t>
            </a:r>
            <a:r>
              <a:rPr lang="ru-RU" dirty="0" err="1"/>
              <a:t>розуму</a:t>
            </a:r>
            <a:r>
              <a:rPr lang="ru-RU" dirty="0"/>
              <a:t>, де </a:t>
            </a:r>
            <a:r>
              <a:rPr lang="ru-RU" dirty="0" err="1"/>
              <a:t>панують</a:t>
            </a:r>
            <a:r>
              <a:rPr lang="ru-RU" dirty="0"/>
              <a:t> </a:t>
            </a:r>
            <a:r>
              <a:rPr lang="ru-RU" dirty="0" err="1"/>
              <a:t>закони</a:t>
            </a:r>
            <a:r>
              <a:rPr lang="ru-RU" dirty="0"/>
              <a:t> </a:t>
            </a:r>
            <a:r>
              <a:rPr lang="ru-RU" dirty="0" err="1"/>
              <a:t>мудрості</a:t>
            </a:r>
            <a:r>
              <a:rPr lang="ru-RU" dirty="0"/>
              <a:t> й </a:t>
            </a:r>
            <a:r>
              <a:rPr lang="ru-RU" dirty="0" err="1"/>
              <a:t>гармонії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94" y="1988840"/>
            <a:ext cx="6948772" cy="4560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446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6" y="260648"/>
            <a:ext cx="9144000" cy="11445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Для </a:t>
            </a:r>
            <a:r>
              <a:rPr lang="ru-RU" dirty="0" err="1"/>
              <a:t>ноосфери</a:t>
            </a:r>
            <a:r>
              <a:rPr lang="ru-RU" dirty="0"/>
              <a:t> як </a:t>
            </a:r>
            <a:r>
              <a:rPr lang="ru-RU" dirty="0" err="1"/>
              <a:t>сучасного</a:t>
            </a:r>
            <a:r>
              <a:rPr lang="ru-RU" dirty="0"/>
              <a:t> </a:t>
            </a:r>
            <a:r>
              <a:rPr lang="ru-RU" dirty="0" err="1"/>
              <a:t>етапу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біосфери</a:t>
            </a:r>
            <a:r>
              <a:rPr lang="ru-RU" dirty="0"/>
              <a:t> </a:t>
            </a:r>
            <a:r>
              <a:rPr lang="ru-RU" dirty="0" err="1"/>
              <a:t>характерні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якісно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405204"/>
            <a:ext cx="9036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1. </a:t>
            </a:r>
            <a:r>
              <a:rPr lang="ru-RU" dirty="0" err="1"/>
              <a:t>Безперервне</a:t>
            </a:r>
            <a:r>
              <a:rPr lang="ru-RU" dirty="0"/>
              <a:t> </a:t>
            </a:r>
            <a:r>
              <a:rPr lang="ru-RU" dirty="0" err="1"/>
              <a:t>видобування</a:t>
            </a:r>
            <a:r>
              <a:rPr lang="ru-RU" dirty="0"/>
              <a:t> </a:t>
            </a:r>
            <a:r>
              <a:rPr lang="ru-RU" dirty="0" err="1"/>
              <a:t>матеріалів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земних</a:t>
            </a:r>
            <a:r>
              <a:rPr lang="ru-RU" dirty="0"/>
              <a:t> </a:t>
            </a:r>
            <a:r>
              <a:rPr lang="ru-RU" dirty="0" err="1"/>
              <a:t>глибин</a:t>
            </a:r>
            <a:r>
              <a:rPr lang="ru-RU" dirty="0"/>
              <a:t> і </a:t>
            </a:r>
            <a:r>
              <a:rPr lang="ru-RU" dirty="0" err="1"/>
              <a:t>насичення</a:t>
            </a:r>
            <a:r>
              <a:rPr lang="ru-RU" dirty="0"/>
              <a:t> </a:t>
            </a:r>
            <a:r>
              <a:rPr lang="ru-RU" dirty="0" smtClean="0"/>
              <a:t>ними </a:t>
            </a:r>
            <a:r>
              <a:rPr lang="ru-RU" dirty="0" err="1" smtClean="0"/>
              <a:t>біосфери</a:t>
            </a:r>
            <a:r>
              <a:rPr lang="ru-RU" dirty="0"/>
              <a:t>. </a:t>
            </a:r>
            <a:r>
              <a:rPr lang="ru-RU" dirty="0" err="1"/>
              <a:t>Щороку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земних</a:t>
            </a:r>
            <a:r>
              <a:rPr lang="ru-RU" dirty="0"/>
              <a:t> </a:t>
            </a:r>
            <a:r>
              <a:rPr lang="ru-RU" dirty="0" err="1"/>
              <a:t>надр</a:t>
            </a:r>
            <a:r>
              <a:rPr lang="ru-RU" dirty="0"/>
              <a:t> </a:t>
            </a:r>
            <a:r>
              <a:rPr lang="ru-RU" dirty="0" err="1"/>
              <a:t>видобувається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100 млрд. т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корисних</a:t>
            </a:r>
            <a:r>
              <a:rPr lang="ru-RU" dirty="0" smtClean="0"/>
              <a:t> </a:t>
            </a:r>
            <a:r>
              <a:rPr lang="ru-RU" dirty="0" err="1"/>
              <a:t>копалин</a:t>
            </a:r>
            <a:r>
              <a:rPr lang="ru-RU" dirty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майже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чотири</a:t>
            </a:r>
            <a:r>
              <a:rPr lang="ru-RU" dirty="0"/>
              <a:t> рази </a:t>
            </a:r>
            <a:r>
              <a:rPr lang="ru-RU" dirty="0" err="1"/>
              <a:t>перевищує</a:t>
            </a:r>
            <a:r>
              <a:rPr lang="ru-RU" dirty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поверхневого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завислими</a:t>
            </a:r>
            <a:r>
              <a:rPr lang="ru-RU" dirty="0"/>
              <a:t> </a:t>
            </a:r>
            <a:r>
              <a:rPr lang="ru-RU" dirty="0" err="1"/>
              <a:t>твердими</a:t>
            </a:r>
            <a:r>
              <a:rPr lang="ru-RU" dirty="0"/>
              <a:t> </a:t>
            </a:r>
            <a:r>
              <a:rPr lang="ru-RU" dirty="0" err="1"/>
              <a:t>частинками</a:t>
            </a:r>
            <a:r>
              <a:rPr lang="ru-RU" dirty="0"/>
              <a:t>) стоку у </a:t>
            </a:r>
            <a:r>
              <a:rPr lang="ru-RU" dirty="0" err="1"/>
              <a:t>Світовий</a:t>
            </a:r>
            <a:r>
              <a:rPr lang="ru-RU" dirty="0"/>
              <a:t> океан.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780" y="2996952"/>
            <a:ext cx="4950936" cy="3534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0737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arthtones_16x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Earthtones_16x9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>
    <a:lnDef>
      <a:spPr>
        <a:ln w="28575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TS102801065</Template>
  <TotalTime>119</TotalTime>
  <Words>729</Words>
  <Application>Microsoft Office PowerPoint</Application>
  <PresentationFormat>Экран (4:3)</PresentationFormat>
  <Paragraphs>36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Corbel</vt:lpstr>
      <vt:lpstr>Geneva</vt:lpstr>
      <vt:lpstr>Wingdings</vt:lpstr>
      <vt:lpstr>Earthtones_16x9</vt:lpstr>
      <vt:lpstr>Вчення про біосферу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Для ноосфери як сучасного етапу розвитку біосфери характерні такі якісно нові форми впливу людини: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вчення про біосферу</dc:title>
  <dc:creator>777</dc:creator>
  <cp:lastModifiedBy>123</cp:lastModifiedBy>
  <cp:revision>13</cp:revision>
  <dcterms:created xsi:type="dcterms:W3CDTF">2013-10-10T20:18:39Z</dcterms:created>
  <dcterms:modified xsi:type="dcterms:W3CDTF">2013-10-10T22:26:28Z</dcterms:modified>
</cp:coreProperties>
</file>