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70" r:id="rId2"/>
    <p:sldId id="256" r:id="rId3"/>
    <p:sldId id="257" r:id="rId4"/>
    <p:sldId id="258" r:id="rId5"/>
    <p:sldId id="259" r:id="rId6"/>
    <p:sldId id="260" r:id="rId7"/>
    <p:sldId id="273" r:id="rId8"/>
    <p:sldId id="261" r:id="rId9"/>
    <p:sldId id="262" r:id="rId10"/>
    <p:sldId id="263" r:id="rId11"/>
    <p:sldId id="274" r:id="rId12"/>
    <p:sldId id="264" r:id="rId13"/>
    <p:sldId id="265" r:id="rId14"/>
    <p:sldId id="266" r:id="rId15"/>
    <p:sldId id="268" r:id="rId16"/>
    <p:sldId id="269" r:id="rId17"/>
    <p:sldId id="275"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08"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pPr>
              <a:defRPr/>
            </a:pPr>
            <a:endParaRPr lang="ru-RU"/>
          </a:p>
        </p:txBody>
      </p:sp>
      <p:sp>
        <p:nvSpPr>
          <p:cNvPr id="17" name="Нижний колонтитул 16"/>
          <p:cNvSpPr>
            <a:spLocks noGrp="1"/>
          </p:cNvSpPr>
          <p:nvPr>
            <p:ph type="ftr" sz="quarter" idx="11"/>
          </p:nvPr>
        </p:nvSpPr>
        <p:spPr/>
        <p:txBody>
          <a:bodyPr/>
          <a:lstStyle/>
          <a:p>
            <a:pPr>
              <a:defRPr/>
            </a:pPr>
            <a:endParaRPr lang="ru-RU"/>
          </a:p>
        </p:txBody>
      </p:sp>
      <p:sp>
        <p:nvSpPr>
          <p:cNvPr id="29" name="Номер слайда 28"/>
          <p:cNvSpPr>
            <a:spLocks noGrp="1"/>
          </p:cNvSpPr>
          <p:nvPr>
            <p:ph type="sldNum" sz="quarter" idx="12"/>
          </p:nvPr>
        </p:nvSpPr>
        <p:spPr/>
        <p:txBody>
          <a:bodyPr/>
          <a:lstStyle/>
          <a:p>
            <a:pPr>
              <a:defRPr/>
            </a:pPr>
            <a:fld id="{13E01D10-1774-4EE6-A599-ED7D3F12C9C6}" type="slidenum">
              <a:rPr lang="ru-RU" smtClean="0"/>
              <a:pPr>
                <a:defRPr/>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F50CFD5-1824-4F7C-9BE7-C08ABF0DEE5A}"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E762CC3-75BE-475A-A1D7-A9638DC1E140}"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6564905-9D7D-4BAE-A1E2-2B15EC9D9589}" type="slidenum">
              <a:rPr lang="ru-RU"/>
              <a:pPr>
                <a:defRPr/>
              </a:pPr>
              <a:t>‹#›</a:t>
            </a:fld>
            <a:endParaRPr lang="ru-RU"/>
          </a:p>
        </p:txBody>
      </p:sp>
    </p:spTree>
    <p:extLst>
      <p:ext uri="{BB962C8B-B14F-4D97-AF65-F5344CB8AC3E}">
        <p14:creationId xmlns:p14="http://schemas.microsoft.com/office/powerpoint/2010/main" val="2689743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9ED1C6D9-30A6-4C5E-A0EB-FE99EADFFD1C}" type="slidenum">
              <a:rPr lang="ru-RU"/>
              <a:pPr>
                <a:defRPr/>
              </a:pPr>
              <a:t>‹#›</a:t>
            </a:fld>
            <a:endParaRPr lang="ru-RU"/>
          </a:p>
        </p:txBody>
      </p:sp>
    </p:spTree>
    <p:extLst>
      <p:ext uri="{BB962C8B-B14F-4D97-AF65-F5344CB8AC3E}">
        <p14:creationId xmlns:p14="http://schemas.microsoft.com/office/powerpoint/2010/main" val="3776847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D045B49-39BE-4677-B006-CDA1A2E7F8A4}"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a:xfrm>
            <a:off x="7924800" y="6416675"/>
            <a:ext cx="762000" cy="365125"/>
          </a:xfrm>
        </p:spPr>
        <p:txBody>
          <a:bodyPr/>
          <a:lstStyle/>
          <a:p>
            <a:pPr>
              <a:defRPr/>
            </a:pPr>
            <a:fld id="{7F63C6F9-1123-4861-B36D-197B681DB037}"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4B0FA33F-13F5-4815-8DF3-18FB45668FDF}"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A257D1D2-2C19-4F9A-AE7B-88E6A8F2428E}"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1ECBF11C-0EF9-42E2-A531-1F352D93CB85}"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0CEF1F4F-81B8-40DA-BDA4-FC03E828DDFE}"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F46088F5-D9B0-4074-8C6C-D9698E24118A}"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0218A98E-9CDC-49D2-9B1D-597091D9F8B0}"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
              <a:srgbClr val="000000"/>
            </a:gs>
            <a:gs pos="36000">
              <a:srgbClr val="0A128C"/>
            </a:gs>
            <a:gs pos="81000">
              <a:srgbClr val="181CC7"/>
            </a:gs>
            <a:gs pos="0">
              <a:srgbClr val="7005D4"/>
            </a:gs>
            <a:gs pos="0">
              <a:srgbClr val="8C3D91"/>
            </a:gs>
          </a:gsLst>
          <a:lin ang="2700000" scaled="0"/>
          <a:tileRect/>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C6D1AD98-5585-4973-9B6B-5FB0932AC31E}" type="slidenum">
              <a:rPr lang="ru-RU" smtClean="0"/>
              <a:pPr>
                <a:defRPr/>
              </a:pPr>
              <a:t>‹#›</a:t>
            </a:fld>
            <a:endParaRPr lang="ru-R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52400" y="310277"/>
            <a:ext cx="9525000" cy="2585323"/>
          </a:xfrm>
          <a:prstGeom prst="rect">
            <a:avLst/>
          </a:prstGeom>
          <a:noFill/>
        </p:spPr>
        <p:txBody>
          <a:bodyPr wrap="square" lIns="91440" tIns="45720" rIns="91440" bIns="45720">
            <a:spAutoFit/>
          </a:bodyPr>
          <a:lstStyle/>
          <a:p>
            <a:pPr algn="ctr"/>
            <a:r>
              <a:rPr lang="ru-RU" sz="54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Ступен</a:t>
            </a:r>
            <a:r>
              <a:rPr lang="uk-UA"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і ослаблення імунної системи при заражені ВІЛ</a:t>
            </a: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body" sz="half" idx="2"/>
          </p:nvPr>
        </p:nvSpPr>
        <p:spPr>
          <a:xfrm>
            <a:off x="685800" y="3505200"/>
            <a:ext cx="8229600" cy="2919413"/>
          </a:xfrm>
        </p:spPr>
        <p:txBody>
          <a:bodyPr>
            <a:normAutofit/>
          </a:bodyPr>
          <a:lstStyle/>
          <a:p>
            <a:pPr eaLnBrk="1" hangingPunct="1">
              <a:lnSpc>
                <a:spcPct val="80000"/>
              </a:lnSpc>
              <a:buFontTx/>
              <a:buNone/>
            </a:pPr>
            <a:r>
              <a:rPr lang="ru-RU" sz="2000" dirty="0" smtClean="0"/>
              <a:t>		</a:t>
            </a:r>
            <a:r>
              <a:rPr lang="uk-UA" sz="2800" dirty="0" smtClean="0"/>
              <a:t>Стадії 3-4 – це період, в якому наявні порушення клітинного імунітету. Ця стадія характеризується симптомами ураження центральної нервової системи та зниженням опірності організму. Спостерігається апатія, депресія, зниження апетиту, безсоння, нічна пітливість, немотивовані періодичні підвищення температури тіла та ін. </a:t>
            </a:r>
          </a:p>
        </p:txBody>
      </p:sp>
      <p:pic>
        <p:nvPicPr>
          <p:cNvPr id="12292" name="Рисунок 7" descr="image_big_1101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8898"/>
            <a:ext cx="5029200" cy="321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2000"/>
                                        <p:tgtEl>
                                          <p:spTgt spid="12292"/>
                                        </p:tgtEl>
                                      </p:cBhvr>
                                    </p:animEffect>
                                    <p:anim calcmode="lin" valueType="num">
                                      <p:cBhvr>
                                        <p:cTn id="8" dur="2000" fill="hold"/>
                                        <p:tgtEl>
                                          <p:spTgt spid="12292"/>
                                        </p:tgtEl>
                                        <p:attrNameLst>
                                          <p:attrName>ppt_w</p:attrName>
                                        </p:attrNameLst>
                                      </p:cBhvr>
                                      <p:tavLst>
                                        <p:tav tm="0" fmla="#ppt_w*sin(2.5*pi*$)">
                                          <p:val>
                                            <p:fltVal val="0"/>
                                          </p:val>
                                        </p:tav>
                                        <p:tav tm="100000">
                                          <p:val>
                                            <p:fltVal val="1"/>
                                          </p:val>
                                        </p:tav>
                                      </p:tavLst>
                                    </p:anim>
                                    <p:anim calcmode="lin" valueType="num">
                                      <p:cBhvr>
                                        <p:cTn id="9" dur="2000" fill="hold"/>
                                        <p:tgtEl>
                                          <p:spTgt spid="1229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2290">
                                            <p:txEl>
                                              <p:pRg st="0" end="0"/>
                                            </p:txEl>
                                          </p:spTgt>
                                        </p:tgtEl>
                                        <p:attrNameLst>
                                          <p:attrName>style.visibility</p:attrName>
                                        </p:attrNameLst>
                                      </p:cBhvr>
                                      <p:to>
                                        <p:strVal val="visible"/>
                                      </p:to>
                                    </p:set>
                                    <p:anim calcmode="lin" valueType="num">
                                      <p:cBhvr>
                                        <p:cTn id="14" dur="1000" fill="hold"/>
                                        <p:tgtEl>
                                          <p:spTgt spid="12290">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2290">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12290">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122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body" sz="half" idx="2"/>
          </p:nvPr>
        </p:nvSpPr>
        <p:spPr>
          <a:xfrm>
            <a:off x="762000" y="4038600"/>
            <a:ext cx="8153400" cy="2514600"/>
          </a:xfrm>
        </p:spPr>
        <p:txBody>
          <a:bodyPr/>
          <a:lstStyle/>
          <a:p>
            <a:pPr eaLnBrk="1" hangingPunct="1">
              <a:lnSpc>
                <a:spcPct val="80000"/>
              </a:lnSpc>
              <a:buFontTx/>
              <a:buNone/>
            </a:pPr>
            <a:r>
              <a:rPr lang="ru-RU" sz="2000" dirty="0" smtClean="0"/>
              <a:t>		</a:t>
            </a:r>
            <a:r>
              <a:rPr lang="uk-UA" sz="2800" dirty="0" smtClean="0"/>
              <a:t>У цей період хвороби істотно знижується концентрація Т-лімфоцитів (менше 400 в 1 кв. мм), що свідчить про пригнічення імунної системи. Поява чітких клінічних проявів </a:t>
            </a:r>
            <a:r>
              <a:rPr lang="uk-UA" sz="2800" dirty="0" err="1" smtClean="0"/>
              <a:t>імунодефіцитного</a:t>
            </a:r>
            <a:r>
              <a:rPr lang="uk-UA" sz="2800" dirty="0" smtClean="0"/>
              <a:t> стану, що настає через 15-18 міс, свідчить про прогресування патологічного процесу.</a:t>
            </a:r>
          </a:p>
        </p:txBody>
      </p:sp>
      <p:pic>
        <p:nvPicPr>
          <p:cNvPr id="13316" name="Рисунок 5" descr="СНИД.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81000"/>
            <a:ext cx="3048000" cy="291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1000"/>
                                        <p:tgtEl>
                                          <p:spTgt spid="13316"/>
                                        </p:tgtEl>
                                      </p:cBhvr>
                                    </p:animEffect>
                                    <p:anim calcmode="lin" valueType="num">
                                      <p:cBhvr>
                                        <p:cTn id="8" dur="1000" fill="hold"/>
                                        <p:tgtEl>
                                          <p:spTgt spid="13316"/>
                                        </p:tgtEl>
                                        <p:attrNameLst>
                                          <p:attrName>ppt_x</p:attrName>
                                        </p:attrNameLst>
                                      </p:cBhvr>
                                      <p:tavLst>
                                        <p:tav tm="0">
                                          <p:val>
                                            <p:strVal val="#ppt_x"/>
                                          </p:val>
                                        </p:tav>
                                        <p:tav tm="100000">
                                          <p:val>
                                            <p:strVal val="#ppt_x"/>
                                          </p:val>
                                        </p:tav>
                                      </p:tavLst>
                                    </p:anim>
                                    <p:anim calcmode="lin" valueType="num">
                                      <p:cBhvr>
                                        <p:cTn id="9" dur="1000" fill="hold"/>
                                        <p:tgtEl>
                                          <p:spTgt spid="133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13314">
                                            <p:txEl>
                                              <p:pRg st="0" end="0"/>
                                            </p:txEl>
                                          </p:spTgt>
                                        </p:tgtEl>
                                        <p:attrNameLst>
                                          <p:attrName>style.visibility</p:attrName>
                                        </p:attrNameLst>
                                      </p:cBhvr>
                                      <p:to>
                                        <p:strVal val="visible"/>
                                      </p:to>
                                    </p:set>
                                    <p:set>
                                      <p:cBhvr>
                                        <p:cTn id="14" dur="455" fill="hold">
                                          <p:stCondLst>
                                            <p:cond delay="0"/>
                                          </p:stCondLst>
                                        </p:cTn>
                                        <p:tgtEl>
                                          <p:spTgt spid="13314">
                                            <p:txEl>
                                              <p:pRg st="0" end="0"/>
                                            </p:txEl>
                                          </p:spTgt>
                                        </p:tgtEl>
                                        <p:attrNameLst>
                                          <p:attrName>style.rotation</p:attrName>
                                        </p:attrNameLst>
                                      </p:cBhvr>
                                      <p:to>
                                        <p:strVal val="-45.0"/>
                                      </p:to>
                                    </p:set>
                                    <p:anim calcmode="lin" valueType="num">
                                      <p:cBhvr>
                                        <p:cTn id="15" dur="455" fill="hold">
                                          <p:stCondLst>
                                            <p:cond delay="455"/>
                                          </p:stCondLst>
                                        </p:cTn>
                                        <p:tgtEl>
                                          <p:spTgt spid="1331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13314">
                                            <p:txEl>
                                              <p:pRg st="0" end="0"/>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1331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1331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body" sz="half" idx="2"/>
          </p:nvPr>
        </p:nvSpPr>
        <p:spPr>
          <a:xfrm>
            <a:off x="533400" y="3276600"/>
            <a:ext cx="8382000" cy="3429000"/>
          </a:xfrm>
        </p:spPr>
        <p:txBody>
          <a:bodyPr>
            <a:normAutofit/>
          </a:bodyPr>
          <a:lstStyle/>
          <a:p>
            <a:pPr eaLnBrk="1" hangingPunct="1">
              <a:lnSpc>
                <a:spcPct val="80000"/>
              </a:lnSpc>
              <a:buFontTx/>
              <a:buNone/>
            </a:pPr>
            <a:r>
              <a:rPr lang="uk-UA" sz="1800" dirty="0" smtClean="0"/>
              <a:t>		</a:t>
            </a:r>
            <a:r>
              <a:rPr lang="uk-UA" sz="2400" dirty="0" smtClean="0"/>
              <a:t>Стадія 5 - ураження шкіри та слизових оболонок внаслідок імунного дефіциту. Спостерігаються вірусні та грибкові ураження шкіри і слизових оболонок: </a:t>
            </a:r>
            <a:r>
              <a:rPr lang="uk-UA" sz="2400" dirty="0" err="1" smtClean="0"/>
              <a:t>герпетична</a:t>
            </a:r>
            <a:r>
              <a:rPr lang="uk-UA" sz="2400" dirty="0" smtClean="0"/>
              <a:t> інфекція (болюча </a:t>
            </a:r>
            <a:r>
              <a:rPr lang="uk-UA" sz="2400" dirty="0" err="1" smtClean="0"/>
              <a:t>виразковість</a:t>
            </a:r>
            <a:r>
              <a:rPr lang="uk-UA" sz="2400" dirty="0" smtClean="0"/>
              <a:t> шкіри, слизових оболонок статевих органів та рота), пліснявка. У багатьох хворих, що перебувають на 5-й стадії, спостерігається бородавчаста лейкоплакія, що проявляється у вигляді волосистих білих клаптів, часто на язику. Причину цього симптому ще не з'ясовано. В цій стадії кількість лімфоцитів становить менш як 200 в 1 куб. мм.</a:t>
            </a:r>
          </a:p>
        </p:txBody>
      </p:sp>
      <p:pic>
        <p:nvPicPr>
          <p:cNvPr id="14340" name="Рисунок 7" descr="Kaposi's_Sarcom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533400"/>
            <a:ext cx="3200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500" fill="hold"/>
                                        <p:tgtEl>
                                          <p:spTgt spid="14340"/>
                                        </p:tgtEl>
                                        <p:attrNameLst>
                                          <p:attrName>ppt_w</p:attrName>
                                        </p:attrNameLst>
                                      </p:cBhvr>
                                      <p:tavLst>
                                        <p:tav tm="0">
                                          <p:val>
                                            <p:fltVal val="0"/>
                                          </p:val>
                                        </p:tav>
                                        <p:tav tm="100000">
                                          <p:val>
                                            <p:strVal val="#ppt_w"/>
                                          </p:val>
                                        </p:tav>
                                      </p:tavLst>
                                    </p:anim>
                                    <p:anim calcmode="lin" valueType="num">
                                      <p:cBhvr>
                                        <p:cTn id="8" dur="500" fill="hold"/>
                                        <p:tgtEl>
                                          <p:spTgt spid="14340"/>
                                        </p:tgtEl>
                                        <p:attrNameLst>
                                          <p:attrName>ppt_h</p:attrName>
                                        </p:attrNameLst>
                                      </p:cBhvr>
                                      <p:tavLst>
                                        <p:tav tm="0">
                                          <p:val>
                                            <p:fltVal val="0"/>
                                          </p:val>
                                        </p:tav>
                                        <p:tav tm="100000">
                                          <p:val>
                                            <p:strVal val="#ppt_h"/>
                                          </p:val>
                                        </p:tav>
                                      </p:tavLst>
                                    </p:anim>
                                    <p:anim calcmode="lin" valueType="num">
                                      <p:cBhvr>
                                        <p:cTn id="9" dur="500" fill="hold"/>
                                        <p:tgtEl>
                                          <p:spTgt spid="14340"/>
                                        </p:tgtEl>
                                        <p:attrNameLst>
                                          <p:attrName>style.rotation</p:attrName>
                                        </p:attrNameLst>
                                      </p:cBhvr>
                                      <p:tavLst>
                                        <p:tav tm="0">
                                          <p:val>
                                            <p:fltVal val="360"/>
                                          </p:val>
                                        </p:tav>
                                        <p:tav tm="100000">
                                          <p:val>
                                            <p:fltVal val="0"/>
                                          </p:val>
                                        </p:tav>
                                      </p:tavLst>
                                    </p:anim>
                                    <p:animEffect transition="in" filter="fade">
                                      <p:cBhvr>
                                        <p:cTn id="10" dur="500"/>
                                        <p:tgtEl>
                                          <p:spTgt spid="14340"/>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14338">
                                            <p:txEl>
                                              <p:pRg st="0" end="0"/>
                                            </p:txEl>
                                          </p:spTgt>
                                        </p:tgtEl>
                                        <p:attrNameLst>
                                          <p:attrName>style.visibility</p:attrName>
                                        </p:attrNameLst>
                                      </p:cBhvr>
                                      <p:to>
                                        <p:strVal val="visible"/>
                                      </p:to>
                                    </p:set>
                                    <p:animEffect transition="in" filter="fade">
                                      <p:cBhvr>
                                        <p:cTn id="15" dur="2000"/>
                                        <p:tgtEl>
                                          <p:spTgt spid="14338">
                                            <p:txEl>
                                              <p:pRg st="0" end="0"/>
                                            </p:txEl>
                                          </p:spTgt>
                                        </p:tgtEl>
                                      </p:cBhvr>
                                    </p:animEffect>
                                    <p:anim calcmode="lin" valueType="num">
                                      <p:cBhvr>
                                        <p:cTn id="16" dur="2000" fill="hold"/>
                                        <p:tgtEl>
                                          <p:spTgt spid="14338">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14338">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body" sz="half" idx="2"/>
          </p:nvPr>
        </p:nvSpPr>
        <p:spPr>
          <a:xfrm>
            <a:off x="533400" y="3657600"/>
            <a:ext cx="8229600" cy="2895600"/>
          </a:xfrm>
        </p:spPr>
        <p:txBody>
          <a:bodyPr>
            <a:normAutofit/>
          </a:bodyPr>
          <a:lstStyle/>
          <a:p>
            <a:pPr eaLnBrk="1" hangingPunct="1">
              <a:lnSpc>
                <a:spcPct val="80000"/>
              </a:lnSpc>
              <a:buFontTx/>
              <a:buNone/>
            </a:pPr>
            <a:r>
              <a:rPr lang="ru-RU" sz="2400" dirty="0" smtClean="0"/>
              <a:t>		</a:t>
            </a:r>
            <a:r>
              <a:rPr lang="uk-UA" sz="2800" dirty="0" smtClean="0"/>
              <a:t>Стадія 6 - </a:t>
            </a:r>
            <a:r>
              <a:rPr lang="uk-UA" sz="2800" dirty="0" err="1" smtClean="0"/>
              <a:t>генералізовані</a:t>
            </a:r>
            <a:r>
              <a:rPr lang="uk-UA" sz="2800" dirty="0" smtClean="0"/>
              <a:t> прояви імунного дефіциту. Через 1-2 роки від початку 5-ї стадії хвороби рівень Т-лімфоцитів знижується до 100 і менше в 1 куб. мм. У багатьох хворих в цей період розвиваються </a:t>
            </a:r>
            <a:r>
              <a:rPr lang="uk-UA" sz="2800" dirty="0" err="1" smtClean="0"/>
              <a:t>генералізовані</a:t>
            </a:r>
            <a:r>
              <a:rPr lang="uk-UA" sz="2800" dirty="0" smtClean="0"/>
              <a:t> опортуністичні інфекції з ураженням не тільки шкіри та слизових оболонок. Це бактеріальні, паразитарні та вірусні інфекції.</a:t>
            </a:r>
          </a:p>
        </p:txBody>
      </p:sp>
      <p:pic>
        <p:nvPicPr>
          <p:cNvPr id="15364" name="Рисунок 7" descr="0-114470-untitl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
            <a:ext cx="4495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1000" fill="hold"/>
                                        <p:tgtEl>
                                          <p:spTgt spid="15364"/>
                                        </p:tgtEl>
                                        <p:attrNameLst>
                                          <p:attrName>ppt_w</p:attrName>
                                        </p:attrNameLst>
                                      </p:cBhvr>
                                      <p:tavLst>
                                        <p:tav tm="0">
                                          <p:val>
                                            <p:fltVal val="0"/>
                                          </p:val>
                                        </p:tav>
                                        <p:tav tm="100000">
                                          <p:val>
                                            <p:strVal val="#ppt_w"/>
                                          </p:val>
                                        </p:tav>
                                      </p:tavLst>
                                    </p:anim>
                                    <p:anim calcmode="lin" valueType="num">
                                      <p:cBhvr>
                                        <p:cTn id="8" dur="1000" fill="hold"/>
                                        <p:tgtEl>
                                          <p:spTgt spid="15364"/>
                                        </p:tgtEl>
                                        <p:attrNameLst>
                                          <p:attrName>ppt_h</p:attrName>
                                        </p:attrNameLst>
                                      </p:cBhvr>
                                      <p:tavLst>
                                        <p:tav tm="0">
                                          <p:val>
                                            <p:fltVal val="0"/>
                                          </p:val>
                                        </p:tav>
                                        <p:tav tm="100000">
                                          <p:val>
                                            <p:strVal val="#ppt_h"/>
                                          </p:val>
                                        </p:tav>
                                      </p:tavLst>
                                    </p:anim>
                                    <p:anim calcmode="lin" valueType="num">
                                      <p:cBhvr>
                                        <p:cTn id="9" dur="1000" fill="hold"/>
                                        <p:tgtEl>
                                          <p:spTgt spid="15364"/>
                                        </p:tgtEl>
                                        <p:attrNameLst>
                                          <p:attrName>style.rotation</p:attrName>
                                        </p:attrNameLst>
                                      </p:cBhvr>
                                      <p:tavLst>
                                        <p:tav tm="0">
                                          <p:val>
                                            <p:fltVal val="90"/>
                                          </p:val>
                                        </p:tav>
                                        <p:tav tm="100000">
                                          <p:val>
                                            <p:fltVal val="0"/>
                                          </p:val>
                                        </p:tav>
                                      </p:tavLst>
                                    </p:anim>
                                    <p:animEffect transition="in" filter="fade">
                                      <p:cBhvr>
                                        <p:cTn id="10" dur="1000"/>
                                        <p:tgtEl>
                                          <p:spTgt spid="15364"/>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15362">
                                            <p:txEl>
                                              <p:pRg st="0" end="0"/>
                                            </p:txEl>
                                          </p:spTgt>
                                        </p:tgtEl>
                                        <p:attrNameLst>
                                          <p:attrName>style.visibility</p:attrName>
                                        </p:attrNameLst>
                                      </p:cBhvr>
                                      <p:to>
                                        <p:strVal val="visible"/>
                                      </p:to>
                                    </p:set>
                                    <p:animEffect transition="in" filter="fade">
                                      <p:cBhvr>
                                        <p:cTn id="15" dur="2000"/>
                                        <p:tgtEl>
                                          <p:spTgt spid="15362">
                                            <p:txEl>
                                              <p:pRg st="0" end="0"/>
                                            </p:txEl>
                                          </p:spTgt>
                                        </p:tgtEl>
                                      </p:cBhvr>
                                    </p:animEffect>
                                    <p:anim calcmode="lin" valueType="num">
                                      <p:cBhvr>
                                        <p:cTn id="16" dur="2000" fill="hold"/>
                                        <p:tgtEl>
                                          <p:spTgt spid="15362">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1536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p:nvPr>
        </p:nvSpPr>
        <p:spPr>
          <a:xfrm>
            <a:off x="609600" y="2895600"/>
            <a:ext cx="8305800" cy="3733800"/>
          </a:xfrm>
        </p:spPr>
        <p:txBody>
          <a:bodyPr>
            <a:normAutofit/>
          </a:bodyPr>
          <a:lstStyle/>
          <a:p>
            <a:pPr eaLnBrk="1" hangingPunct="1">
              <a:lnSpc>
                <a:spcPct val="80000"/>
              </a:lnSpc>
              <a:buFontTx/>
              <a:buNone/>
            </a:pPr>
            <a:r>
              <a:rPr lang="ru-RU" sz="2000" dirty="0" smtClean="0"/>
              <a:t>		</a:t>
            </a:r>
            <a:r>
              <a:rPr lang="uk-UA" sz="2800" dirty="0" smtClean="0"/>
              <a:t>У цей період у багатьох хворих розвивається пов'язаний </a:t>
            </a:r>
            <a:r>
              <a:rPr lang="uk-UA" sz="2800" dirty="0" err="1" smtClean="0"/>
              <a:t>зi</a:t>
            </a:r>
            <a:r>
              <a:rPr lang="uk-UA" sz="2800" dirty="0" smtClean="0"/>
              <a:t> </a:t>
            </a:r>
            <a:r>
              <a:rPr lang="uk-UA" sz="2800" dirty="0" err="1" smtClean="0"/>
              <a:t>СНІДом</a:t>
            </a:r>
            <a:r>
              <a:rPr lang="uk-UA" sz="2800" dirty="0" smtClean="0"/>
              <a:t> синдром деменції (поступова втрата здатності до мислення і координації рухів), що призводить до повної неможливості рухатися і спілкуватися з людьми</a:t>
            </a:r>
            <a:r>
              <a:rPr lang="ru-RU" sz="2800" dirty="0" smtClean="0"/>
              <a:t>. </a:t>
            </a:r>
            <a:r>
              <a:rPr lang="ru-RU" sz="2800" dirty="0" err="1" smtClean="0"/>
              <a:t>Характерним</a:t>
            </a:r>
            <a:r>
              <a:rPr lang="ru-RU" sz="2800" dirty="0" smtClean="0"/>
              <a:t> </a:t>
            </a:r>
            <a:r>
              <a:rPr lang="uk-UA" sz="2800" dirty="0" smtClean="0"/>
              <a:t>є</a:t>
            </a:r>
            <a:r>
              <a:rPr lang="ru-RU" sz="2800" dirty="0" smtClean="0"/>
              <a:t> </a:t>
            </a:r>
            <a:r>
              <a:rPr lang="uk-UA" sz="2800" dirty="0" smtClean="0"/>
              <a:t>також виникнення </a:t>
            </a:r>
            <a:r>
              <a:rPr lang="ru-RU" sz="2800" dirty="0" smtClean="0"/>
              <a:t>в </a:t>
            </a:r>
            <a:r>
              <a:rPr lang="ru-RU" sz="2800" dirty="0" err="1" smtClean="0"/>
              <a:t>цьому</a:t>
            </a:r>
            <a:r>
              <a:rPr lang="ru-RU" sz="2800" dirty="0" smtClean="0"/>
              <a:t> </a:t>
            </a:r>
            <a:r>
              <a:rPr lang="ru-RU" sz="2800" dirty="0" err="1" smtClean="0"/>
              <a:t>періоді</a:t>
            </a:r>
            <a:r>
              <a:rPr lang="ru-RU" sz="2800" dirty="0" smtClean="0"/>
              <a:t> </a:t>
            </a:r>
            <a:r>
              <a:rPr lang="uk-UA" sz="2800" dirty="0" smtClean="0"/>
              <a:t>ракових пухлин. Крім саркоми </a:t>
            </a:r>
            <a:r>
              <a:rPr lang="uk-UA" sz="2800" dirty="0" err="1" smtClean="0"/>
              <a:t>Капоші</a:t>
            </a:r>
            <a:r>
              <a:rPr lang="uk-UA" sz="2800" dirty="0" smtClean="0"/>
              <a:t> (пухлина шкіри та оболонок внутрішніх органів), при </a:t>
            </a:r>
            <a:r>
              <a:rPr lang="uk-UA" sz="2800" dirty="0" err="1" smtClean="0"/>
              <a:t>СНІДі</a:t>
            </a:r>
            <a:r>
              <a:rPr lang="uk-UA" sz="2800" dirty="0" smtClean="0"/>
              <a:t> часто розвиваються лімфоми, рак прямої кишки та язика.</a:t>
            </a:r>
          </a:p>
        </p:txBody>
      </p:sp>
      <p:pic>
        <p:nvPicPr>
          <p:cNvPr id="16388" name="Рисунок 5" descr="retrohivfina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4800"/>
            <a:ext cx="4343400" cy="22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100"/>
                                        <p:tgtEl>
                                          <p:spTgt spid="16388"/>
                                        </p:tgtEl>
                                      </p:cBhvr>
                                    </p:animEffect>
                                    <p:anim calcmode="lin" valueType="num">
                                      <p:cBhvr>
                                        <p:cTn id="8" dur="400" fill="hold"/>
                                        <p:tgtEl>
                                          <p:spTgt spid="16388"/>
                                        </p:tgtEl>
                                        <p:attrNameLst>
                                          <p:attrName>ppt_x</p:attrName>
                                        </p:attrNameLst>
                                      </p:cBhvr>
                                      <p:tavLst>
                                        <p:tav tm="0">
                                          <p:val>
                                            <p:strVal val="#ppt_x"/>
                                          </p:val>
                                        </p:tav>
                                        <p:tav tm="100000">
                                          <p:val>
                                            <p:strVal val="#ppt_x"/>
                                          </p:val>
                                        </p:tav>
                                      </p:tavLst>
                                    </p:anim>
                                    <p:anim calcmode="lin" valueType="num">
                                      <p:cBhvr>
                                        <p:cTn id="9" dur="400" fill="hold"/>
                                        <p:tgtEl>
                                          <p:spTgt spid="1638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638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638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grpId="0" nodeType="clickEffect">
                                  <p:stCondLst>
                                    <p:cond delay="0"/>
                                  </p:stCondLst>
                                  <p:childTnLst>
                                    <p:set>
                                      <p:cBhvr>
                                        <p:cTn id="15" dur="1" fill="hold">
                                          <p:stCondLst>
                                            <p:cond delay="0"/>
                                          </p:stCondLst>
                                        </p:cTn>
                                        <p:tgtEl>
                                          <p:spTgt spid="16386">
                                            <p:txEl>
                                              <p:pRg st="0" end="0"/>
                                            </p:txEl>
                                          </p:spTgt>
                                        </p:tgtEl>
                                        <p:attrNameLst>
                                          <p:attrName>style.visibility</p:attrName>
                                        </p:attrNameLst>
                                      </p:cBhvr>
                                      <p:to>
                                        <p:strVal val="visible"/>
                                      </p:to>
                                    </p:set>
                                    <p:animEffect transition="in" filter="fade">
                                      <p:cBhvr>
                                        <p:cTn id="16" dur="2000"/>
                                        <p:tgtEl>
                                          <p:spTgt spid="16386">
                                            <p:txEl>
                                              <p:pRg st="0" end="0"/>
                                            </p:txEl>
                                          </p:spTgt>
                                        </p:tgtEl>
                                      </p:cBhvr>
                                    </p:animEffect>
                                    <p:anim calcmode="lin" valueType="num">
                                      <p:cBhvr>
                                        <p:cTn id="17" dur="2000" fill="hold"/>
                                        <p:tgtEl>
                                          <p:spTgt spid="16386">
                                            <p:txEl>
                                              <p:pRg st="0" end="0"/>
                                            </p:txEl>
                                          </p:spTgt>
                                        </p:tgtEl>
                                        <p:attrNameLst>
                                          <p:attrName>style.rotation</p:attrName>
                                        </p:attrNameLst>
                                      </p:cBhvr>
                                      <p:tavLst>
                                        <p:tav tm="0">
                                          <p:val>
                                            <p:fltVal val="720"/>
                                          </p:val>
                                        </p:tav>
                                        <p:tav tm="100000">
                                          <p:val>
                                            <p:fltVal val="0"/>
                                          </p:val>
                                        </p:tav>
                                      </p:tavLst>
                                    </p:anim>
                                    <p:anim calcmode="lin" valueType="num">
                                      <p:cBhvr>
                                        <p:cTn id="18" dur="2000" fill="hold"/>
                                        <p:tgtEl>
                                          <p:spTgt spid="16386">
                                            <p:txEl>
                                              <p:pRg st="0" end="0"/>
                                            </p:txEl>
                                          </p:spTgt>
                                        </p:tgtEl>
                                        <p:attrNameLst>
                                          <p:attrName>ppt_h</p:attrName>
                                        </p:attrNameLst>
                                      </p:cBhvr>
                                      <p:tavLst>
                                        <p:tav tm="0">
                                          <p:val>
                                            <p:fltVal val="0"/>
                                          </p:val>
                                        </p:tav>
                                        <p:tav tm="100000">
                                          <p:val>
                                            <p:strVal val="#ppt_h"/>
                                          </p:val>
                                        </p:tav>
                                      </p:tavLst>
                                    </p:anim>
                                    <p:anim calcmode="lin" valueType="num">
                                      <p:cBhvr>
                                        <p:cTn id="19" dur="2000" fill="hold"/>
                                        <p:tgtEl>
                                          <p:spTgt spid="16386">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p:nvPr>
        </p:nvSpPr>
        <p:spPr>
          <a:xfrm>
            <a:off x="914400" y="2971800"/>
            <a:ext cx="7924800" cy="3733800"/>
          </a:xfrm>
        </p:spPr>
        <p:txBody>
          <a:bodyPr>
            <a:normAutofit lnSpcReduction="10000"/>
          </a:bodyPr>
          <a:lstStyle/>
          <a:p>
            <a:pPr algn="r" eaLnBrk="1" hangingPunct="1">
              <a:lnSpc>
                <a:spcPct val="80000"/>
              </a:lnSpc>
              <a:buFontTx/>
              <a:buNone/>
            </a:pPr>
            <a:r>
              <a:rPr lang="uk-UA" sz="2800" dirty="0" smtClean="0"/>
              <a:t>Лікування </a:t>
            </a:r>
            <a:r>
              <a:rPr lang="uk-UA" sz="2800" dirty="0" err="1" smtClean="0"/>
              <a:t>СНІДу</a:t>
            </a:r>
            <a:r>
              <a:rPr lang="uk-UA" sz="2800" dirty="0" smtClean="0"/>
              <a:t> </a:t>
            </a:r>
          </a:p>
          <a:p>
            <a:pPr algn="r" eaLnBrk="1" hangingPunct="1">
              <a:lnSpc>
                <a:spcPct val="80000"/>
              </a:lnSpc>
              <a:buFontTx/>
              <a:buNone/>
            </a:pPr>
            <a:r>
              <a:rPr lang="uk-UA" sz="2800" dirty="0" smtClean="0"/>
              <a:t>проводять </a:t>
            </a:r>
          </a:p>
          <a:p>
            <a:pPr algn="r" eaLnBrk="1" hangingPunct="1">
              <a:lnSpc>
                <a:spcPct val="80000"/>
              </a:lnSpc>
              <a:buFontTx/>
              <a:buNone/>
            </a:pPr>
            <a:r>
              <a:rPr lang="uk-UA" sz="2800" dirty="0" smtClean="0"/>
              <a:t>у таких напрямках: </a:t>
            </a:r>
          </a:p>
          <a:p>
            <a:pPr eaLnBrk="1" hangingPunct="1">
              <a:lnSpc>
                <a:spcPct val="80000"/>
              </a:lnSpc>
            </a:pPr>
            <a:endParaRPr lang="uk-UA" sz="2800" dirty="0" smtClean="0"/>
          </a:p>
          <a:p>
            <a:pPr eaLnBrk="1" hangingPunct="1">
              <a:lnSpc>
                <a:spcPct val="80000"/>
              </a:lnSpc>
              <a:buFontTx/>
              <a:buNone/>
            </a:pPr>
            <a:r>
              <a:rPr lang="uk-UA" sz="2800" dirty="0" smtClean="0"/>
              <a:t>I. Противірусні засоби.</a:t>
            </a:r>
          </a:p>
          <a:p>
            <a:pPr eaLnBrk="1" hangingPunct="1">
              <a:lnSpc>
                <a:spcPct val="80000"/>
              </a:lnSpc>
              <a:buFontTx/>
              <a:buNone/>
            </a:pPr>
            <a:r>
              <a:rPr lang="uk-UA" sz="2800" dirty="0" smtClean="0"/>
              <a:t>II. Патогенетичне лікування:  </a:t>
            </a:r>
            <a:r>
              <a:rPr lang="uk-UA" sz="2800" dirty="0" err="1" smtClean="0"/>
              <a:t>імуномодулюючі</a:t>
            </a:r>
            <a:r>
              <a:rPr lang="uk-UA" sz="2800" dirty="0" smtClean="0"/>
              <a:t> препарати та </a:t>
            </a:r>
            <a:r>
              <a:rPr lang="uk-UA" sz="2800" dirty="0" err="1" smtClean="0"/>
              <a:t>імунозамісна</a:t>
            </a:r>
            <a:r>
              <a:rPr lang="uk-UA" sz="2800" dirty="0" smtClean="0"/>
              <a:t> терапія. </a:t>
            </a:r>
          </a:p>
          <a:p>
            <a:pPr eaLnBrk="1" hangingPunct="1">
              <a:lnSpc>
                <a:spcPct val="80000"/>
              </a:lnSpc>
              <a:buFontTx/>
              <a:buNone/>
            </a:pPr>
            <a:r>
              <a:rPr lang="uk-UA" sz="2800" dirty="0" smtClean="0"/>
              <a:t>III. Лікування опортуністичних інфекцій. </a:t>
            </a:r>
          </a:p>
          <a:p>
            <a:pPr eaLnBrk="1" hangingPunct="1">
              <a:lnSpc>
                <a:spcPct val="80000"/>
              </a:lnSpc>
              <a:buFontTx/>
              <a:buNone/>
            </a:pPr>
            <a:r>
              <a:rPr lang="uk-UA" sz="2800" dirty="0" smtClean="0"/>
              <a:t>IV. Симптоматичне лікування.</a:t>
            </a:r>
          </a:p>
        </p:txBody>
      </p:sp>
      <p:pic>
        <p:nvPicPr>
          <p:cNvPr id="17413" name="Picture 7" descr="959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30813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fade">
                                      <p:cBhvr>
                                        <p:cTn id="7" dur="1000"/>
                                        <p:tgtEl>
                                          <p:spTgt spid="17413"/>
                                        </p:tgtEl>
                                      </p:cBhvr>
                                    </p:animEffect>
                                    <p:anim calcmode="lin" valueType="num">
                                      <p:cBhvr>
                                        <p:cTn id="8" dur="1000" fill="hold"/>
                                        <p:tgtEl>
                                          <p:spTgt spid="17413"/>
                                        </p:tgtEl>
                                        <p:attrNameLst>
                                          <p:attrName>ppt_x</p:attrName>
                                        </p:attrNameLst>
                                      </p:cBhvr>
                                      <p:tavLst>
                                        <p:tav tm="0">
                                          <p:val>
                                            <p:strVal val="#ppt_x"/>
                                          </p:val>
                                        </p:tav>
                                        <p:tav tm="100000">
                                          <p:val>
                                            <p:strVal val="#ppt_x"/>
                                          </p:val>
                                        </p:tav>
                                      </p:tavLst>
                                    </p:anim>
                                    <p:anim calcmode="lin" valueType="num">
                                      <p:cBhvr>
                                        <p:cTn id="9" dur="1000" fill="hold"/>
                                        <p:tgtEl>
                                          <p:spTgt spid="174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410">
                                            <p:txEl>
                                              <p:pRg st="0" end="0"/>
                                            </p:txEl>
                                          </p:spTgt>
                                        </p:tgtEl>
                                        <p:attrNameLst>
                                          <p:attrName>style.visibility</p:attrName>
                                        </p:attrNameLst>
                                      </p:cBhvr>
                                      <p:to>
                                        <p:strVal val="visible"/>
                                      </p:to>
                                    </p:set>
                                    <p:anim calcmode="lin" valueType="num">
                                      <p:cBhvr>
                                        <p:cTn id="14" dur="500" fill="hold"/>
                                        <p:tgtEl>
                                          <p:spTgt spid="1741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7410">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74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410">
                                            <p:txEl>
                                              <p:pRg st="1" end="1"/>
                                            </p:txEl>
                                          </p:spTgt>
                                        </p:tgtEl>
                                        <p:attrNameLst>
                                          <p:attrName>style.visibility</p:attrName>
                                        </p:attrNameLst>
                                      </p:cBhvr>
                                      <p:to>
                                        <p:strVal val="visible"/>
                                      </p:to>
                                    </p:set>
                                    <p:anim calcmode="lin" valueType="num">
                                      <p:cBhvr>
                                        <p:cTn id="21" dur="500" fill="hold"/>
                                        <p:tgtEl>
                                          <p:spTgt spid="17410">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7410">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74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410">
                                            <p:txEl>
                                              <p:pRg st="2" end="2"/>
                                            </p:txEl>
                                          </p:spTgt>
                                        </p:tgtEl>
                                        <p:attrNameLst>
                                          <p:attrName>style.visibility</p:attrName>
                                        </p:attrNameLst>
                                      </p:cBhvr>
                                      <p:to>
                                        <p:strVal val="visible"/>
                                      </p:to>
                                    </p:set>
                                    <p:anim calcmode="lin" valueType="num">
                                      <p:cBhvr>
                                        <p:cTn id="28" dur="500" fill="hold"/>
                                        <p:tgtEl>
                                          <p:spTgt spid="1741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7410">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741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410">
                                            <p:txEl>
                                              <p:pRg st="4" end="4"/>
                                            </p:txEl>
                                          </p:spTgt>
                                        </p:tgtEl>
                                        <p:attrNameLst>
                                          <p:attrName>style.visibility</p:attrName>
                                        </p:attrNameLst>
                                      </p:cBhvr>
                                      <p:to>
                                        <p:strVal val="visible"/>
                                      </p:to>
                                    </p:set>
                                    <p:anim calcmode="lin" valueType="num">
                                      <p:cBhvr>
                                        <p:cTn id="35" dur="500" fill="hold"/>
                                        <p:tgtEl>
                                          <p:spTgt spid="17410">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7410">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741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7410">
                                            <p:txEl>
                                              <p:pRg st="5" end="5"/>
                                            </p:txEl>
                                          </p:spTgt>
                                        </p:tgtEl>
                                        <p:attrNameLst>
                                          <p:attrName>style.visibility</p:attrName>
                                        </p:attrNameLst>
                                      </p:cBhvr>
                                      <p:to>
                                        <p:strVal val="visible"/>
                                      </p:to>
                                    </p:set>
                                    <p:anim calcmode="lin" valueType="num">
                                      <p:cBhvr>
                                        <p:cTn id="42" dur="500" fill="hold"/>
                                        <p:tgtEl>
                                          <p:spTgt spid="17410">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7410">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17410">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7410">
                                            <p:txEl>
                                              <p:pRg st="6" end="6"/>
                                            </p:txEl>
                                          </p:spTgt>
                                        </p:tgtEl>
                                        <p:attrNameLst>
                                          <p:attrName>style.visibility</p:attrName>
                                        </p:attrNameLst>
                                      </p:cBhvr>
                                      <p:to>
                                        <p:strVal val="visible"/>
                                      </p:to>
                                    </p:set>
                                    <p:anim calcmode="lin" valueType="num">
                                      <p:cBhvr>
                                        <p:cTn id="49" dur="500" fill="hold"/>
                                        <p:tgtEl>
                                          <p:spTgt spid="17410">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17410">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17410">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7410">
                                            <p:txEl>
                                              <p:pRg st="7" end="7"/>
                                            </p:txEl>
                                          </p:spTgt>
                                        </p:tgtEl>
                                        <p:attrNameLst>
                                          <p:attrName>style.visibility</p:attrName>
                                        </p:attrNameLst>
                                      </p:cBhvr>
                                      <p:to>
                                        <p:strVal val="visible"/>
                                      </p:to>
                                    </p:set>
                                    <p:anim calcmode="lin" valueType="num">
                                      <p:cBhvr>
                                        <p:cTn id="56" dur="500" fill="hold"/>
                                        <p:tgtEl>
                                          <p:spTgt spid="17410">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17410">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174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8434" name="Rectangle 3"/>
          <p:cNvSpPr>
            <a:spLocks noGrp="1" noChangeArrowheads="1"/>
          </p:cNvSpPr>
          <p:nvPr>
            <p:ph/>
          </p:nvPr>
        </p:nvSpPr>
        <p:spPr>
          <a:xfrm>
            <a:off x="990600" y="1600200"/>
            <a:ext cx="7924800" cy="4953000"/>
          </a:xfrm>
        </p:spPr>
        <p:txBody>
          <a:bodyPr>
            <a:normAutofit/>
          </a:bodyPr>
          <a:lstStyle/>
          <a:p>
            <a:pPr eaLnBrk="1" hangingPunct="1">
              <a:lnSpc>
                <a:spcPct val="80000"/>
              </a:lnSpc>
              <a:buFontTx/>
              <a:buNone/>
            </a:pPr>
            <a:r>
              <a:rPr lang="uk-UA" sz="2400" dirty="0" smtClean="0"/>
              <a:t>- </a:t>
            </a:r>
            <a:r>
              <a:rPr lang="uk-UA" sz="2400" dirty="0" smtClean="0">
                <a:solidFill>
                  <a:schemeClr val="bg1"/>
                </a:solidFill>
              </a:rPr>
              <a:t>санітарно-освітня робота, в процесі якої слід інформувати населення про шляхи і фактори передавання інфекції;</a:t>
            </a:r>
          </a:p>
          <a:p>
            <a:pPr eaLnBrk="1" hangingPunct="1">
              <a:lnSpc>
                <a:spcPct val="80000"/>
              </a:lnSpc>
              <a:buFontTx/>
              <a:buNone/>
            </a:pPr>
            <a:r>
              <a:rPr lang="uk-UA" sz="2400" dirty="0" smtClean="0">
                <a:solidFill>
                  <a:schemeClr val="bg1"/>
                </a:solidFill>
              </a:rPr>
              <a:t>- дотримання правил особистої гігієни, користування індивідуальними зубними щітками, лезами та іншими інструментами, що можуть бути забруднені кров'ю та іншими секретами інфікованих; </a:t>
            </a:r>
          </a:p>
          <a:p>
            <a:pPr eaLnBrk="1" hangingPunct="1">
              <a:lnSpc>
                <a:spcPct val="80000"/>
              </a:lnSpc>
              <a:buFontTx/>
              <a:buNone/>
            </a:pPr>
            <a:r>
              <a:rPr lang="uk-UA" sz="2400" dirty="0" smtClean="0">
                <a:solidFill>
                  <a:schemeClr val="bg1"/>
                </a:solidFill>
              </a:rPr>
              <a:t>- заражені жінки повинні запобігати вагітності, тому що збудник передається плоду і новонародженому; </a:t>
            </a:r>
          </a:p>
          <a:p>
            <a:pPr eaLnBrk="1" hangingPunct="1">
              <a:lnSpc>
                <a:spcPct val="80000"/>
              </a:lnSpc>
              <a:buFontTx/>
              <a:buNone/>
            </a:pPr>
            <a:r>
              <a:rPr lang="uk-UA" sz="2400" dirty="0" smtClean="0">
                <a:solidFill>
                  <a:schemeClr val="bg1"/>
                </a:solidFill>
              </a:rPr>
              <a:t>- викорінення наркоманії; </a:t>
            </a:r>
          </a:p>
          <a:p>
            <a:pPr eaLnBrk="1" hangingPunct="1">
              <a:lnSpc>
                <a:spcPct val="80000"/>
              </a:lnSpc>
              <a:buFontTx/>
              <a:buNone/>
            </a:pPr>
            <a:r>
              <a:rPr lang="uk-UA" sz="2400" dirty="0" smtClean="0">
                <a:solidFill>
                  <a:schemeClr val="bg1"/>
                </a:solidFill>
              </a:rPr>
              <a:t>- використання шприців одноразового вживання, суворе дотримання умов стерилізації медичних інструментів; </a:t>
            </a:r>
          </a:p>
          <a:p>
            <a:pPr eaLnBrk="1" hangingPunct="1">
              <a:lnSpc>
                <a:spcPct val="80000"/>
              </a:lnSpc>
              <a:buFontTx/>
              <a:buNone/>
            </a:pPr>
            <a:r>
              <a:rPr lang="uk-UA" sz="2400" dirty="0" smtClean="0">
                <a:solidFill>
                  <a:schemeClr val="bg1"/>
                </a:solidFill>
              </a:rPr>
              <a:t>- доцільно рекомендувати особам, що належать до груп ризику, не брати участі у донорстві.</a:t>
            </a:r>
            <a:r>
              <a:rPr lang="ru-RU" sz="1400" dirty="0" smtClean="0">
                <a:solidFill>
                  <a:schemeClr val="bg1"/>
                </a:solidFill>
              </a:rPr>
              <a:t>.</a:t>
            </a:r>
          </a:p>
        </p:txBody>
      </p:sp>
      <p:sp>
        <p:nvSpPr>
          <p:cNvPr id="2" name="Прямоугольник 1"/>
          <p:cNvSpPr/>
          <p:nvPr/>
        </p:nvSpPr>
        <p:spPr>
          <a:xfrm>
            <a:off x="762000" y="533400"/>
            <a:ext cx="7959679" cy="923330"/>
          </a:xfrm>
          <a:prstGeom prst="rect">
            <a:avLst/>
          </a:prstGeom>
          <a:noFill/>
        </p:spPr>
        <p:txBody>
          <a:bodyPr wrap="none" lIns="91440" tIns="45720" rIns="91440" bIns="45720">
            <a:spAutoFit/>
          </a:bodyPr>
          <a:lstStyle/>
          <a:p>
            <a:pPr algn="ctr"/>
            <a:r>
              <a:rPr lang="uk-UA"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Профілактика </a:t>
            </a:r>
            <a:r>
              <a:rPr lang="uk-UA" sz="54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СНІДу</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434">
                                            <p:txEl>
                                              <p:pRg st="0" end="0"/>
                                            </p:txEl>
                                          </p:spTgt>
                                        </p:tgtEl>
                                        <p:attrNameLst>
                                          <p:attrName>style.visibility</p:attrName>
                                        </p:attrNameLst>
                                      </p:cBhvr>
                                      <p:to>
                                        <p:strVal val="visible"/>
                                      </p:to>
                                    </p:set>
                                    <p:animEffect transition="in" filter="fade">
                                      <p:cBhvr>
                                        <p:cTn id="12" dur="1000"/>
                                        <p:tgtEl>
                                          <p:spTgt spid="18434">
                                            <p:txEl>
                                              <p:pRg st="0" end="0"/>
                                            </p:txEl>
                                          </p:spTgt>
                                        </p:tgtEl>
                                      </p:cBhvr>
                                    </p:animEffect>
                                    <p:anim calcmode="lin" valueType="num">
                                      <p:cBhvr>
                                        <p:cTn id="13" dur="10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4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434">
                                            <p:txEl>
                                              <p:pRg st="1" end="1"/>
                                            </p:txEl>
                                          </p:spTgt>
                                        </p:tgtEl>
                                        <p:attrNameLst>
                                          <p:attrName>style.visibility</p:attrName>
                                        </p:attrNameLst>
                                      </p:cBhvr>
                                      <p:to>
                                        <p:strVal val="visible"/>
                                      </p:to>
                                    </p:set>
                                    <p:animEffect transition="in" filter="fade">
                                      <p:cBhvr>
                                        <p:cTn id="19" dur="1000"/>
                                        <p:tgtEl>
                                          <p:spTgt spid="18434">
                                            <p:txEl>
                                              <p:pRg st="1" end="1"/>
                                            </p:txEl>
                                          </p:spTgt>
                                        </p:tgtEl>
                                      </p:cBhvr>
                                    </p:animEffect>
                                    <p:anim calcmode="lin" valueType="num">
                                      <p:cBhvr>
                                        <p:cTn id="20" dur="1000" fill="hold"/>
                                        <p:tgtEl>
                                          <p:spTgt spid="1843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843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4">
                                            <p:txEl>
                                              <p:pRg st="2" end="2"/>
                                            </p:txEl>
                                          </p:spTgt>
                                        </p:tgtEl>
                                        <p:attrNameLst>
                                          <p:attrName>style.visibility</p:attrName>
                                        </p:attrNameLst>
                                      </p:cBhvr>
                                      <p:to>
                                        <p:strVal val="visible"/>
                                      </p:to>
                                    </p:set>
                                    <p:animEffect transition="in" filter="fade">
                                      <p:cBhvr>
                                        <p:cTn id="26" dur="1000"/>
                                        <p:tgtEl>
                                          <p:spTgt spid="18434">
                                            <p:txEl>
                                              <p:pRg st="2" end="2"/>
                                            </p:txEl>
                                          </p:spTgt>
                                        </p:tgtEl>
                                      </p:cBhvr>
                                    </p:animEffect>
                                    <p:anim calcmode="lin" valueType="num">
                                      <p:cBhvr>
                                        <p:cTn id="27" dur="1000" fill="hold"/>
                                        <p:tgtEl>
                                          <p:spTgt spid="1843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843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4">
                                            <p:txEl>
                                              <p:pRg st="3" end="3"/>
                                            </p:txEl>
                                          </p:spTgt>
                                        </p:tgtEl>
                                        <p:attrNameLst>
                                          <p:attrName>style.visibility</p:attrName>
                                        </p:attrNameLst>
                                      </p:cBhvr>
                                      <p:to>
                                        <p:strVal val="visible"/>
                                      </p:to>
                                    </p:set>
                                    <p:animEffect transition="in" filter="fade">
                                      <p:cBhvr>
                                        <p:cTn id="33" dur="1000"/>
                                        <p:tgtEl>
                                          <p:spTgt spid="18434">
                                            <p:txEl>
                                              <p:pRg st="3" end="3"/>
                                            </p:txEl>
                                          </p:spTgt>
                                        </p:tgtEl>
                                      </p:cBhvr>
                                    </p:animEffect>
                                    <p:anim calcmode="lin" valueType="num">
                                      <p:cBhvr>
                                        <p:cTn id="34" dur="1000" fill="hold"/>
                                        <p:tgtEl>
                                          <p:spTgt spid="1843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843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4">
                                            <p:txEl>
                                              <p:pRg st="4" end="4"/>
                                            </p:txEl>
                                          </p:spTgt>
                                        </p:tgtEl>
                                        <p:attrNameLst>
                                          <p:attrName>style.visibility</p:attrName>
                                        </p:attrNameLst>
                                      </p:cBhvr>
                                      <p:to>
                                        <p:strVal val="visible"/>
                                      </p:to>
                                    </p:set>
                                    <p:animEffect transition="in" filter="fade">
                                      <p:cBhvr>
                                        <p:cTn id="40" dur="1000"/>
                                        <p:tgtEl>
                                          <p:spTgt spid="18434">
                                            <p:txEl>
                                              <p:pRg st="4" end="4"/>
                                            </p:txEl>
                                          </p:spTgt>
                                        </p:tgtEl>
                                      </p:cBhvr>
                                    </p:animEffect>
                                    <p:anim calcmode="lin" valueType="num">
                                      <p:cBhvr>
                                        <p:cTn id="41" dur="1000" fill="hold"/>
                                        <p:tgtEl>
                                          <p:spTgt spid="1843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843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434">
                                            <p:txEl>
                                              <p:pRg st="5" end="5"/>
                                            </p:txEl>
                                          </p:spTgt>
                                        </p:tgtEl>
                                        <p:attrNameLst>
                                          <p:attrName>style.visibility</p:attrName>
                                        </p:attrNameLst>
                                      </p:cBhvr>
                                      <p:to>
                                        <p:strVal val="visible"/>
                                      </p:to>
                                    </p:set>
                                    <p:animEffect transition="in" filter="fade">
                                      <p:cBhvr>
                                        <p:cTn id="47" dur="1000"/>
                                        <p:tgtEl>
                                          <p:spTgt spid="18434">
                                            <p:txEl>
                                              <p:pRg st="5" end="5"/>
                                            </p:txEl>
                                          </p:spTgt>
                                        </p:tgtEl>
                                      </p:cBhvr>
                                    </p:animEffect>
                                    <p:anim calcmode="lin" valueType="num">
                                      <p:cBhvr>
                                        <p:cTn id="48" dur="1000" fill="hold"/>
                                        <p:tgtEl>
                                          <p:spTgt spid="1843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843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Объект 1"/>
          <p:cNvSpPr>
            <a:spLocks noGrp="1"/>
          </p:cNvSpPr>
          <p:nvPr>
            <p:ph/>
          </p:nvPr>
        </p:nvSpPr>
        <p:spPr>
          <a:xfrm>
            <a:off x="533400" y="838200"/>
            <a:ext cx="8229600" cy="5851525"/>
          </a:xfrm>
        </p:spPr>
        <p:txBody>
          <a:bodyPr>
            <a:normAutofit fontScale="70000" lnSpcReduction="20000"/>
          </a:bodyPr>
          <a:lstStyle/>
          <a:p>
            <a:r>
              <a:rPr lang="vi-VN" dirty="0">
                <a:solidFill>
                  <a:schemeClr val="bg1"/>
                </a:solidFill>
              </a:rPr>
              <a:t>Всесві́тній день боротьби́ зі СНІДом вперше відзначався 1 грудня 1988 року з ініціативи Всесвітньої організації охорони здоров'я, після того, як на зустрічі міністрів охорони здоров'я всіх країн прозвучав заклик до соціальної терпимості і розширення обміну інформацією щодо ВІЛ/СНІД.</a:t>
            </a:r>
          </a:p>
          <a:p>
            <a:endParaRPr lang="vi-VN" dirty="0">
              <a:solidFill>
                <a:schemeClr val="bg1"/>
              </a:solidFill>
            </a:endParaRPr>
          </a:p>
          <a:p>
            <a:r>
              <a:rPr lang="vi-VN" dirty="0">
                <a:solidFill>
                  <a:schemeClr val="bg1"/>
                </a:solidFill>
              </a:rPr>
              <a:t>Із того часу Всесвітній день боротьби зі СНІДом відзначається щорічно. Головна мета Всесвітнього дня боротьби зі СНІДом — звернути увагу суспільства на цю проблему.</a:t>
            </a:r>
          </a:p>
          <a:p>
            <a:endParaRPr lang="vi-VN" dirty="0">
              <a:solidFill>
                <a:schemeClr val="bg1"/>
              </a:solidFill>
            </a:endParaRPr>
          </a:p>
          <a:p>
            <a:r>
              <a:rPr lang="vi-VN" dirty="0">
                <a:solidFill>
                  <a:schemeClr val="bg1"/>
                </a:solidFill>
              </a:rPr>
              <a:t>За даними ООН, поширення епідемії СНІДу в світі в цілому сповільнилися. За останні 5 років кількість виявлених випадків зараження ВІЛ/СНІД скоротилась на 20</a:t>
            </a:r>
            <a:r>
              <a:rPr lang="vi-VN" dirty="0" smtClean="0">
                <a:solidFill>
                  <a:schemeClr val="bg1"/>
                </a:solidFill>
              </a:rPr>
              <a:t>%. </a:t>
            </a:r>
            <a:r>
              <a:rPr lang="vi-VN" dirty="0">
                <a:solidFill>
                  <a:schemeClr val="bg1"/>
                </a:solidFill>
              </a:rPr>
              <a:t>Натомість в Україні серед країн Східної Європи і Центральної Азії ступінь поширеності ВІЛ/СНІД найвищий, серед дорослого населення він складає </a:t>
            </a:r>
            <a:r>
              <a:rPr lang="vi-VN" dirty="0" smtClean="0">
                <a:solidFill>
                  <a:schemeClr val="bg1"/>
                </a:solidFill>
              </a:rPr>
              <a:t>1,1%</a:t>
            </a:r>
            <a:r>
              <a:rPr lang="ru-RU" dirty="0">
                <a:solidFill>
                  <a:schemeClr val="bg1"/>
                </a:solidFill>
              </a:rPr>
              <a:t>.</a:t>
            </a:r>
            <a:r>
              <a:rPr lang="vi-VN" dirty="0" smtClean="0">
                <a:solidFill>
                  <a:schemeClr val="bg1"/>
                </a:solidFill>
              </a:rPr>
              <a:t>Щодня </a:t>
            </a:r>
            <a:r>
              <a:rPr lang="vi-VN" dirty="0">
                <a:solidFill>
                  <a:schemeClr val="bg1"/>
                </a:solidFill>
              </a:rPr>
              <a:t>в Україні реєструється 48 випадків захворювання </a:t>
            </a:r>
            <a:r>
              <a:rPr lang="vi-VN" dirty="0" smtClean="0">
                <a:solidFill>
                  <a:schemeClr val="bg1"/>
                </a:solidFill>
              </a:rPr>
              <a:t>ВІЛ-інфекцією. </a:t>
            </a:r>
            <a:r>
              <a:rPr lang="vi-VN" dirty="0">
                <a:solidFill>
                  <a:schemeClr val="bg1"/>
                </a:solidFill>
              </a:rPr>
              <a:t>Також в Україні зростає кількість ВІЛ-інфікованих </a:t>
            </a:r>
            <a:r>
              <a:rPr lang="vi-VN" dirty="0" smtClean="0">
                <a:solidFill>
                  <a:schemeClr val="bg1"/>
                </a:solidFill>
              </a:rPr>
              <a:t>жінок. </a:t>
            </a:r>
            <a:r>
              <a:rPr lang="vi-VN" dirty="0">
                <a:solidFill>
                  <a:schemeClr val="bg1"/>
                </a:solidFill>
              </a:rPr>
              <a:t>За оцінками експертів, до 2014 року загальна кількість ВІЛ-інфікованих громадян України становитиме від 479 до 820 </a:t>
            </a:r>
            <a:r>
              <a:rPr lang="vi-VN" dirty="0" smtClean="0">
                <a:solidFill>
                  <a:schemeClr val="bg1"/>
                </a:solidFill>
              </a:rPr>
              <a:t>тисяч.</a:t>
            </a:r>
            <a:endParaRPr lang="ru-RU" dirty="0">
              <a:solidFill>
                <a:schemeClr val="bg1"/>
              </a:solidFill>
            </a:endParaRPr>
          </a:p>
        </p:txBody>
      </p:sp>
    </p:spTree>
    <p:extLst>
      <p:ext uri="{BB962C8B-B14F-4D97-AF65-F5344CB8AC3E}">
        <p14:creationId xmlns:p14="http://schemas.microsoft.com/office/powerpoint/2010/main" val="3341403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099" name="Rectangle 6"/>
          <p:cNvSpPr>
            <a:spLocks noGrp="1" noChangeArrowheads="1"/>
          </p:cNvSpPr>
          <p:nvPr>
            <p:ph type="body" sz="half" idx="2"/>
          </p:nvPr>
        </p:nvSpPr>
        <p:spPr>
          <a:xfrm>
            <a:off x="685800" y="914400"/>
            <a:ext cx="8077200" cy="2286000"/>
          </a:xfrm>
        </p:spPr>
        <p:txBody>
          <a:bodyPr>
            <a:normAutofit fontScale="92500"/>
          </a:bodyPr>
          <a:lstStyle/>
          <a:p>
            <a:pPr>
              <a:buNone/>
            </a:pPr>
            <a:r>
              <a:rPr lang="ru-RU" sz="2400" dirty="0" smtClean="0"/>
              <a:t>		</a:t>
            </a:r>
            <a:r>
              <a:rPr lang="vi-VN" b="1" dirty="0"/>
              <a:t>СНІД, або Синдро́м набу́того імунодефіци́ту — важке інфекційне захворювання, спричинене вірусом імунодефіциту людини (ВІЛ), який вражає імунну систему людини, знижуючи при цьому протидію організму захворюванням.</a:t>
            </a:r>
            <a:endParaRPr lang="uk-UA" sz="2800" dirty="0" smtClean="0"/>
          </a:p>
        </p:txBody>
      </p:sp>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anim calcmode="lin" valueType="num">
                                      <p:cBhvr>
                                        <p:cTn id="8" dur="2000" fill="hold"/>
                                        <p:tgtEl>
                                          <p:spTgt spid="4099">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09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
          <p:cNvSpPr>
            <a:spLocks noGrp="1" noChangeArrowheads="1"/>
          </p:cNvSpPr>
          <p:nvPr>
            <p:ph type="body" sz="half" idx="2"/>
          </p:nvPr>
        </p:nvSpPr>
        <p:spPr>
          <a:xfrm>
            <a:off x="396081" y="3886200"/>
            <a:ext cx="8229600" cy="2667000"/>
          </a:xfrm>
        </p:spPr>
        <p:txBody>
          <a:bodyPr/>
          <a:lstStyle/>
          <a:p>
            <a:pPr eaLnBrk="1" hangingPunct="1">
              <a:buFontTx/>
              <a:buNone/>
            </a:pPr>
            <a:r>
              <a:rPr lang="ru-RU" sz="2400" dirty="0" smtClean="0"/>
              <a:t>		</a:t>
            </a:r>
            <a:r>
              <a:rPr lang="uk-UA" sz="2800" dirty="0" smtClean="0"/>
              <a:t>Збудник </a:t>
            </a:r>
            <a:r>
              <a:rPr lang="uk-UA" sz="2800" dirty="0" err="1" smtClean="0"/>
              <a:t>СНІДу</a:t>
            </a:r>
            <a:r>
              <a:rPr lang="uk-UA" sz="2800" dirty="0" smtClean="0"/>
              <a:t> - вірус імунодефіциту людини - ВІЛ, чутливий до фізичних і хімічних факторів. Швидко гине при нагріванні вище 57°С, під час кип'ятіння — миттєво, його легко вбивають ацетон, ефір, спирт та інші дезінфікуючі засоби</a:t>
            </a:r>
            <a:r>
              <a:rPr lang="uk-UA" sz="2800" dirty="0" smtClean="0">
                <a:solidFill>
                  <a:srgbClr val="002060"/>
                </a:solidFill>
              </a:rPr>
              <a:t>.</a:t>
            </a:r>
          </a:p>
        </p:txBody>
      </p:sp>
      <p:pic>
        <p:nvPicPr>
          <p:cNvPr id="5124" name="Рисунок 7" descr="спид.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4520" y="152400"/>
            <a:ext cx="5257800" cy="3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randombar(horizontal)">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2">
                                            <p:txEl>
                                              <p:pRg st="0" end="0"/>
                                            </p:txEl>
                                          </p:spTgt>
                                        </p:tgtEl>
                                        <p:attrNameLst>
                                          <p:attrName>style.visibility</p:attrName>
                                        </p:attrNameLst>
                                      </p:cBhvr>
                                      <p:to>
                                        <p:strVal val="visible"/>
                                      </p:to>
                                    </p:set>
                                    <p:animEffect transition="in" filter="circle(in)">
                                      <p:cBhvr>
                                        <p:cTn id="12" dur="2000"/>
                                        <p:tgtEl>
                                          <p:spTgt spid="5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body" sz="half" idx="2"/>
          </p:nvPr>
        </p:nvSpPr>
        <p:spPr>
          <a:xfrm>
            <a:off x="609600" y="4191000"/>
            <a:ext cx="8229600" cy="2286000"/>
          </a:xfrm>
        </p:spPr>
        <p:txBody>
          <a:bodyPr>
            <a:normAutofit/>
          </a:bodyPr>
          <a:lstStyle/>
          <a:p>
            <a:pPr eaLnBrk="1" hangingPunct="1">
              <a:buFontTx/>
              <a:buNone/>
            </a:pPr>
            <a:r>
              <a:rPr lang="ru-RU" sz="2400" dirty="0" smtClean="0"/>
              <a:t>		</a:t>
            </a:r>
            <a:r>
              <a:rPr lang="uk-UA" sz="2800" dirty="0" smtClean="0"/>
              <a:t>Шляхи передавання: статевий, </a:t>
            </a:r>
            <a:r>
              <a:rPr lang="uk-UA" sz="2800" dirty="0" err="1" smtClean="0"/>
              <a:t>парентеральний</a:t>
            </a:r>
            <a:r>
              <a:rPr lang="uk-UA" sz="2800" dirty="0" smtClean="0"/>
              <a:t> - через кров та її препарати, а також при користуванні нестерильними медичними інструментами і шляхом від матері до дитини під час вагітності та пологів.</a:t>
            </a:r>
          </a:p>
        </p:txBody>
      </p:sp>
      <p:pic>
        <p:nvPicPr>
          <p:cNvPr id="6148" name="Рисунок 8" descr="зображеня вирус снид на лимфоците.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1000"/>
            <a:ext cx="4267200" cy="360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1000" fill="hold"/>
                                        <p:tgtEl>
                                          <p:spTgt spid="6148"/>
                                        </p:tgtEl>
                                        <p:attrNameLst>
                                          <p:attrName>ppt_w</p:attrName>
                                        </p:attrNameLst>
                                      </p:cBhvr>
                                      <p:tavLst>
                                        <p:tav tm="0">
                                          <p:val>
                                            <p:strVal val="#ppt_w*0.70"/>
                                          </p:val>
                                        </p:tav>
                                        <p:tav tm="100000">
                                          <p:val>
                                            <p:strVal val="#ppt_w"/>
                                          </p:val>
                                        </p:tav>
                                      </p:tavLst>
                                    </p:anim>
                                    <p:anim calcmode="lin" valueType="num">
                                      <p:cBhvr>
                                        <p:cTn id="8" dur="1000" fill="hold"/>
                                        <p:tgtEl>
                                          <p:spTgt spid="6148"/>
                                        </p:tgtEl>
                                        <p:attrNameLst>
                                          <p:attrName>ppt_h</p:attrName>
                                        </p:attrNameLst>
                                      </p:cBhvr>
                                      <p:tavLst>
                                        <p:tav tm="0">
                                          <p:val>
                                            <p:strVal val="#ppt_h"/>
                                          </p:val>
                                        </p:tav>
                                        <p:tav tm="100000">
                                          <p:val>
                                            <p:strVal val="#ppt_h"/>
                                          </p:val>
                                        </p:tav>
                                      </p:tavLst>
                                    </p:anim>
                                    <p:animEffect transition="in" filter="fade">
                                      <p:cBhvr>
                                        <p:cTn id="9" dur="1000"/>
                                        <p:tgtEl>
                                          <p:spTgt spid="614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146">
                                            <p:txEl>
                                              <p:pRg st="0" end="0"/>
                                            </p:txEl>
                                          </p:spTgt>
                                        </p:tgtEl>
                                        <p:attrNameLst>
                                          <p:attrName>style.visibility</p:attrName>
                                        </p:attrNameLst>
                                      </p:cBhvr>
                                      <p:to>
                                        <p:strVal val="visible"/>
                                      </p:to>
                                    </p:set>
                                    <p:animEffect transition="in" filter="wipe(down)">
                                      <p:cBhvr>
                                        <p:cTn id="14" dur="500"/>
                                        <p:tgtEl>
                                          <p:spTgt spid="61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p:nvPr>
        </p:nvSpPr>
        <p:spPr>
          <a:xfrm>
            <a:off x="304800" y="4419600"/>
            <a:ext cx="8229600" cy="1981200"/>
          </a:xfrm>
        </p:spPr>
        <p:txBody>
          <a:bodyPr/>
          <a:lstStyle/>
          <a:p>
            <a:pPr eaLnBrk="1" hangingPunct="1">
              <a:buFontTx/>
              <a:buNone/>
            </a:pPr>
            <a:r>
              <a:rPr lang="ru-RU" sz="2800" dirty="0" smtClean="0"/>
              <a:t>		</a:t>
            </a:r>
            <a:r>
              <a:rPr lang="uk-UA" sz="2800" dirty="0" smtClean="0"/>
              <a:t>За клінічними проявами при </a:t>
            </a:r>
            <a:r>
              <a:rPr lang="uk-UA" sz="2800" dirty="0" err="1" smtClean="0"/>
              <a:t>СНІДі</a:t>
            </a:r>
            <a:r>
              <a:rPr lang="uk-UA" sz="2800" dirty="0" smtClean="0"/>
              <a:t> можна виділити 5 послідовних стадій, які відображують ступінь ослаблення імунної системи організму</a:t>
            </a:r>
            <a:r>
              <a:rPr lang="uk-UA" sz="2800" dirty="0" smtClean="0">
                <a:solidFill>
                  <a:srgbClr val="002060"/>
                </a:solidFill>
              </a:rPr>
              <a:t>.</a:t>
            </a:r>
          </a:p>
        </p:txBody>
      </p:sp>
      <p:pic>
        <p:nvPicPr>
          <p:cNvPr id="7172" name="Рисунок 5" descr="plakat_3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1720" y="381000"/>
            <a:ext cx="3048000" cy="394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800" decel="100000"/>
                                        <p:tgtEl>
                                          <p:spTgt spid="7172"/>
                                        </p:tgtEl>
                                      </p:cBhvr>
                                    </p:animEffect>
                                    <p:anim calcmode="lin" valueType="num">
                                      <p:cBhvr>
                                        <p:cTn id="8" dur="800" decel="100000" fill="hold"/>
                                        <p:tgtEl>
                                          <p:spTgt spid="7172"/>
                                        </p:tgtEl>
                                        <p:attrNameLst>
                                          <p:attrName>style.rotation</p:attrName>
                                        </p:attrNameLst>
                                      </p:cBhvr>
                                      <p:tavLst>
                                        <p:tav tm="0">
                                          <p:val>
                                            <p:fltVal val="-90"/>
                                          </p:val>
                                        </p:tav>
                                        <p:tav tm="100000">
                                          <p:val>
                                            <p:fltVal val="0"/>
                                          </p:val>
                                        </p:tav>
                                      </p:tavLst>
                                    </p:anim>
                                    <p:anim calcmode="lin" valueType="num">
                                      <p:cBhvr>
                                        <p:cTn id="9" dur="800" decel="100000" fill="hold"/>
                                        <p:tgtEl>
                                          <p:spTgt spid="7172"/>
                                        </p:tgtEl>
                                        <p:attrNameLst>
                                          <p:attrName>ppt_x</p:attrName>
                                        </p:attrNameLst>
                                      </p:cBhvr>
                                      <p:tavLst>
                                        <p:tav tm="0">
                                          <p:val>
                                            <p:strVal val="#ppt_x+0.4"/>
                                          </p:val>
                                        </p:tav>
                                        <p:tav tm="100000">
                                          <p:val>
                                            <p:strVal val="#ppt_x-0.05"/>
                                          </p:val>
                                        </p:tav>
                                      </p:tavLst>
                                    </p:anim>
                                    <p:anim calcmode="lin" valueType="num">
                                      <p:cBhvr>
                                        <p:cTn id="10" dur="800" decel="100000" fill="hold"/>
                                        <p:tgtEl>
                                          <p:spTgt spid="717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7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7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7170">
                                            <p:txEl>
                                              <p:pRg st="0" end="0"/>
                                            </p:txEl>
                                          </p:spTgt>
                                        </p:tgtEl>
                                        <p:attrNameLst>
                                          <p:attrName>style.visibility</p:attrName>
                                        </p:attrNameLst>
                                      </p:cBhvr>
                                      <p:to>
                                        <p:strVal val="visible"/>
                                      </p:to>
                                    </p:set>
                                    <p:animScale>
                                      <p:cBhvr>
                                        <p:cTn id="17" dur="1000" decel="50000" fill="hold">
                                          <p:stCondLst>
                                            <p:cond delay="0"/>
                                          </p:stCondLst>
                                        </p:cTn>
                                        <p:tgtEl>
                                          <p:spTgt spid="717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7170">
                                            <p:txEl>
                                              <p:pRg st="0" end="0"/>
                                            </p:txEl>
                                          </p:spTgt>
                                        </p:tgtEl>
                                        <p:attrNameLst>
                                          <p:attrName>ppt_x</p:attrName>
                                          <p:attrName>ppt_y</p:attrName>
                                        </p:attrNameLst>
                                      </p:cBhvr>
                                    </p:animMotion>
                                    <p:animEffect transition="in" filter="fade">
                                      <p:cBhvr>
                                        <p:cTn id="19" dur="1000"/>
                                        <p:tgtEl>
                                          <p:spTgt spid="71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sz="half" idx="2"/>
          </p:nvPr>
        </p:nvSpPr>
        <p:spPr>
          <a:xfrm>
            <a:off x="762000" y="3733800"/>
            <a:ext cx="8229600" cy="2895600"/>
          </a:xfrm>
        </p:spPr>
        <p:txBody>
          <a:bodyPr>
            <a:normAutofit/>
          </a:bodyPr>
          <a:lstStyle/>
          <a:p>
            <a:pPr eaLnBrk="1" hangingPunct="1">
              <a:lnSpc>
                <a:spcPct val="80000"/>
              </a:lnSpc>
              <a:buFontTx/>
              <a:buNone/>
            </a:pPr>
            <a:r>
              <a:rPr lang="ru-RU" sz="2400" dirty="0" smtClean="0"/>
              <a:t>		</a:t>
            </a:r>
            <a:r>
              <a:rPr lang="uk-UA" sz="2800" dirty="0" smtClean="0"/>
              <a:t>Стадія 0 - інкубаційний період, </a:t>
            </a:r>
            <a:r>
              <a:rPr lang="uk-UA" sz="2800" dirty="0" err="1" smtClean="0"/>
              <a:t>вірусоносійство</a:t>
            </a:r>
            <a:r>
              <a:rPr lang="uk-UA" sz="2800" dirty="0" smtClean="0"/>
              <a:t>. Цьому періоду властива </a:t>
            </a:r>
            <a:r>
              <a:rPr lang="uk-UA" sz="2800" dirty="0" err="1" smtClean="0"/>
              <a:t>безсимптомність</a:t>
            </a:r>
            <a:r>
              <a:rPr lang="uk-UA" sz="2800" dirty="0" smtClean="0"/>
              <a:t>. Діагноз встановлюють при обстеженні осіб, які контактують з хворим, на основі виявлення в них антитіл до збудника </a:t>
            </a:r>
            <a:r>
              <a:rPr lang="uk-UA" sz="2800" dirty="0" err="1" smtClean="0"/>
              <a:t>СНІДу</a:t>
            </a:r>
            <a:r>
              <a:rPr lang="uk-UA" sz="2800" dirty="0" smtClean="0"/>
              <a:t>. Тривалість цієї стадії залежить від величини </a:t>
            </a:r>
            <a:r>
              <a:rPr lang="uk-UA" sz="2800" dirty="0" err="1" smtClean="0"/>
              <a:t>інфікуючої</a:t>
            </a:r>
            <a:r>
              <a:rPr lang="uk-UA" sz="2800" dirty="0" smtClean="0"/>
              <a:t> дози та індивідуальних особливостей імунної системи.</a:t>
            </a:r>
          </a:p>
        </p:txBody>
      </p:sp>
      <p:pic>
        <p:nvPicPr>
          <p:cNvPr id="8196" name="Рисунок 9" descr="сп.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1000"/>
            <a:ext cx="4114800" cy="287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fltVal val="0"/>
                                          </p:val>
                                        </p:tav>
                                        <p:tav tm="100000">
                                          <p:val>
                                            <p:strVal val="#ppt_h"/>
                                          </p:val>
                                        </p:tav>
                                      </p:tavLst>
                                    </p:anim>
                                    <p:anim calcmode="lin" valueType="num">
                                      <p:cBhvr>
                                        <p:cTn id="9" dur="500" fill="hold"/>
                                        <p:tgtEl>
                                          <p:spTgt spid="8196"/>
                                        </p:tgtEl>
                                        <p:attrNameLst>
                                          <p:attrName>style.rotation</p:attrName>
                                        </p:attrNameLst>
                                      </p:cBhvr>
                                      <p:tavLst>
                                        <p:tav tm="0">
                                          <p:val>
                                            <p:fltVal val="360"/>
                                          </p:val>
                                        </p:tav>
                                        <p:tav tm="100000">
                                          <p:val>
                                            <p:fltVal val="0"/>
                                          </p:val>
                                        </p:tav>
                                      </p:tavLst>
                                    </p:anim>
                                    <p:animEffect transition="in" filter="fade">
                                      <p:cBhvr>
                                        <p:cTn id="10" dur="500"/>
                                        <p:tgtEl>
                                          <p:spTgt spid="8196"/>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194">
                                            <p:txEl>
                                              <p:pRg st="0" end="0"/>
                                            </p:txEl>
                                          </p:spTgt>
                                        </p:tgtEl>
                                        <p:attrNameLst>
                                          <p:attrName>style.visibility</p:attrName>
                                        </p:attrNameLst>
                                      </p:cBhvr>
                                      <p:to>
                                        <p:strVal val="visible"/>
                                      </p:to>
                                    </p:set>
                                    <p:animEffect transition="in" filter="fade">
                                      <p:cBhvr>
                                        <p:cTn id="15" dur="1000"/>
                                        <p:tgtEl>
                                          <p:spTgt spid="8194">
                                            <p:txEl>
                                              <p:pRg st="0" end="0"/>
                                            </p:txEl>
                                          </p:spTgt>
                                        </p:tgtEl>
                                      </p:cBhvr>
                                    </p:animEffect>
                                    <p:anim calcmode="lin" valueType="num">
                                      <p:cBhvr>
                                        <p:cTn id="16" dur="1000" fill="hold"/>
                                        <p:tgtEl>
                                          <p:spTgt spid="8194">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8194">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19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body" sz="half" idx="2"/>
          </p:nvPr>
        </p:nvSpPr>
        <p:spPr>
          <a:xfrm>
            <a:off x="685800" y="3200400"/>
            <a:ext cx="8077200" cy="3429000"/>
          </a:xfrm>
        </p:spPr>
        <p:txBody>
          <a:bodyPr>
            <a:normAutofit/>
          </a:bodyPr>
          <a:lstStyle/>
          <a:p>
            <a:pPr eaLnBrk="1" hangingPunct="1">
              <a:lnSpc>
                <a:spcPct val="80000"/>
              </a:lnSpc>
              <a:buFontTx/>
              <a:buNone/>
            </a:pPr>
            <a:r>
              <a:rPr lang="ru-RU" sz="1600" dirty="0" smtClean="0"/>
              <a:t>		</a:t>
            </a:r>
            <a:r>
              <a:rPr lang="uk-UA" sz="2400" dirty="0" smtClean="0"/>
              <a:t>Стадія 1 - гостра інфекція, клінічні прояви якої різні. Це перша хвиля інтенсивного розмноження збудника </a:t>
            </a:r>
            <a:r>
              <a:rPr lang="uk-UA" sz="2400" dirty="0" err="1" smtClean="0"/>
              <a:t>СНІДу</a:t>
            </a:r>
            <a:r>
              <a:rPr lang="uk-UA" sz="2400" dirty="0" smtClean="0"/>
              <a:t>. Можуть спостерігатися: втомлюваність, гарячка, грипоподібні симптоми, висипи, збільшення різних груп лімфатичних вузлів, диспепсичні розлади, втрата маси тіла (при збереженні попереднього режиму харчування). Іноді спостерігаються різного ступеня </a:t>
            </a:r>
            <a:r>
              <a:rPr lang="uk-UA" sz="2400" dirty="0" err="1" smtClean="0"/>
              <a:t>вираженості</a:t>
            </a:r>
            <a:r>
              <a:rPr lang="uk-UA" sz="2400" dirty="0" smtClean="0"/>
              <a:t> симптоми ураження центральної нервової системи: від головного болю до проявів </a:t>
            </a:r>
            <a:r>
              <a:rPr lang="uk-UA" sz="2400" dirty="0" err="1" smtClean="0"/>
              <a:t>енцефалопатії</a:t>
            </a:r>
            <a:r>
              <a:rPr lang="uk-UA" sz="2400" dirty="0" smtClean="0"/>
              <a:t> - розлад свідомості, судороги. </a:t>
            </a:r>
          </a:p>
        </p:txBody>
      </p:sp>
      <p:pic>
        <p:nvPicPr>
          <p:cNvPr id="9220" name="Рисунок 6" descr="picture-390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04799"/>
            <a:ext cx="2895600" cy="232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
                                        <p:tgtEl>
                                          <p:spTgt spid="9220"/>
                                        </p:tgtEl>
                                      </p:cBhvr>
                                    </p:animEffect>
                                    <p:anim calcmode="lin" valueType="num">
                                      <p:cBhvr>
                                        <p:cTn id="8" dur="400" fill="hold"/>
                                        <p:tgtEl>
                                          <p:spTgt spid="9220"/>
                                        </p:tgtEl>
                                        <p:attrNameLst>
                                          <p:attrName>ppt_x</p:attrName>
                                        </p:attrNameLst>
                                      </p:cBhvr>
                                      <p:tavLst>
                                        <p:tav tm="0">
                                          <p:val>
                                            <p:strVal val="#ppt_x"/>
                                          </p:val>
                                        </p:tav>
                                        <p:tav tm="100000">
                                          <p:val>
                                            <p:strVal val="#ppt_x"/>
                                          </p:val>
                                        </p:tav>
                                      </p:tavLst>
                                    </p:anim>
                                    <p:anim calcmode="lin" valueType="num">
                                      <p:cBhvr>
                                        <p:cTn id="9" dur="400" fill="hold"/>
                                        <p:tgtEl>
                                          <p:spTgt spid="9220"/>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2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2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218">
                                            <p:txEl>
                                              <p:pRg st="0" end="0"/>
                                            </p:txEl>
                                          </p:spTgt>
                                        </p:tgtEl>
                                        <p:attrNameLst>
                                          <p:attrName>style.visibility</p:attrName>
                                        </p:attrNameLst>
                                      </p:cBhvr>
                                      <p:to>
                                        <p:strVal val="visible"/>
                                      </p:to>
                                    </p:set>
                                    <p:animEffect transition="in" filter="fade">
                                      <p:cBhvr>
                                        <p:cTn id="16" dur="500"/>
                                        <p:tgtEl>
                                          <p:spTgt spid="92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body" sz="half" idx="2"/>
          </p:nvPr>
        </p:nvSpPr>
        <p:spPr>
          <a:xfrm>
            <a:off x="762000" y="3200400"/>
            <a:ext cx="8077200" cy="3276600"/>
          </a:xfrm>
        </p:spPr>
        <p:txBody>
          <a:bodyPr>
            <a:normAutofit/>
          </a:bodyPr>
          <a:lstStyle/>
          <a:p>
            <a:pPr eaLnBrk="1" hangingPunct="1">
              <a:lnSpc>
                <a:spcPct val="80000"/>
              </a:lnSpc>
              <a:buFontTx/>
              <a:buNone/>
            </a:pPr>
            <a:r>
              <a:rPr lang="ru-RU" sz="1600" dirty="0" smtClean="0"/>
              <a:t>		</a:t>
            </a:r>
            <a:r>
              <a:rPr lang="uk-UA" sz="2800" dirty="0" smtClean="0"/>
              <a:t>Вірус виявляють у цей період в крові, спинномозковій рідині, слині, грудному молоці, сльозах. Через кілька тижнів число вірусів, що циркулюють в організмі, значно зменшується і початкові симптоми хвороби поступово зникають. Але вірус залишається в організмі. Його можна виявити в лімфоцитах, у макрофагах, у клітинах нервової системи, кісткового мозку.</a:t>
            </a:r>
          </a:p>
        </p:txBody>
      </p:sp>
      <p:pic>
        <p:nvPicPr>
          <p:cNvPr id="10244" name="Рисунок 7" descr="вирус СНИД.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502920"/>
            <a:ext cx="3733800" cy="2485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heel(1)">
                                      <p:cBhvr>
                                        <p:cTn id="7" dur="20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10242">
                                            <p:txEl>
                                              <p:pRg st="0" end="0"/>
                                            </p:txEl>
                                          </p:spTgt>
                                        </p:tgtEl>
                                        <p:attrNameLst>
                                          <p:attrName>style.visibility</p:attrName>
                                        </p:attrNameLst>
                                      </p:cBhvr>
                                      <p:to>
                                        <p:strVal val="visible"/>
                                      </p:to>
                                    </p:set>
                                    <p:anim calcmode="lin" valueType="num">
                                      <p:cBhvr>
                                        <p:cTn id="12" dur="500" decel="50000" fill="hold">
                                          <p:stCondLst>
                                            <p:cond delay="0"/>
                                          </p:stCondLst>
                                        </p:cTn>
                                        <p:tgtEl>
                                          <p:spTgt spid="10242">
                                            <p:txEl>
                                              <p:pRg st="0" end="0"/>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0242">
                                            <p:txEl>
                                              <p:pRg st="0" end="0"/>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0242">
                                            <p:txEl>
                                              <p:pRg st="0" end="0"/>
                                            </p:txEl>
                                          </p:spTgt>
                                        </p:tgtEl>
                                        <p:attrNameLst>
                                          <p:attrName>ppt_w</p:attrName>
                                        </p:attrNameLst>
                                      </p:cBhvr>
                                      <p:tavLst>
                                        <p:tav tm="0">
                                          <p:val>
                                            <p:strVal val="#ppt_w*.05"/>
                                          </p:val>
                                        </p:tav>
                                        <p:tav tm="100000">
                                          <p:val>
                                            <p:strVal val="#ppt_w"/>
                                          </p:val>
                                        </p:tav>
                                      </p:tavLst>
                                    </p:anim>
                                    <p:anim calcmode="lin" valueType="num">
                                      <p:cBhvr>
                                        <p:cTn id="15" dur="1000" fill="hold"/>
                                        <p:tgtEl>
                                          <p:spTgt spid="10242">
                                            <p:txEl>
                                              <p:pRg st="0" end="0"/>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0242">
                                            <p:txEl>
                                              <p:pRg st="0" end="0"/>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0242">
                                            <p:txEl>
                                              <p:pRg st="0" end="0"/>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0242">
                                            <p:txEl>
                                              <p:pRg st="0" end="0"/>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02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9"/>
          <p:cNvSpPr>
            <a:spLocks noGrp="1" noChangeArrowheads="1"/>
          </p:cNvSpPr>
          <p:nvPr>
            <p:ph type="body" sz="half" idx="2"/>
          </p:nvPr>
        </p:nvSpPr>
        <p:spPr>
          <a:xfrm>
            <a:off x="609600" y="2743200"/>
            <a:ext cx="8229600" cy="3886200"/>
          </a:xfrm>
        </p:spPr>
        <p:txBody>
          <a:bodyPr>
            <a:normAutofit/>
          </a:bodyPr>
          <a:lstStyle/>
          <a:p>
            <a:pPr eaLnBrk="1" hangingPunct="1">
              <a:lnSpc>
                <a:spcPct val="80000"/>
              </a:lnSpc>
              <a:buFontTx/>
              <a:buNone/>
            </a:pPr>
            <a:r>
              <a:rPr lang="ru-RU" sz="2400" dirty="0" smtClean="0"/>
              <a:t>		</a:t>
            </a:r>
            <a:r>
              <a:rPr lang="uk-UA" sz="2800" dirty="0" smtClean="0"/>
              <a:t>Стадія 2 - латентний період, який </a:t>
            </a:r>
            <a:r>
              <a:rPr lang="uk-UA" sz="2800" dirty="0" err="1" smtClean="0"/>
              <a:t>характе-ризується</a:t>
            </a:r>
            <a:r>
              <a:rPr lang="uk-UA" sz="2800" dirty="0" smtClean="0"/>
              <a:t> стійким збільшенням лімфатичних вузлів, що зумовлюється постійною наявністю вірусу в лімфоцитах, яких особливо багато в лімфатичних вузлах. Лімфоцити з вірусом </a:t>
            </a:r>
            <a:r>
              <a:rPr lang="uk-UA" sz="2800" dirty="0" err="1" smtClean="0"/>
              <a:t>СНІДу</a:t>
            </a:r>
            <a:r>
              <a:rPr lang="uk-UA" sz="2800" dirty="0" smtClean="0"/>
              <a:t> постійно активні і посилено </a:t>
            </a:r>
            <a:r>
              <a:rPr lang="uk-UA" sz="2800" dirty="0" err="1" smtClean="0"/>
              <a:t>секретують</a:t>
            </a:r>
            <a:r>
              <a:rPr lang="uk-UA" sz="2800" dirty="0" smtClean="0"/>
              <a:t> антитіла, в тому числі і проти інших інфекцій, що призводить до їхнього поступового виснаження. Самопочуття хворого в цій стадії хвороби залишається задовільним. Тривалість її  3-5 років.</a:t>
            </a:r>
          </a:p>
        </p:txBody>
      </p:sp>
      <p:pic>
        <p:nvPicPr>
          <p:cNvPr id="11268" name="Рисунок 7" descr="lekarstv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762000"/>
            <a:ext cx="26955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ipe(down)">
                                      <p:cBhvr>
                                        <p:cTn id="7" dur="580">
                                          <p:stCondLst>
                                            <p:cond delay="0"/>
                                          </p:stCondLst>
                                        </p:cTn>
                                        <p:tgtEl>
                                          <p:spTgt spid="11268"/>
                                        </p:tgtEl>
                                      </p:cBhvr>
                                    </p:animEffect>
                                    <p:anim calcmode="lin" valueType="num">
                                      <p:cBhvr>
                                        <p:cTn id="8" dur="1822" tmFilter="0,0; 0.14,0.36; 0.43,0.73; 0.71,0.91; 1.0,1.0">
                                          <p:stCondLst>
                                            <p:cond delay="0"/>
                                          </p:stCondLst>
                                        </p:cTn>
                                        <p:tgtEl>
                                          <p:spTgt spid="1126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26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26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26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268"/>
                                        </p:tgtEl>
                                        <p:attrNameLst>
                                          <p:attrName>ppt_y</p:attrName>
                                        </p:attrNameLst>
                                      </p:cBhvr>
                                      <p:tavLst>
                                        <p:tav tm="0" fmla="#ppt_y-sin(pi*$)/81">
                                          <p:val>
                                            <p:fltVal val="0"/>
                                          </p:val>
                                        </p:tav>
                                        <p:tav tm="100000">
                                          <p:val>
                                            <p:fltVal val="1"/>
                                          </p:val>
                                        </p:tav>
                                      </p:tavLst>
                                    </p:anim>
                                    <p:animScale>
                                      <p:cBhvr>
                                        <p:cTn id="13" dur="26">
                                          <p:stCondLst>
                                            <p:cond delay="650"/>
                                          </p:stCondLst>
                                        </p:cTn>
                                        <p:tgtEl>
                                          <p:spTgt spid="11268"/>
                                        </p:tgtEl>
                                      </p:cBhvr>
                                      <p:to x="100000" y="60000"/>
                                    </p:animScale>
                                    <p:animScale>
                                      <p:cBhvr>
                                        <p:cTn id="14" dur="166" decel="50000">
                                          <p:stCondLst>
                                            <p:cond delay="676"/>
                                          </p:stCondLst>
                                        </p:cTn>
                                        <p:tgtEl>
                                          <p:spTgt spid="11268"/>
                                        </p:tgtEl>
                                      </p:cBhvr>
                                      <p:to x="100000" y="100000"/>
                                    </p:animScale>
                                    <p:animScale>
                                      <p:cBhvr>
                                        <p:cTn id="15" dur="26">
                                          <p:stCondLst>
                                            <p:cond delay="1312"/>
                                          </p:stCondLst>
                                        </p:cTn>
                                        <p:tgtEl>
                                          <p:spTgt spid="11268"/>
                                        </p:tgtEl>
                                      </p:cBhvr>
                                      <p:to x="100000" y="80000"/>
                                    </p:animScale>
                                    <p:animScale>
                                      <p:cBhvr>
                                        <p:cTn id="16" dur="166" decel="50000">
                                          <p:stCondLst>
                                            <p:cond delay="1338"/>
                                          </p:stCondLst>
                                        </p:cTn>
                                        <p:tgtEl>
                                          <p:spTgt spid="11268"/>
                                        </p:tgtEl>
                                      </p:cBhvr>
                                      <p:to x="100000" y="100000"/>
                                    </p:animScale>
                                    <p:animScale>
                                      <p:cBhvr>
                                        <p:cTn id="17" dur="26">
                                          <p:stCondLst>
                                            <p:cond delay="1642"/>
                                          </p:stCondLst>
                                        </p:cTn>
                                        <p:tgtEl>
                                          <p:spTgt spid="11268"/>
                                        </p:tgtEl>
                                      </p:cBhvr>
                                      <p:to x="100000" y="90000"/>
                                    </p:animScale>
                                    <p:animScale>
                                      <p:cBhvr>
                                        <p:cTn id="18" dur="166" decel="50000">
                                          <p:stCondLst>
                                            <p:cond delay="1668"/>
                                          </p:stCondLst>
                                        </p:cTn>
                                        <p:tgtEl>
                                          <p:spTgt spid="11268"/>
                                        </p:tgtEl>
                                      </p:cBhvr>
                                      <p:to x="100000" y="100000"/>
                                    </p:animScale>
                                    <p:animScale>
                                      <p:cBhvr>
                                        <p:cTn id="19" dur="26">
                                          <p:stCondLst>
                                            <p:cond delay="1808"/>
                                          </p:stCondLst>
                                        </p:cTn>
                                        <p:tgtEl>
                                          <p:spTgt spid="11268"/>
                                        </p:tgtEl>
                                      </p:cBhvr>
                                      <p:to x="100000" y="95000"/>
                                    </p:animScale>
                                    <p:animScale>
                                      <p:cBhvr>
                                        <p:cTn id="20" dur="166" decel="50000">
                                          <p:stCondLst>
                                            <p:cond delay="1834"/>
                                          </p:stCondLst>
                                        </p:cTn>
                                        <p:tgtEl>
                                          <p:spTgt spid="1126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266">
                                            <p:txEl>
                                              <p:pRg st="0" end="0"/>
                                            </p:txEl>
                                          </p:spTgt>
                                        </p:tgtEl>
                                        <p:attrNameLst>
                                          <p:attrName>style.visibility</p:attrName>
                                        </p:attrNameLst>
                                      </p:cBhvr>
                                      <p:to>
                                        <p:strVal val="visible"/>
                                      </p:to>
                                    </p:set>
                                    <p:anim calcmode="lin" valueType="num">
                                      <p:cBhvr>
                                        <p:cTn id="25" dur="500" fill="hold"/>
                                        <p:tgtEl>
                                          <p:spTgt spid="1126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126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888</TotalTime>
  <Words>289</Words>
  <Application>Microsoft Office PowerPoint</Application>
  <PresentationFormat>Экран (4:3)</PresentationFormat>
  <Paragraphs>34</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Апекс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July</cp:lastModifiedBy>
  <cp:revision>86</cp:revision>
  <cp:lastPrinted>1601-01-01T00:00:00Z</cp:lastPrinted>
  <dcterms:created xsi:type="dcterms:W3CDTF">1601-01-01T00:00:00Z</dcterms:created>
  <dcterms:modified xsi:type="dcterms:W3CDTF">2012-03-12T22:16:40Z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