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58" r:id="rId5"/>
    <p:sldId id="260" r:id="rId6"/>
    <p:sldId id="261" r:id="rId7"/>
    <p:sldId id="269" r:id="rId8"/>
    <p:sldId id="262" r:id="rId9"/>
    <p:sldId id="264" r:id="rId10"/>
    <p:sldId id="266" r:id="rId11"/>
    <p:sldId id="267" r:id="rId12"/>
    <p:sldId id="263"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A075D6A-480D-4593-B031-E46F1218645B}" type="datetimeFigureOut">
              <a:rPr lang="ru-RU" smtClean="0"/>
              <a:t>18.03.2014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504EAFE-BD10-45E1-83BA-43AD5D2F0F7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A075D6A-480D-4593-B031-E46F1218645B}" type="datetimeFigureOut">
              <a:rPr lang="ru-RU" smtClean="0"/>
              <a:t>18.03.2014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504EAFE-BD10-45E1-83BA-43AD5D2F0F7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A075D6A-480D-4593-B031-E46F1218645B}" type="datetimeFigureOut">
              <a:rPr lang="ru-RU" smtClean="0"/>
              <a:t>18.03.2014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504EAFE-BD10-45E1-83BA-43AD5D2F0F7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A075D6A-480D-4593-B031-E46F1218645B}" type="datetimeFigureOut">
              <a:rPr lang="ru-RU" smtClean="0"/>
              <a:t>18.03.2014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504EAFE-BD10-45E1-83BA-43AD5D2F0F7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A075D6A-480D-4593-B031-E46F1218645B}" type="datetimeFigureOut">
              <a:rPr lang="ru-RU" smtClean="0"/>
              <a:t>18.03.2014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3504EAFE-BD10-45E1-83BA-43AD5D2F0F7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A075D6A-480D-4593-B031-E46F1218645B}" type="datetimeFigureOut">
              <a:rPr lang="ru-RU" smtClean="0"/>
              <a:t>18.03.2014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504EAFE-BD10-45E1-83BA-43AD5D2F0F7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A075D6A-480D-4593-B031-E46F1218645B}" type="datetimeFigureOut">
              <a:rPr lang="ru-RU" smtClean="0"/>
              <a:t>18.03.2014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504EAFE-BD10-45E1-83BA-43AD5D2F0F7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A075D6A-480D-4593-B031-E46F1218645B}" type="datetimeFigureOut">
              <a:rPr lang="ru-RU" smtClean="0"/>
              <a:t>18.03.2014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504EAFE-BD10-45E1-83BA-43AD5D2F0F7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A075D6A-480D-4593-B031-E46F1218645B}" type="datetimeFigureOut">
              <a:rPr lang="ru-RU" smtClean="0"/>
              <a:t>18.03.2014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3504EAFE-BD10-45E1-83BA-43AD5D2F0F7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A075D6A-480D-4593-B031-E46F1218645B}" type="datetimeFigureOut">
              <a:rPr lang="ru-RU" smtClean="0"/>
              <a:t>18.03.2014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504EAFE-BD10-45E1-83BA-43AD5D2F0F7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A075D6A-480D-4593-B031-E46F1218645B}" type="datetimeFigureOut">
              <a:rPr lang="ru-RU" smtClean="0"/>
              <a:t>18.03.2014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504EAFE-BD10-45E1-83BA-43AD5D2F0F70}"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A075D6A-480D-4593-B031-E46F1218645B}" type="datetimeFigureOut">
              <a:rPr lang="ru-RU" smtClean="0"/>
              <a:t>18.03.2014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504EAFE-BD10-45E1-83BA-43AD5D2F0F7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00034" y="571480"/>
            <a:ext cx="7242048" cy="1143000"/>
          </a:xfrm>
          <a:solidFill>
            <a:schemeClr val="accent2">
              <a:lumMod val="60000"/>
              <a:lumOff val="40000"/>
            </a:schemeClr>
          </a:solidFill>
          <a:ln>
            <a:solidFill>
              <a:schemeClr val="tx1">
                <a:lumMod val="95000"/>
                <a:lumOff val="5000"/>
              </a:schemeClr>
            </a:solidFill>
          </a:ln>
        </p:spPr>
        <p:txBody>
          <a:bodyPr>
            <a:normAutofit/>
          </a:bodyPr>
          <a:lstStyle/>
          <a:p>
            <a:r>
              <a:rPr lang="uk-UA" sz="4800" dirty="0" smtClean="0"/>
              <a:t>В</a:t>
            </a:r>
            <a:r>
              <a:rPr lang="uk-UA" sz="4800" dirty="0" smtClean="0"/>
              <a:t>іруси та їх будова </a:t>
            </a:r>
            <a:endParaRPr lang="ru-RU" sz="4800" dirty="0"/>
          </a:p>
        </p:txBody>
      </p:sp>
      <p:pic>
        <p:nvPicPr>
          <p:cNvPr id="9" name="Рисунок 8" descr="virus_grippa.jpg"/>
          <p:cNvPicPr>
            <a:picLocks noChangeAspect="1"/>
          </p:cNvPicPr>
          <p:nvPr/>
        </p:nvPicPr>
        <p:blipFill>
          <a:blip r:embed="rId2" cstate="print"/>
          <a:stretch>
            <a:fillRect/>
          </a:stretch>
        </p:blipFill>
        <p:spPr>
          <a:xfrm>
            <a:off x="857224" y="1857364"/>
            <a:ext cx="3143272" cy="2317518"/>
          </a:xfrm>
          <a:prstGeom prst="rect">
            <a:avLst/>
          </a:prstGeom>
        </p:spPr>
      </p:pic>
      <p:pic>
        <p:nvPicPr>
          <p:cNvPr id="10" name="Рисунок 9" descr="gerpes03.jpg"/>
          <p:cNvPicPr>
            <a:picLocks noChangeAspect="1"/>
          </p:cNvPicPr>
          <p:nvPr/>
        </p:nvPicPr>
        <p:blipFill>
          <a:blip r:embed="rId3"/>
          <a:stretch>
            <a:fillRect/>
          </a:stretch>
        </p:blipFill>
        <p:spPr>
          <a:xfrm>
            <a:off x="1714480" y="4429132"/>
            <a:ext cx="3108464" cy="2286016"/>
          </a:xfrm>
          <a:prstGeom prst="rect">
            <a:avLst/>
          </a:prstGeom>
        </p:spPr>
      </p:pic>
      <p:pic>
        <p:nvPicPr>
          <p:cNvPr id="11" name="Рисунок 10" descr="gerpes_1-34322.jpg"/>
          <p:cNvPicPr>
            <a:picLocks noChangeAspect="1"/>
          </p:cNvPicPr>
          <p:nvPr/>
        </p:nvPicPr>
        <p:blipFill>
          <a:blip r:embed="rId4"/>
          <a:stretch>
            <a:fillRect/>
          </a:stretch>
        </p:blipFill>
        <p:spPr>
          <a:xfrm>
            <a:off x="5000628" y="2143116"/>
            <a:ext cx="2659813" cy="26410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Хвороби рослин,спричинені вірусами</a:t>
            </a:r>
            <a:endParaRPr lang="ru-RU" dirty="0"/>
          </a:p>
        </p:txBody>
      </p:sp>
      <p:sp>
        <p:nvSpPr>
          <p:cNvPr id="3" name="Содержимое 2"/>
          <p:cNvSpPr>
            <a:spLocks noGrp="1"/>
          </p:cNvSpPr>
          <p:nvPr>
            <p:ph idx="1"/>
          </p:nvPr>
        </p:nvSpPr>
        <p:spPr/>
        <p:txBody>
          <a:bodyPr/>
          <a:lstStyle/>
          <a:p>
            <a:r>
              <a:rPr lang="uk-UA" b="1" i="1" dirty="0" smtClean="0">
                <a:latin typeface="Monotype Corsiva" pitchFamily="66" charset="0"/>
              </a:rPr>
              <a:t>Готика картоплі</a:t>
            </a:r>
          </a:p>
          <a:p>
            <a:r>
              <a:rPr lang="uk-UA" b="1" i="1" dirty="0" smtClean="0">
                <a:latin typeface="Monotype Corsiva" pitchFamily="66" charset="0"/>
              </a:rPr>
              <a:t>Крапчаста мозаїка</a:t>
            </a:r>
          </a:p>
          <a:p>
            <a:r>
              <a:rPr lang="uk-UA" b="1" i="1" dirty="0" smtClean="0">
                <a:latin typeface="Monotype Corsiva" pitchFamily="66" charset="0"/>
              </a:rPr>
              <a:t>Кущиста карликовість томатів</a:t>
            </a:r>
            <a:r>
              <a:rPr lang="uk-UA" sz="2400" dirty="0" smtClean="0"/>
              <a:t> </a:t>
            </a:r>
            <a:endParaRPr lang="uk-UA" b="1" i="1" dirty="0" smtClean="0">
              <a:latin typeface="Monotype Corsiva" pitchFamily="66" charset="0"/>
            </a:endParaRPr>
          </a:p>
          <a:p>
            <a:endParaRPr lang="ru-RU" dirty="0"/>
          </a:p>
        </p:txBody>
      </p:sp>
      <p:pic>
        <p:nvPicPr>
          <p:cNvPr id="5" name="Рисунок 4" descr="Alternariaalternata.jpg"/>
          <p:cNvPicPr>
            <a:picLocks noChangeAspect="1"/>
          </p:cNvPicPr>
          <p:nvPr/>
        </p:nvPicPr>
        <p:blipFill>
          <a:blip r:embed="rId2" cstate="print"/>
          <a:stretch>
            <a:fillRect/>
          </a:stretch>
        </p:blipFill>
        <p:spPr>
          <a:xfrm>
            <a:off x="571472" y="3714752"/>
            <a:ext cx="3857649" cy="2571768"/>
          </a:xfrm>
          <a:prstGeom prst="rect">
            <a:avLst/>
          </a:prstGeom>
        </p:spPr>
      </p:pic>
      <p:pic>
        <p:nvPicPr>
          <p:cNvPr id="6" name="Рисунок 5" descr="Poroshistaya-parsha-kartofelya.jpg"/>
          <p:cNvPicPr>
            <a:picLocks noChangeAspect="1"/>
          </p:cNvPicPr>
          <p:nvPr/>
        </p:nvPicPr>
        <p:blipFill>
          <a:blip r:embed="rId3"/>
          <a:stretch>
            <a:fillRect/>
          </a:stretch>
        </p:blipFill>
        <p:spPr>
          <a:xfrm>
            <a:off x="5000628" y="2786058"/>
            <a:ext cx="3059051" cy="24803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Хвороби тварин,спричинені вірусами</a:t>
            </a:r>
            <a:endParaRPr lang="ru-RU" dirty="0"/>
          </a:p>
        </p:txBody>
      </p:sp>
      <p:sp>
        <p:nvSpPr>
          <p:cNvPr id="3" name="Содержимое 2"/>
          <p:cNvSpPr>
            <a:spLocks noGrp="1"/>
          </p:cNvSpPr>
          <p:nvPr>
            <p:ph idx="1"/>
          </p:nvPr>
        </p:nvSpPr>
        <p:spPr/>
        <p:txBody>
          <a:bodyPr/>
          <a:lstStyle/>
          <a:p>
            <a:r>
              <a:rPr lang="uk-UA" b="1" i="1" dirty="0" smtClean="0">
                <a:latin typeface="Times New Roman" pitchFamily="18" charset="0"/>
              </a:rPr>
              <a:t>Сказ</a:t>
            </a:r>
          </a:p>
          <a:p>
            <a:r>
              <a:rPr lang="uk-UA" b="1" i="1" dirty="0" smtClean="0">
                <a:latin typeface="Times New Roman" pitchFamily="18" charset="0"/>
              </a:rPr>
              <a:t>Ящур</a:t>
            </a:r>
          </a:p>
          <a:p>
            <a:r>
              <a:rPr lang="uk-UA" b="1" i="1" dirty="0" smtClean="0">
                <a:latin typeface="Times New Roman" pitchFamily="18" charset="0"/>
              </a:rPr>
              <a:t>Чума великої рогатої хвороби</a:t>
            </a:r>
          </a:p>
          <a:p>
            <a:r>
              <a:rPr lang="uk-UA" b="1" i="1" dirty="0" smtClean="0">
                <a:latin typeface="Times New Roman" pitchFamily="18" charset="0"/>
              </a:rPr>
              <a:t>Кліщовий енцефаліт</a:t>
            </a:r>
          </a:p>
          <a:p>
            <a:endParaRPr lang="ru-RU" dirty="0"/>
          </a:p>
        </p:txBody>
      </p:sp>
      <p:pic>
        <p:nvPicPr>
          <p:cNvPr id="4" name="Рисунок 3" descr="klish.png"/>
          <p:cNvPicPr>
            <a:picLocks noChangeAspect="1"/>
          </p:cNvPicPr>
          <p:nvPr/>
        </p:nvPicPr>
        <p:blipFill>
          <a:blip r:embed="rId2"/>
          <a:stretch>
            <a:fillRect/>
          </a:stretch>
        </p:blipFill>
        <p:spPr>
          <a:xfrm>
            <a:off x="1071538" y="4357694"/>
            <a:ext cx="2511747" cy="1571636"/>
          </a:xfrm>
          <a:prstGeom prst="rect">
            <a:avLst/>
          </a:prstGeom>
        </p:spPr>
      </p:pic>
      <p:pic>
        <p:nvPicPr>
          <p:cNvPr id="5" name="Рисунок 4" descr="48.jpg"/>
          <p:cNvPicPr>
            <a:picLocks noChangeAspect="1"/>
          </p:cNvPicPr>
          <p:nvPr/>
        </p:nvPicPr>
        <p:blipFill>
          <a:blip r:embed="rId3"/>
          <a:stretch>
            <a:fillRect/>
          </a:stretch>
        </p:blipFill>
        <p:spPr>
          <a:xfrm>
            <a:off x="4714876" y="3643314"/>
            <a:ext cx="2781315" cy="17383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428604"/>
            <a:ext cx="4900618" cy="608630"/>
          </a:xfrm>
        </p:spPr>
        <p:txBody>
          <a:bodyPr/>
          <a:lstStyle/>
          <a:p>
            <a:r>
              <a:rPr lang="uk-UA" dirty="0" smtClean="0"/>
              <a:t>Значення вірусів</a:t>
            </a:r>
            <a:endParaRPr lang="ru-RU" dirty="0"/>
          </a:p>
        </p:txBody>
      </p:sp>
      <p:sp>
        <p:nvSpPr>
          <p:cNvPr id="3" name="Прямоугольник 2"/>
          <p:cNvSpPr/>
          <p:nvPr/>
        </p:nvSpPr>
        <p:spPr>
          <a:xfrm>
            <a:off x="4429124" y="1571612"/>
            <a:ext cx="3500462" cy="3539430"/>
          </a:xfrm>
          <a:prstGeom prst="rect">
            <a:avLst/>
          </a:prstGeom>
        </p:spPr>
        <p:txBody>
          <a:bodyPr wrap="square">
            <a:spAutoFit/>
          </a:bodyPr>
          <a:lstStyle/>
          <a:p>
            <a:pPr>
              <a:buFont typeface="Wingdings" pitchFamily="2" charset="2"/>
              <a:buChar char="v"/>
            </a:pPr>
            <a:r>
              <a:rPr lang="uk-UA" sz="2800" b="1" i="1" dirty="0" smtClean="0"/>
              <a:t>Фагопрофілак -</a:t>
            </a:r>
          </a:p>
          <a:p>
            <a:r>
              <a:rPr lang="uk-UA" sz="2800" b="1" i="1" dirty="0" smtClean="0"/>
              <a:t>тик</a:t>
            </a:r>
            <a:r>
              <a:rPr lang="ru-RU" sz="2800" b="1" i="1" dirty="0" smtClean="0"/>
              <a:t>а</a:t>
            </a:r>
          </a:p>
          <a:p>
            <a:pPr>
              <a:buFont typeface="Wingdings" pitchFamily="2" charset="2"/>
              <a:buChar char="v"/>
            </a:pPr>
            <a:r>
              <a:rPr lang="uk-UA" sz="2800" b="1" i="1" dirty="0" smtClean="0"/>
              <a:t>Фаготерапія</a:t>
            </a:r>
          </a:p>
          <a:p>
            <a:pPr>
              <a:buFont typeface="Wingdings" pitchFamily="2" charset="2"/>
              <a:buChar char="v"/>
            </a:pPr>
            <a:r>
              <a:rPr lang="uk-UA" sz="2800" b="1" i="1" dirty="0" smtClean="0"/>
              <a:t>Шкода на виробництвах</a:t>
            </a:r>
          </a:p>
          <a:p>
            <a:pPr>
              <a:buFont typeface="Wingdings" pitchFamily="2" charset="2"/>
              <a:buChar char="v"/>
            </a:pPr>
            <a:r>
              <a:rPr lang="uk-UA" sz="2800" b="1" i="1" dirty="0" smtClean="0"/>
              <a:t>Хвороби рослин, тварин, людей, бактерій</a:t>
            </a:r>
            <a:endParaRPr lang="ru-RU" sz="2800" b="1" i="1" dirty="0"/>
          </a:p>
        </p:txBody>
      </p:sp>
      <p:pic>
        <p:nvPicPr>
          <p:cNvPr id="4" name="Рисунок 3" descr="desk_virus_01_1024x768.jpg"/>
          <p:cNvPicPr>
            <a:picLocks noChangeAspect="1"/>
          </p:cNvPicPr>
          <p:nvPr/>
        </p:nvPicPr>
        <p:blipFill>
          <a:blip r:embed="rId2"/>
          <a:stretch>
            <a:fillRect/>
          </a:stretch>
        </p:blipFill>
        <p:spPr>
          <a:xfrm>
            <a:off x="357158" y="1428736"/>
            <a:ext cx="3857652" cy="42148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428604"/>
            <a:ext cx="3543296" cy="605808"/>
          </a:xfrm>
        </p:spPr>
        <p:txBody>
          <a:bodyPr/>
          <a:lstStyle/>
          <a:p>
            <a:r>
              <a:rPr lang="uk-UA" dirty="0" smtClean="0"/>
              <a:t>висновок</a:t>
            </a:r>
            <a:endParaRPr lang="ru-RU" dirty="0"/>
          </a:p>
        </p:txBody>
      </p:sp>
      <p:sp>
        <p:nvSpPr>
          <p:cNvPr id="3" name="Содержимое 2"/>
          <p:cNvSpPr>
            <a:spLocks noGrp="1"/>
          </p:cNvSpPr>
          <p:nvPr>
            <p:ph idx="1"/>
          </p:nvPr>
        </p:nvSpPr>
        <p:spPr>
          <a:xfrm>
            <a:off x="357158" y="1428736"/>
            <a:ext cx="7239000" cy="4846320"/>
          </a:xfrm>
        </p:spPr>
        <p:txBody>
          <a:bodyPr>
            <a:normAutofit fontScale="77500" lnSpcReduction="20000"/>
          </a:bodyPr>
          <a:lstStyle/>
          <a:p>
            <a:pPr>
              <a:buNone/>
            </a:pPr>
            <a:r>
              <a:rPr lang="uk-UA" b="1" i="1" dirty="0" smtClean="0">
                <a:latin typeface="Times New Roman" pitchFamily="18" charset="0"/>
                <a:cs typeface="Times New Roman" pitchFamily="18" charset="0"/>
              </a:rPr>
              <a:t>1.Специфічність вірусів у тому, що вони є особливою групою неклітинних форм життя, яким властивий паразитизм на молекулярному, а часто й на молекулярно-генетичному рівні.</a:t>
            </a:r>
          </a:p>
          <a:p>
            <a:pPr>
              <a:buNone/>
            </a:pPr>
            <a:r>
              <a:rPr lang="uk-UA" b="1" i="1" dirty="0" smtClean="0">
                <a:latin typeface="Times New Roman" pitchFamily="18" charset="0"/>
                <a:cs typeface="Times New Roman" pitchFamily="18" charset="0"/>
              </a:rPr>
              <a:t>2.Суттєвими ознаками, що відрізняють вірусів від усіх інших відомих організмів, є відсутність власних систем білка (це визначає характер паразитизму вірусів — паразитизм на генетичному рівні) і те, що віруси є неклітинними формами життя.</a:t>
            </a:r>
          </a:p>
          <a:p>
            <a:pPr>
              <a:buNone/>
            </a:pPr>
            <a:r>
              <a:rPr lang="uk-UA" b="1" i="1" dirty="0" smtClean="0">
                <a:latin typeface="Times New Roman" pitchFamily="18" charset="0"/>
                <a:cs typeface="Times New Roman" pitchFamily="18" charset="0"/>
              </a:rPr>
              <a:t>3.Аналізуючи сучасні досягнення вірусологічної науки, можна сказати, що віруси є автономними генетичними структурами, уламками життя, фрагментами живих систем, які нездатні до самостійного існування поза повноцінними організмами або клітинами, чи то, нарешті, субклітинними структурами. Як автономні генетичні структури віруси певною мірою мають або, вірніше, зберігають основні атрибути життя, включаючи такий кардинальний атрибут, як здатність до еволюції.</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5214974" cy="4001095"/>
          </a:xfrm>
          <a:prstGeom prst="rect">
            <a:avLst/>
          </a:prstGeom>
          <a:ln>
            <a:solidFill>
              <a:schemeClr val="bg1"/>
            </a:solidFill>
          </a:ln>
        </p:spPr>
        <p:txBody>
          <a:bodyPr wrap="square" anchor="ctr">
            <a:spAutoFit/>
          </a:bodyPr>
          <a:lstStyle/>
          <a:p>
            <a:pPr algn="just"/>
            <a:r>
              <a:rPr lang="uk-UA" sz="2000" b="1" i="1" dirty="0" smtClean="0">
                <a:latin typeface="Bookman Old Style" pitchFamily="18" charset="0"/>
              </a:rPr>
              <a:t>Віруси</a:t>
            </a:r>
            <a:r>
              <a:rPr lang="uk-UA" dirty="0" smtClean="0"/>
              <a:t> — це паразитичні неклітинні системи, здатні розмножуватися в живих клітинах. Вивчення вірусів було розпочато 1892 р. Д. Й. Івановським . Характерними особливостями вірусів є наявність у них лише одного типу нуклеїнової кислоти (залежно від виду вірусу це може бути ДНК або РНК) і відсутність у них власних систем синтезу білків та перетворення енергії. Через це віруси не можуть розмножуватися самостійно і є внутрішньоклітинними паразитами. Наразі описано вже більше двох тисяч видів вірусів, які уражають представників усіх царств живої природи.</a:t>
            </a:r>
            <a:endParaRPr lang="uk-UA" dirty="0" smtClean="0">
              <a:solidFill>
                <a:schemeClr val="tx1"/>
              </a:solidFill>
            </a:endParaRPr>
          </a:p>
        </p:txBody>
      </p:sp>
      <p:pic>
        <p:nvPicPr>
          <p:cNvPr id="4" name="Рисунок 3" descr="05-influenza.jpg"/>
          <p:cNvPicPr>
            <a:picLocks noChangeAspect="1"/>
          </p:cNvPicPr>
          <p:nvPr/>
        </p:nvPicPr>
        <p:blipFill>
          <a:blip r:embed="rId2"/>
          <a:stretch>
            <a:fillRect/>
          </a:stretch>
        </p:blipFill>
        <p:spPr>
          <a:xfrm>
            <a:off x="1857356" y="4143380"/>
            <a:ext cx="3214710" cy="2467290"/>
          </a:xfrm>
          <a:prstGeom prst="rect">
            <a:avLst/>
          </a:prstGeom>
        </p:spPr>
      </p:pic>
      <p:pic>
        <p:nvPicPr>
          <p:cNvPr id="5" name="Рисунок 4" descr="images.jpg"/>
          <p:cNvPicPr>
            <a:picLocks noChangeAspect="1"/>
          </p:cNvPicPr>
          <p:nvPr/>
        </p:nvPicPr>
        <p:blipFill>
          <a:blip r:embed="rId3"/>
          <a:stretch>
            <a:fillRect/>
          </a:stretch>
        </p:blipFill>
        <p:spPr>
          <a:xfrm rot="5400000">
            <a:off x="5088815" y="1697739"/>
            <a:ext cx="3324087" cy="20717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42852"/>
            <a:ext cx="7286676" cy="3970318"/>
          </a:xfrm>
          <a:prstGeom prst="rect">
            <a:avLst/>
          </a:prstGeom>
        </p:spPr>
        <p:txBody>
          <a:bodyPr wrap="square">
            <a:spAutoFit/>
          </a:bodyPr>
          <a:lstStyle/>
          <a:p>
            <a:pPr algn="just"/>
            <a:r>
              <a:rPr lang="uk-UA" dirty="0" smtClean="0"/>
              <a:t>Поза клітиною-хазяїном віруси існують у формі віріонів. їх розмір дуже малий — від 20 до 400 нанометрів. Віріон — це нуклеїнова кислота, упакована в спеціальну білкову оболонку — капсид. Якщо віріони вірусу мають тільки білкову оболонку, то такий вірус відносять до простих вірусів. На відміну від них група складних вірусів має ще одну оболонку — суперкапсид, яка формується із фрагмента мембрани клітини-хазяїна. У цю мембрану вбудовуються білки та глікопротеїди самого вірусу. Кількість білків, з яких складається капсид, невелика. їх характерною властивістю є здатність до самозбирання. Морфологічні форми капсидів також не дуже різноманітні. У більшості випадків вони мають форму палички, нитки, кульки або правильного багатогранника. Проте, трапляються віруси, які мають і більш складну форму.</a:t>
            </a:r>
            <a:endParaRPr lang="uk-UA" dirty="0"/>
          </a:p>
        </p:txBody>
      </p:sp>
      <p:pic>
        <p:nvPicPr>
          <p:cNvPr id="3" name="Рисунок 2" descr="19c401849413.jpg"/>
          <p:cNvPicPr>
            <a:picLocks noChangeAspect="1"/>
          </p:cNvPicPr>
          <p:nvPr/>
        </p:nvPicPr>
        <p:blipFill>
          <a:blip r:embed="rId2"/>
          <a:stretch>
            <a:fillRect/>
          </a:stretch>
        </p:blipFill>
        <p:spPr>
          <a:xfrm>
            <a:off x="4071934" y="3791238"/>
            <a:ext cx="4000528" cy="3066762"/>
          </a:xfrm>
          <a:prstGeom prst="rect">
            <a:avLst/>
          </a:prstGeom>
        </p:spPr>
      </p:pic>
      <p:pic>
        <p:nvPicPr>
          <p:cNvPr id="4" name="Рисунок 3" descr="gerpes03.jpg"/>
          <p:cNvPicPr>
            <a:picLocks noChangeAspect="1"/>
          </p:cNvPicPr>
          <p:nvPr/>
        </p:nvPicPr>
        <p:blipFill>
          <a:blip r:embed="rId3"/>
          <a:stretch>
            <a:fillRect/>
          </a:stretch>
        </p:blipFill>
        <p:spPr>
          <a:xfrm>
            <a:off x="571472" y="4214818"/>
            <a:ext cx="3117570" cy="22927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7239000" cy="1143000"/>
          </a:xfrm>
        </p:spPr>
        <p:txBody>
          <a:bodyPr/>
          <a:lstStyle/>
          <a:p>
            <a:r>
              <a:rPr lang="uk-UA" sz="3600" dirty="0" smtClean="0">
                <a:latin typeface="Times New Roman" pitchFamily="18" charset="0"/>
                <a:cs typeface="Times New Roman" pitchFamily="18" charset="0"/>
              </a:rPr>
              <a:t>Хімічний склад вірусів</a:t>
            </a:r>
            <a:endParaRPr lang="ru-RU" dirty="0"/>
          </a:p>
        </p:txBody>
      </p:sp>
      <p:sp>
        <p:nvSpPr>
          <p:cNvPr id="3" name="Содержимое 2"/>
          <p:cNvSpPr>
            <a:spLocks noGrp="1"/>
          </p:cNvSpPr>
          <p:nvPr>
            <p:ph idx="1"/>
          </p:nvPr>
        </p:nvSpPr>
        <p:spPr>
          <a:xfrm>
            <a:off x="142844" y="1500174"/>
            <a:ext cx="2971792" cy="462262"/>
          </a:xfrm>
        </p:spPr>
        <p:txBody>
          <a:bodyPr>
            <a:normAutofit fontScale="92500" lnSpcReduction="10000"/>
          </a:bodyPr>
          <a:lstStyle/>
          <a:p>
            <a:pPr>
              <a:buNone/>
            </a:pPr>
            <a:r>
              <a:rPr lang="uk-UA" sz="2800" i="1" dirty="0" smtClean="0">
                <a:latin typeface="Times New Roman" pitchFamily="18" charset="0"/>
                <a:cs typeface="Times New Roman" pitchFamily="18" charset="0"/>
              </a:rPr>
              <a:t>Нуклеїнові кислоти</a:t>
            </a:r>
            <a:endParaRPr lang="ru-RU" dirty="0"/>
          </a:p>
        </p:txBody>
      </p:sp>
      <p:pic>
        <p:nvPicPr>
          <p:cNvPr id="4" name="Рисунок 3" descr="Helicobacter_Pylori_Urease.png"/>
          <p:cNvPicPr>
            <a:picLocks noChangeAspect="1"/>
          </p:cNvPicPr>
          <p:nvPr/>
        </p:nvPicPr>
        <p:blipFill>
          <a:blip r:embed="rId2" cstate="print"/>
          <a:stretch>
            <a:fillRect/>
          </a:stretch>
        </p:blipFill>
        <p:spPr>
          <a:xfrm>
            <a:off x="3000364" y="2214554"/>
            <a:ext cx="2119949" cy="3714752"/>
          </a:xfrm>
          <a:prstGeom prst="rect">
            <a:avLst/>
          </a:prstGeom>
        </p:spPr>
      </p:pic>
      <p:pic>
        <p:nvPicPr>
          <p:cNvPr id="5" name="Picture 6" descr="C:\Documents and Settings\User\Мои документы\Мікробіологія\Курсова\япапка\DNA_orbit_animated.gif"/>
          <p:cNvPicPr>
            <a:picLocks noChangeAspect="1" noChangeArrowheads="1" noCrop="1"/>
          </p:cNvPicPr>
          <p:nvPr/>
        </p:nvPicPr>
        <p:blipFill>
          <a:blip r:embed="rId3"/>
          <a:srcRect/>
          <a:stretch>
            <a:fillRect/>
          </a:stretch>
        </p:blipFill>
        <p:spPr bwMode="auto">
          <a:xfrm>
            <a:off x="142844" y="2000240"/>
            <a:ext cx="2214578" cy="4257673"/>
          </a:xfrm>
          <a:prstGeom prst="rect">
            <a:avLst/>
          </a:prstGeom>
          <a:noFill/>
          <a:ln w="9525">
            <a:noFill/>
            <a:miter lim="800000"/>
            <a:headEnd/>
            <a:tailEnd/>
          </a:ln>
        </p:spPr>
      </p:pic>
      <p:sp>
        <p:nvSpPr>
          <p:cNvPr id="6" name="Прямоугольник 5"/>
          <p:cNvSpPr/>
          <p:nvPr/>
        </p:nvSpPr>
        <p:spPr>
          <a:xfrm>
            <a:off x="3500430" y="1428736"/>
            <a:ext cx="1143008" cy="492443"/>
          </a:xfrm>
          <a:prstGeom prst="rect">
            <a:avLst/>
          </a:prstGeom>
          <a:solidFill>
            <a:schemeClr val="bg1"/>
          </a:solidFill>
          <a:ln>
            <a:solidFill>
              <a:schemeClr val="bg1"/>
            </a:solidFill>
          </a:ln>
        </p:spPr>
        <p:txBody>
          <a:bodyPr wrap="square">
            <a:spAutoFit/>
          </a:bodyPr>
          <a:lstStyle/>
          <a:p>
            <a:pPr>
              <a:buNone/>
            </a:pPr>
            <a:r>
              <a:rPr lang="uk-UA" sz="2600" i="1" dirty="0" smtClean="0">
                <a:latin typeface="Times New Roman" pitchFamily="18" charset="0"/>
                <a:cs typeface="MV Boli" pitchFamily="2" charset="0"/>
              </a:rPr>
              <a:t>Білки</a:t>
            </a:r>
            <a:endParaRPr lang="ru-RU" sz="2600" dirty="0">
              <a:cs typeface="MV Boli" pitchFamily="2" charset="0"/>
            </a:endParaRPr>
          </a:p>
        </p:txBody>
      </p:sp>
      <p:pic>
        <p:nvPicPr>
          <p:cNvPr id="8" name="Рисунок 7" descr="Безымянный.png"/>
          <p:cNvPicPr>
            <a:picLocks noChangeAspect="1"/>
          </p:cNvPicPr>
          <p:nvPr/>
        </p:nvPicPr>
        <p:blipFill>
          <a:blip r:embed="rId4"/>
          <a:stretch>
            <a:fillRect/>
          </a:stretch>
        </p:blipFill>
        <p:spPr>
          <a:xfrm>
            <a:off x="5381271" y="2571744"/>
            <a:ext cx="2676899" cy="2734057"/>
          </a:xfrm>
          <a:prstGeom prst="rect">
            <a:avLst/>
          </a:prstGeom>
        </p:spPr>
      </p:pic>
      <p:sp>
        <p:nvSpPr>
          <p:cNvPr id="9" name="Прямоугольник 8"/>
          <p:cNvSpPr/>
          <p:nvPr/>
        </p:nvSpPr>
        <p:spPr>
          <a:xfrm>
            <a:off x="6215074" y="1428736"/>
            <a:ext cx="1098378" cy="492443"/>
          </a:xfrm>
          <a:prstGeom prst="rect">
            <a:avLst/>
          </a:prstGeom>
        </p:spPr>
        <p:txBody>
          <a:bodyPr wrap="none">
            <a:spAutoFit/>
          </a:bodyPr>
          <a:lstStyle/>
          <a:p>
            <a:r>
              <a:rPr lang="uk-UA" sz="2600" i="1" dirty="0" smtClean="0">
                <a:latin typeface="Times New Roman" pitchFamily="18" charset="0"/>
                <a:cs typeface="Times New Roman" pitchFamily="18" charset="0"/>
              </a:rPr>
              <a:t>Ліпіди</a:t>
            </a:r>
            <a:endParaRPr lang="ru-RU"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42852"/>
            <a:ext cx="6543692" cy="820122"/>
          </a:xfrm>
        </p:spPr>
        <p:txBody>
          <a:bodyPr>
            <a:normAutofit/>
          </a:bodyPr>
          <a:lstStyle/>
          <a:p>
            <a:r>
              <a:rPr lang="uk-UA" sz="4400" i="1" dirty="0" smtClean="0"/>
              <a:t>Нуклеїнові кислоти </a:t>
            </a:r>
            <a:endParaRPr lang="ru-RU" sz="4400" i="1" dirty="0"/>
          </a:p>
        </p:txBody>
      </p:sp>
      <p:sp>
        <p:nvSpPr>
          <p:cNvPr id="5" name="Текст 4"/>
          <p:cNvSpPr>
            <a:spLocks noGrp="1"/>
          </p:cNvSpPr>
          <p:nvPr>
            <p:ph type="body" idx="1"/>
          </p:nvPr>
        </p:nvSpPr>
        <p:spPr>
          <a:xfrm>
            <a:off x="428596" y="1857364"/>
            <a:ext cx="3520440" cy="457200"/>
          </a:xfrm>
        </p:spPr>
        <p:txBody>
          <a:bodyPr/>
          <a:lstStyle/>
          <a:p>
            <a:r>
              <a:rPr lang="uk-UA" i="1" dirty="0" smtClean="0">
                <a:solidFill>
                  <a:schemeClr val="tx1"/>
                </a:solidFill>
              </a:rPr>
              <a:t>ДНК</a:t>
            </a:r>
            <a:endParaRPr lang="ru-RU" i="1" dirty="0">
              <a:solidFill>
                <a:schemeClr val="tx1"/>
              </a:solidFill>
            </a:endParaRPr>
          </a:p>
        </p:txBody>
      </p:sp>
      <p:sp>
        <p:nvSpPr>
          <p:cNvPr id="7" name="Текст 6"/>
          <p:cNvSpPr>
            <a:spLocks noGrp="1"/>
          </p:cNvSpPr>
          <p:nvPr>
            <p:ph type="body" sz="half" idx="3"/>
          </p:nvPr>
        </p:nvSpPr>
        <p:spPr>
          <a:xfrm>
            <a:off x="4143372" y="1857364"/>
            <a:ext cx="3520440" cy="457200"/>
          </a:xfrm>
        </p:spPr>
        <p:txBody>
          <a:bodyPr/>
          <a:lstStyle/>
          <a:p>
            <a:r>
              <a:rPr lang="uk-UA" i="1" dirty="0" smtClean="0">
                <a:solidFill>
                  <a:schemeClr val="tx1"/>
                </a:solidFill>
              </a:rPr>
              <a:t>РНК</a:t>
            </a:r>
            <a:endParaRPr lang="ru-RU" i="1" dirty="0">
              <a:solidFill>
                <a:schemeClr val="tx1"/>
              </a:solidFill>
            </a:endParaRPr>
          </a:p>
        </p:txBody>
      </p:sp>
      <p:sp>
        <p:nvSpPr>
          <p:cNvPr id="6" name="Содержимое 5"/>
          <p:cNvSpPr>
            <a:spLocks noGrp="1"/>
          </p:cNvSpPr>
          <p:nvPr>
            <p:ph sz="quarter" idx="2"/>
          </p:nvPr>
        </p:nvSpPr>
        <p:spPr>
          <a:xfrm>
            <a:off x="428596" y="2357430"/>
            <a:ext cx="3520440" cy="4114800"/>
          </a:xfrm>
        </p:spPr>
        <p:txBody>
          <a:bodyPr>
            <a:normAutofit lnSpcReduction="10000"/>
          </a:bodyPr>
          <a:lstStyle/>
          <a:p>
            <a:pPr>
              <a:buNone/>
              <a:defRPr/>
            </a:pPr>
            <a:r>
              <a:rPr lang="uk-UA" b="1" i="1" dirty="0" smtClean="0">
                <a:solidFill>
                  <a:srgbClr val="610B51"/>
                </a:solidFill>
                <a:latin typeface="Times New Roman" pitchFamily="18" charset="0"/>
                <a:cs typeface="Times New Roman" pitchFamily="18" charset="0"/>
              </a:rPr>
              <a:t>Дволанцюгова :</a:t>
            </a:r>
            <a:endParaRPr lang="uk-UA" b="1" i="1" dirty="0" smtClean="0">
              <a:solidFill>
                <a:srgbClr val="610B51"/>
              </a:solidFill>
              <a:latin typeface="Times New Roman" pitchFamily="18" charset="0"/>
              <a:cs typeface="Times New Roman" pitchFamily="18" charset="0"/>
            </a:endParaRPr>
          </a:p>
          <a:p>
            <a:pPr marL="578358" indent="-514350">
              <a:buNone/>
              <a:defRPr/>
            </a:pPr>
            <a:r>
              <a:rPr lang="uk-UA" b="1" i="1" dirty="0" smtClean="0">
                <a:solidFill>
                  <a:srgbClr val="610B51"/>
                </a:solidFill>
                <a:latin typeface="Times New Roman" pitchFamily="18" charset="0"/>
                <a:cs typeface="Times New Roman" pitchFamily="18" charset="0"/>
              </a:rPr>
              <a:t>       1</a:t>
            </a:r>
            <a:r>
              <a:rPr lang="uk-UA" b="1" i="1" dirty="0" smtClean="0">
                <a:solidFill>
                  <a:srgbClr val="610B51"/>
                </a:solidFill>
                <a:latin typeface="Times New Roman" pitchFamily="18" charset="0"/>
                <a:cs typeface="Times New Roman" pitchFamily="18" charset="0"/>
              </a:rPr>
              <a:t>) лінійна;</a:t>
            </a:r>
          </a:p>
          <a:p>
            <a:pPr marL="578358" indent="-514350">
              <a:buNone/>
              <a:defRPr/>
            </a:pPr>
            <a:r>
              <a:rPr lang="uk-UA" b="1" i="1" dirty="0" smtClean="0">
                <a:solidFill>
                  <a:srgbClr val="610B51"/>
                </a:solidFill>
                <a:latin typeface="Times New Roman" pitchFamily="18" charset="0"/>
                <a:cs typeface="Times New Roman" pitchFamily="18" charset="0"/>
              </a:rPr>
              <a:t>      2</a:t>
            </a:r>
            <a:r>
              <a:rPr lang="uk-UA" b="1" i="1" dirty="0" smtClean="0">
                <a:solidFill>
                  <a:srgbClr val="610B51"/>
                </a:solidFill>
                <a:latin typeface="Times New Roman" pitchFamily="18" charset="0"/>
                <a:cs typeface="Times New Roman" pitchFamily="18" charset="0"/>
              </a:rPr>
              <a:t>) кільцева</a:t>
            </a:r>
          </a:p>
          <a:p>
            <a:pPr marL="578358" indent="-514350">
              <a:buNone/>
              <a:defRPr/>
            </a:pPr>
            <a:r>
              <a:rPr lang="uk-UA" b="1" i="1" dirty="0" smtClean="0">
                <a:solidFill>
                  <a:srgbClr val="610B51"/>
                </a:solidFill>
                <a:latin typeface="Times New Roman" pitchFamily="18" charset="0"/>
                <a:cs typeface="Times New Roman" pitchFamily="18" charset="0"/>
              </a:rPr>
              <a:t>       безперервна</a:t>
            </a:r>
            <a:r>
              <a:rPr lang="uk-UA" b="1" i="1" dirty="0" smtClean="0">
                <a:solidFill>
                  <a:srgbClr val="610B51"/>
                </a:solidFill>
                <a:latin typeface="Times New Roman" pitchFamily="18" charset="0"/>
                <a:cs typeface="Times New Roman" pitchFamily="18" charset="0"/>
              </a:rPr>
              <a:t>;</a:t>
            </a:r>
          </a:p>
          <a:p>
            <a:pPr marL="578358" indent="-514350">
              <a:buNone/>
              <a:defRPr/>
            </a:pPr>
            <a:r>
              <a:rPr lang="uk-UA" b="1" i="1" dirty="0" smtClean="0">
                <a:solidFill>
                  <a:srgbClr val="610B51"/>
                </a:solidFill>
                <a:latin typeface="Times New Roman" pitchFamily="18" charset="0"/>
                <a:cs typeface="Times New Roman" pitchFamily="18" charset="0"/>
              </a:rPr>
              <a:t>       частково дволанцюгова</a:t>
            </a:r>
            <a:r>
              <a:rPr lang="uk-UA" b="1" i="1" dirty="0" smtClean="0">
                <a:solidFill>
                  <a:srgbClr val="610B51"/>
                </a:solidFill>
                <a:latin typeface="Times New Roman" pitchFamily="18" charset="0"/>
                <a:cs typeface="Times New Roman" pitchFamily="18" charset="0"/>
              </a:rPr>
              <a:t>;</a:t>
            </a:r>
          </a:p>
          <a:p>
            <a:pPr marL="578358" indent="-514350">
              <a:buNone/>
              <a:defRPr/>
            </a:pPr>
            <a:r>
              <a:rPr lang="uk-UA" b="1" i="1" dirty="0" smtClean="0">
                <a:solidFill>
                  <a:srgbClr val="610B51"/>
                </a:solidFill>
                <a:latin typeface="Times New Roman" pitchFamily="18" charset="0"/>
                <a:cs typeface="Times New Roman" pitchFamily="18" charset="0"/>
              </a:rPr>
              <a:t>       сегментована</a:t>
            </a:r>
            <a:r>
              <a:rPr lang="uk-UA" b="1" i="1" dirty="0" smtClean="0">
                <a:solidFill>
                  <a:srgbClr val="610B51"/>
                </a:solidFill>
                <a:latin typeface="Times New Roman" pitchFamily="18" charset="0"/>
                <a:cs typeface="Times New Roman" pitchFamily="18" charset="0"/>
              </a:rPr>
              <a:t>.</a:t>
            </a:r>
          </a:p>
          <a:p>
            <a:pPr marL="578358" indent="-514350">
              <a:buNone/>
              <a:defRPr/>
            </a:pPr>
            <a:r>
              <a:rPr lang="uk-UA" b="1" i="1" dirty="0" smtClean="0">
                <a:solidFill>
                  <a:srgbClr val="610B51"/>
                </a:solidFill>
                <a:latin typeface="Times New Roman" pitchFamily="18" charset="0"/>
                <a:cs typeface="Times New Roman" pitchFamily="18" charset="0"/>
              </a:rPr>
              <a:t>Одноланцюгова :</a:t>
            </a:r>
            <a:endParaRPr lang="uk-UA" b="1" i="1" dirty="0" smtClean="0">
              <a:solidFill>
                <a:srgbClr val="610B51"/>
              </a:solidFill>
              <a:latin typeface="Times New Roman" pitchFamily="18" charset="0"/>
              <a:cs typeface="Times New Roman" pitchFamily="18" charset="0"/>
            </a:endParaRPr>
          </a:p>
          <a:p>
            <a:pPr marL="578358" indent="-514350">
              <a:buNone/>
              <a:defRPr/>
            </a:pPr>
            <a:r>
              <a:rPr lang="uk-UA" b="1" i="1" dirty="0" smtClean="0">
                <a:solidFill>
                  <a:srgbClr val="610B51"/>
                </a:solidFill>
                <a:latin typeface="Times New Roman" pitchFamily="18" charset="0"/>
                <a:cs typeface="Times New Roman" pitchFamily="18" charset="0"/>
              </a:rPr>
              <a:t>       1</a:t>
            </a:r>
            <a:r>
              <a:rPr lang="uk-UA" b="1" i="1" dirty="0" smtClean="0">
                <a:solidFill>
                  <a:srgbClr val="610B51"/>
                </a:solidFill>
                <a:latin typeface="Times New Roman" pitchFamily="18" charset="0"/>
                <a:cs typeface="Times New Roman" pitchFamily="18" charset="0"/>
              </a:rPr>
              <a:t>) лінійна;</a:t>
            </a:r>
          </a:p>
          <a:p>
            <a:pPr marL="578358" indent="-514350">
              <a:buNone/>
              <a:defRPr/>
            </a:pPr>
            <a:r>
              <a:rPr lang="uk-UA" b="1" i="1" dirty="0" smtClean="0">
                <a:solidFill>
                  <a:srgbClr val="610B51"/>
                </a:solidFill>
                <a:latin typeface="Times New Roman" pitchFamily="18" charset="0"/>
                <a:cs typeface="Times New Roman" pitchFamily="18" charset="0"/>
              </a:rPr>
              <a:t>      2</a:t>
            </a:r>
            <a:r>
              <a:rPr lang="uk-UA" b="1" i="1" dirty="0" smtClean="0">
                <a:solidFill>
                  <a:srgbClr val="610B51"/>
                </a:solidFill>
                <a:latin typeface="Times New Roman" pitchFamily="18" charset="0"/>
                <a:cs typeface="Times New Roman" pitchFamily="18" charset="0"/>
              </a:rPr>
              <a:t>) кільцева</a:t>
            </a:r>
            <a:r>
              <a:rPr lang="uk-UA" b="1" i="1" dirty="0" smtClean="0">
                <a:solidFill>
                  <a:srgbClr val="610B51"/>
                </a:solidFill>
                <a:latin typeface="Times New Roman" pitchFamily="18" charset="0"/>
                <a:cs typeface="Times New Roman" pitchFamily="18" charset="0"/>
              </a:rPr>
              <a:t>.</a:t>
            </a:r>
          </a:p>
          <a:p>
            <a:endParaRPr lang="ru-RU" dirty="0"/>
          </a:p>
        </p:txBody>
      </p:sp>
      <p:sp>
        <p:nvSpPr>
          <p:cNvPr id="8" name="Содержимое 7"/>
          <p:cNvSpPr>
            <a:spLocks noGrp="1"/>
          </p:cNvSpPr>
          <p:nvPr>
            <p:ph sz="quarter" idx="4"/>
          </p:nvPr>
        </p:nvSpPr>
        <p:spPr>
          <a:xfrm>
            <a:off x="4143372" y="2357430"/>
            <a:ext cx="3520440" cy="4114800"/>
          </a:xfrm>
        </p:spPr>
        <p:txBody>
          <a:bodyPr/>
          <a:lstStyle/>
          <a:p>
            <a:pPr fontAlgn="auto">
              <a:spcAft>
                <a:spcPts val="0"/>
              </a:spcAft>
              <a:buNone/>
              <a:defRPr/>
            </a:pPr>
            <a:r>
              <a:rPr lang="uk-UA" b="1" i="1" dirty="0" smtClean="0">
                <a:solidFill>
                  <a:schemeClr val="accent2">
                    <a:lumMod val="50000"/>
                  </a:schemeClr>
                </a:solidFill>
                <a:latin typeface="Times New Roman" pitchFamily="18" charset="0"/>
                <a:cs typeface="Times New Roman" pitchFamily="18" charset="0"/>
              </a:rPr>
              <a:t> Дволанцюгова :</a:t>
            </a:r>
            <a:endParaRPr lang="uk-UA" b="1" i="1" dirty="0" smtClean="0">
              <a:solidFill>
                <a:schemeClr val="accent2">
                  <a:lumMod val="50000"/>
                </a:schemeClr>
              </a:solidFill>
              <a:latin typeface="Times New Roman" pitchFamily="18" charset="0"/>
              <a:cs typeface="Times New Roman" pitchFamily="18" charset="0"/>
            </a:endParaRPr>
          </a:p>
          <a:p>
            <a:pPr marL="578358" indent="-514350" fontAlgn="auto">
              <a:spcAft>
                <a:spcPts val="0"/>
              </a:spcAft>
              <a:buNone/>
              <a:defRPr/>
            </a:pPr>
            <a:r>
              <a:rPr lang="uk-UA" b="1" i="1" dirty="0" smtClean="0">
                <a:solidFill>
                  <a:schemeClr val="accent2">
                    <a:lumMod val="50000"/>
                  </a:schemeClr>
                </a:solidFill>
                <a:latin typeface="Times New Roman" pitchFamily="18" charset="0"/>
                <a:cs typeface="Times New Roman" pitchFamily="18" charset="0"/>
              </a:rPr>
              <a:t>       1)лінійна.</a:t>
            </a:r>
          </a:p>
          <a:p>
            <a:pPr marL="578358" indent="-514350" fontAlgn="auto">
              <a:spcAft>
                <a:spcPts val="0"/>
              </a:spcAft>
              <a:buNone/>
              <a:defRPr/>
            </a:pPr>
            <a:r>
              <a:rPr lang="uk-UA" b="1" i="1" dirty="0" smtClean="0">
                <a:solidFill>
                  <a:schemeClr val="accent2">
                    <a:lumMod val="50000"/>
                  </a:schemeClr>
                </a:solidFill>
                <a:latin typeface="Times New Roman" pitchFamily="18" charset="0"/>
                <a:cs typeface="Times New Roman" pitchFamily="18" charset="0"/>
              </a:rPr>
              <a:t>Одноланцюгова :</a:t>
            </a:r>
            <a:endParaRPr lang="uk-UA" b="1" i="1" dirty="0" smtClean="0">
              <a:solidFill>
                <a:schemeClr val="accent2">
                  <a:lumMod val="50000"/>
                </a:schemeClr>
              </a:solidFill>
              <a:latin typeface="Times New Roman" pitchFamily="18" charset="0"/>
              <a:cs typeface="Times New Roman" pitchFamily="18" charset="0"/>
            </a:endParaRPr>
          </a:p>
          <a:p>
            <a:pPr marL="578358" indent="-514350" fontAlgn="auto">
              <a:spcAft>
                <a:spcPts val="0"/>
              </a:spcAft>
              <a:buNone/>
              <a:defRPr/>
            </a:pPr>
            <a:r>
              <a:rPr lang="uk-UA" b="1" i="1" dirty="0" smtClean="0">
                <a:solidFill>
                  <a:schemeClr val="accent2">
                    <a:lumMod val="50000"/>
                  </a:schemeClr>
                </a:solidFill>
                <a:latin typeface="Times New Roman" pitchFamily="18" charset="0"/>
                <a:cs typeface="Times New Roman" pitchFamily="18" charset="0"/>
              </a:rPr>
              <a:t>       1</a:t>
            </a:r>
            <a:r>
              <a:rPr lang="uk-UA" b="1" i="1" dirty="0" smtClean="0">
                <a:solidFill>
                  <a:schemeClr val="accent2">
                    <a:lumMod val="50000"/>
                  </a:schemeClr>
                </a:solidFill>
                <a:latin typeface="Times New Roman" pitchFamily="18" charset="0"/>
                <a:cs typeface="Times New Roman" pitchFamily="18" charset="0"/>
              </a:rPr>
              <a:t>) кільцева сегментована;</a:t>
            </a:r>
          </a:p>
          <a:p>
            <a:pPr marL="578358" indent="-514350" fontAlgn="auto">
              <a:spcAft>
                <a:spcPts val="0"/>
              </a:spcAft>
              <a:buNone/>
              <a:defRPr/>
            </a:pPr>
            <a:r>
              <a:rPr lang="uk-UA" b="1" i="1" dirty="0" smtClean="0">
                <a:solidFill>
                  <a:schemeClr val="accent2">
                    <a:lumMod val="50000"/>
                  </a:schemeClr>
                </a:solidFill>
                <a:latin typeface="Times New Roman" pitchFamily="18" charset="0"/>
                <a:cs typeface="Times New Roman" pitchFamily="18" charset="0"/>
              </a:rPr>
              <a:t>      2</a:t>
            </a:r>
            <a:r>
              <a:rPr lang="uk-UA" b="1" i="1" dirty="0" smtClean="0">
                <a:solidFill>
                  <a:schemeClr val="accent2">
                    <a:lumMod val="50000"/>
                  </a:schemeClr>
                </a:solidFill>
                <a:latin typeface="Times New Roman" pitchFamily="18" charset="0"/>
                <a:cs typeface="Times New Roman" pitchFamily="18" charset="0"/>
              </a:rPr>
              <a:t>) лінійна</a:t>
            </a:r>
          </a:p>
          <a:p>
            <a:pPr marL="578358" indent="-514350" fontAlgn="auto">
              <a:spcAft>
                <a:spcPts val="0"/>
              </a:spcAft>
              <a:buNone/>
              <a:defRPr/>
            </a:pPr>
            <a:r>
              <a:rPr lang="uk-UA" b="1" i="1" dirty="0" smtClean="0">
                <a:solidFill>
                  <a:schemeClr val="accent2">
                    <a:lumMod val="50000"/>
                  </a:schemeClr>
                </a:solidFill>
                <a:latin typeface="Times New Roman" pitchFamily="18" charset="0"/>
                <a:cs typeface="Times New Roman" pitchFamily="18" charset="0"/>
              </a:rPr>
              <a:t>      (+) </a:t>
            </a:r>
            <a:r>
              <a:rPr lang="uk-UA" b="1" i="1" dirty="0" smtClean="0">
                <a:solidFill>
                  <a:schemeClr val="accent2">
                    <a:lumMod val="50000"/>
                  </a:schemeClr>
                </a:solidFill>
                <a:latin typeface="Times New Roman" pitchFamily="18" charset="0"/>
                <a:cs typeface="Times New Roman" pitchFamily="18" charset="0"/>
              </a:rPr>
              <a:t>РНК</a:t>
            </a:r>
            <a:r>
              <a:rPr lang="uk-UA" b="1" i="1" dirty="0" smtClean="0">
                <a:solidFill>
                  <a:schemeClr val="accent2">
                    <a:lumMod val="50000"/>
                  </a:schemeClr>
                </a:solidFill>
                <a:latin typeface="Times New Roman" pitchFamily="18" charset="0"/>
                <a:cs typeface="Times New Roman" pitchFamily="18" charset="0"/>
              </a:rPr>
              <a:t>; </a:t>
            </a:r>
          </a:p>
          <a:p>
            <a:pPr marL="578358" indent="-514350" fontAlgn="auto">
              <a:spcAft>
                <a:spcPts val="0"/>
              </a:spcAft>
              <a:buNone/>
              <a:defRPr/>
            </a:pPr>
            <a:r>
              <a:rPr lang="uk-UA" b="1" i="1" dirty="0" smtClean="0">
                <a:solidFill>
                  <a:schemeClr val="accent2">
                    <a:lumMod val="50000"/>
                  </a:schemeClr>
                </a:solidFill>
                <a:latin typeface="Times New Roman" pitchFamily="18" charset="0"/>
                <a:cs typeface="Times New Roman" pitchFamily="18" charset="0"/>
              </a:rPr>
              <a:t> </a:t>
            </a:r>
            <a:r>
              <a:rPr lang="uk-UA" b="1" i="1" dirty="0" smtClean="0">
                <a:solidFill>
                  <a:schemeClr val="accent2">
                    <a:lumMod val="50000"/>
                  </a:schemeClr>
                </a:solidFill>
                <a:latin typeface="Times New Roman" pitchFamily="18" charset="0"/>
                <a:cs typeface="Times New Roman" pitchFamily="18" charset="0"/>
              </a:rPr>
              <a:t>     (-) </a:t>
            </a:r>
            <a:r>
              <a:rPr lang="uk-UA" b="1" i="1" dirty="0" smtClean="0">
                <a:solidFill>
                  <a:schemeClr val="accent2">
                    <a:lumMod val="50000"/>
                  </a:schemeClr>
                </a:solidFill>
                <a:latin typeface="Times New Roman" pitchFamily="18" charset="0"/>
                <a:cs typeface="Times New Roman" pitchFamily="18" charset="0"/>
              </a:rPr>
              <a:t>РНК.</a:t>
            </a:r>
            <a:endParaRPr lang="ru-RU" b="1" i="1" dirty="0" smtClean="0">
              <a:solidFill>
                <a:schemeClr val="accent2">
                  <a:lumMod val="50000"/>
                </a:schemeClr>
              </a:solidFill>
              <a:latin typeface="Times New Roman" pitchFamily="18" charset="0"/>
              <a:cs typeface="Times New Roman" pitchFamily="18" charset="0"/>
            </a:endParaRPr>
          </a:p>
          <a:p>
            <a:endParaRPr lang="ru-RU" dirty="0"/>
          </a:p>
        </p:txBody>
      </p:sp>
      <p:sp>
        <p:nvSpPr>
          <p:cNvPr id="3" name="Прямоугольник 2"/>
          <p:cNvSpPr/>
          <p:nvPr/>
        </p:nvSpPr>
        <p:spPr>
          <a:xfrm>
            <a:off x="1000100" y="1214422"/>
            <a:ext cx="5786478" cy="369332"/>
          </a:xfrm>
          <a:prstGeom prst="rect">
            <a:avLst/>
          </a:prstGeom>
        </p:spPr>
        <p:txBody>
          <a:bodyPr wrap="square">
            <a:spAutoFit/>
          </a:bodyPr>
          <a:lstStyle/>
          <a:p>
            <a:pPr fontAlgn="auto">
              <a:spcAft>
                <a:spcPts val="0"/>
              </a:spcAft>
              <a:buFont typeface="Wingdings"/>
              <a:buNone/>
              <a:defRPr/>
            </a:pPr>
            <a:r>
              <a:rPr lang="uk-UA" i="1" dirty="0"/>
              <a:t>Близько </a:t>
            </a:r>
            <a:r>
              <a:rPr lang="uk-UA" i="1" dirty="0">
                <a:latin typeface="Times New Roman" pitchFamily="18" charset="0"/>
                <a:cs typeface="Times New Roman" pitchFamily="18" charset="0"/>
              </a:rPr>
              <a:t>20</a:t>
            </a:r>
            <a:r>
              <a:rPr lang="uk-UA" i="1" dirty="0"/>
              <a:t>% усіх вірусів мають ДНК, а</a:t>
            </a:r>
            <a:r>
              <a:rPr lang="uk-UA" i="1" dirty="0">
                <a:latin typeface="Times New Roman" pitchFamily="18" charset="0"/>
                <a:cs typeface="Times New Roman" pitchFamily="18" charset="0"/>
              </a:rPr>
              <a:t> 80</a:t>
            </a:r>
            <a:r>
              <a:rPr lang="uk-UA" i="1" dirty="0"/>
              <a:t>% - РНК. </a:t>
            </a:r>
          </a:p>
        </p:txBody>
      </p:sp>
      <p:pic>
        <p:nvPicPr>
          <p:cNvPr id="4" name="Picture 2" descr="C:\Documents and Settings\User\Рабочий стол\gen\images (13).jpg"/>
          <p:cNvPicPr>
            <a:picLocks noChangeAspect="1" noChangeArrowheads="1"/>
          </p:cNvPicPr>
          <p:nvPr/>
        </p:nvPicPr>
        <p:blipFill>
          <a:blip r:embed="rId2"/>
          <a:srcRect/>
          <a:stretch>
            <a:fillRect/>
          </a:stretch>
        </p:blipFill>
        <p:spPr bwMode="auto">
          <a:xfrm>
            <a:off x="9144000" y="500042"/>
            <a:ext cx="1285884" cy="3743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14290"/>
            <a:ext cx="5543560" cy="537192"/>
          </a:xfrm>
        </p:spPr>
        <p:txBody>
          <a:bodyPr>
            <a:normAutofit fontScale="90000"/>
          </a:bodyPr>
          <a:lstStyle/>
          <a:p>
            <a:r>
              <a:rPr lang="uk-UA" dirty="0" smtClean="0"/>
              <a:t>Типи симетрії вірусів </a:t>
            </a:r>
            <a:endParaRPr lang="ru-RU" dirty="0"/>
          </a:p>
        </p:txBody>
      </p:sp>
      <p:sp>
        <p:nvSpPr>
          <p:cNvPr id="3" name="Прямоугольник 2"/>
          <p:cNvSpPr/>
          <p:nvPr/>
        </p:nvSpPr>
        <p:spPr>
          <a:xfrm>
            <a:off x="500034" y="1071546"/>
            <a:ext cx="2000264" cy="461665"/>
          </a:xfrm>
          <a:prstGeom prst="rect">
            <a:avLst/>
          </a:prstGeom>
        </p:spPr>
        <p:txBody>
          <a:bodyPr wrap="square">
            <a:spAutoFit/>
          </a:bodyPr>
          <a:lstStyle/>
          <a:p>
            <a:pPr marL="285750" indent="-285750"/>
            <a:r>
              <a:rPr lang="uk-UA" sz="2400" i="1" u="sng" dirty="0" smtClean="0"/>
              <a:t>Спіральний</a:t>
            </a:r>
            <a:endParaRPr lang="uk-UA" sz="2400" i="1" u="sng" dirty="0" smtClean="0"/>
          </a:p>
        </p:txBody>
      </p:sp>
      <p:sp>
        <p:nvSpPr>
          <p:cNvPr id="4" name="Прямоугольник 3"/>
          <p:cNvSpPr/>
          <p:nvPr/>
        </p:nvSpPr>
        <p:spPr>
          <a:xfrm>
            <a:off x="3071802" y="1071546"/>
            <a:ext cx="1486304" cy="461665"/>
          </a:xfrm>
          <a:prstGeom prst="rect">
            <a:avLst/>
          </a:prstGeom>
        </p:spPr>
        <p:txBody>
          <a:bodyPr wrap="none">
            <a:spAutoFit/>
          </a:bodyPr>
          <a:lstStyle/>
          <a:p>
            <a:pPr marL="285750" indent="-285750"/>
            <a:r>
              <a:rPr lang="uk-UA" sz="2400" i="1" u="sng" dirty="0" smtClean="0"/>
              <a:t>Кубічний</a:t>
            </a:r>
            <a:endParaRPr lang="uk-UA" sz="2400" i="1" u="sng" dirty="0" smtClean="0"/>
          </a:p>
        </p:txBody>
      </p:sp>
      <p:sp>
        <p:nvSpPr>
          <p:cNvPr id="5" name="Прямоугольник 4"/>
          <p:cNvSpPr/>
          <p:nvPr/>
        </p:nvSpPr>
        <p:spPr>
          <a:xfrm>
            <a:off x="5429256" y="1071546"/>
            <a:ext cx="1604927" cy="461665"/>
          </a:xfrm>
          <a:prstGeom prst="rect">
            <a:avLst/>
          </a:prstGeom>
        </p:spPr>
        <p:txBody>
          <a:bodyPr wrap="none">
            <a:spAutoFit/>
          </a:bodyPr>
          <a:lstStyle/>
          <a:p>
            <a:pPr marL="285750" indent="-285750"/>
            <a:r>
              <a:rPr lang="uk-UA" sz="2400" i="1" u="sng" dirty="0" smtClean="0"/>
              <a:t>Змішаний</a:t>
            </a:r>
            <a:endParaRPr lang="uk-UA" sz="2400" i="1" u="sng" dirty="0" smtClean="0"/>
          </a:p>
        </p:txBody>
      </p:sp>
      <p:sp>
        <p:nvSpPr>
          <p:cNvPr id="1025" name="Rectangle 1"/>
          <p:cNvSpPr>
            <a:spLocks noChangeArrowheads="1"/>
          </p:cNvSpPr>
          <p:nvPr/>
        </p:nvSpPr>
        <p:spPr bwMode="auto">
          <a:xfrm>
            <a:off x="2786050" y="2000240"/>
            <a:ext cx="2357454" cy="35394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uk-UA" sz="1600" b="1" i="1" dirty="0" smtClean="0">
                <a:solidFill>
                  <a:srgbClr val="000000"/>
                </a:solidFill>
                <a:latin typeface="Arial" pitchFamily="34" charset="0"/>
                <a:cs typeface="Arial" pitchFamily="34" charset="0"/>
              </a:rPr>
              <a:t>Н</a:t>
            </a:r>
            <a:r>
              <a:rPr kumimoji="0" lang="uk-UA" sz="1600" b="1" i="1" u="none" strike="noStrike" cap="none" normalizeH="0" baseline="0" dirty="0" smtClean="0">
                <a:ln>
                  <a:noFill/>
                </a:ln>
                <a:solidFill>
                  <a:srgbClr val="000000"/>
                </a:solidFill>
                <a:effectLst/>
                <a:latin typeface="Arial" pitchFamily="34" charset="0"/>
                <a:cs typeface="Arial" pitchFamily="34" charset="0"/>
              </a:rPr>
              <a:t>уклеїнова кислота утворює серцевинну структуру, оточену капсидом у вигляді багатогранника (вивільнення нуклеїнової кислоти відбувається без руйнування капсиду). Такі віруси мають сферичну форму (наприклад, вірус поліомієліту</a:t>
            </a:r>
            <a:r>
              <a:rPr kumimoji="0" lang="uk-UA" sz="900" b="1" i="1" u="none" strike="noStrike" cap="none" normalizeH="0" baseline="0" dirty="0" smtClean="0">
                <a:ln>
                  <a:noFill/>
                </a:ln>
                <a:solidFill>
                  <a:srgbClr val="000000"/>
                </a:solidFill>
                <a:effectLst/>
                <a:latin typeface="Arial" pitchFamily="34" charset="0"/>
                <a:cs typeface="Arial" pitchFamily="34" charset="0"/>
              </a:rPr>
              <a:t>).</a:t>
            </a:r>
            <a:endParaRPr kumimoji="0" lang="uk-UA" sz="1800" b="1" i="1"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57158" y="1714488"/>
            <a:ext cx="2286016"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1" u="none" strike="noStrike" cap="none" normalizeH="0" baseline="0" dirty="0" smtClean="0">
                <a:ln>
                  <a:noFill/>
                </a:ln>
                <a:solidFill>
                  <a:srgbClr val="000000"/>
                </a:solidFill>
                <a:effectLst/>
                <a:latin typeface="Arial" pitchFamily="34" charset="0"/>
                <a:cs typeface="Arial" pitchFamily="34" charset="0"/>
              </a:rPr>
              <a:t>При спіральному типі симетрії копсомери розміщені за ходом спіралі геномної нуклеїнової кислоти. Капсид краще захищає геном, а нуклеїнова кислота вивільняється лише при руйнуванні капсиду. Такі віруси мають паличкоподібну форму (наприклад, вірус мозаїчної хвороби тютюну)</a:t>
            </a:r>
            <a:r>
              <a:rPr kumimoji="0" lang="uk-UA" sz="1600" b="1" i="1" u="none" strike="noStrike" cap="none" normalizeH="0" baseline="0" dirty="0" smtClean="0">
                <a:ln>
                  <a:noFill/>
                </a:ln>
                <a:solidFill>
                  <a:schemeClr val="tx1"/>
                </a:solidFill>
                <a:effectLst/>
                <a:latin typeface="Arial" pitchFamily="34" charset="0"/>
                <a:cs typeface="Arial" pitchFamily="34" charset="0"/>
              </a:rPr>
              <a:t> .</a:t>
            </a:r>
          </a:p>
        </p:txBody>
      </p:sp>
      <p:sp>
        <p:nvSpPr>
          <p:cNvPr id="1027" name="Rectangle 3"/>
          <p:cNvSpPr>
            <a:spLocks noChangeArrowheads="1"/>
          </p:cNvSpPr>
          <p:nvPr/>
        </p:nvSpPr>
        <p:spPr bwMode="auto">
          <a:xfrm>
            <a:off x="5429256" y="2500306"/>
            <a:ext cx="2214546" cy="181588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uk-UA" sz="1600" b="1" i="1" u="none" strike="noStrike" cap="none" normalizeH="0" baseline="0" dirty="0" smtClean="0">
                <a:ln>
                  <a:noFill/>
                </a:ln>
                <a:solidFill>
                  <a:srgbClr val="000000"/>
                </a:solidFill>
                <a:effectLst/>
                <a:latin typeface="Arial" pitchFamily="34" charset="0"/>
                <a:cs typeface="Arial" pitchFamily="34" charset="0"/>
              </a:rPr>
              <a:t>У фагів головка має кубічний тип симетрії, а хвіст - спіральний. Такі віруси мають форму сперматозоїда</a:t>
            </a:r>
            <a:r>
              <a:rPr lang="uk-UA" sz="900" b="1" i="1" dirty="0" smtClean="0">
                <a:solidFill>
                  <a:srgbClr val="000000"/>
                </a:solidFill>
                <a:latin typeface="Arial Unicode MS" pitchFamily="34" charset="-128"/>
                <a:cs typeface="Arial" pitchFamily="34"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Рисунок 11" descr="images.jpg"/>
          <p:cNvPicPr>
            <a:picLocks noChangeAspect="1"/>
          </p:cNvPicPr>
          <p:nvPr/>
        </p:nvPicPr>
        <p:blipFill>
          <a:blip r:embed="rId2"/>
          <a:stretch>
            <a:fillRect/>
          </a:stretch>
        </p:blipFill>
        <p:spPr>
          <a:xfrm>
            <a:off x="5286380" y="4714884"/>
            <a:ext cx="2705100" cy="16859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gerpes03.jpg"/>
          <p:cNvPicPr>
            <a:picLocks noChangeAspect="1"/>
          </p:cNvPicPr>
          <p:nvPr/>
        </p:nvPicPr>
        <p:blipFill>
          <a:blip r:embed="rId2"/>
          <a:stretch>
            <a:fillRect/>
          </a:stretch>
        </p:blipFill>
        <p:spPr>
          <a:xfrm>
            <a:off x="1643042" y="785794"/>
            <a:ext cx="2500330" cy="2157147"/>
          </a:xfrm>
          <a:prstGeom prst="rect">
            <a:avLst/>
          </a:prstGeom>
        </p:spPr>
      </p:pic>
      <p:pic>
        <p:nvPicPr>
          <p:cNvPr id="7" name="Рисунок 6" descr="96_html_5850ff17.jpg"/>
          <p:cNvPicPr>
            <a:picLocks noChangeAspect="1"/>
          </p:cNvPicPr>
          <p:nvPr/>
        </p:nvPicPr>
        <p:blipFill>
          <a:blip r:embed="rId3"/>
          <a:stretch>
            <a:fillRect/>
          </a:stretch>
        </p:blipFill>
        <p:spPr>
          <a:xfrm>
            <a:off x="928662" y="3857628"/>
            <a:ext cx="2790599" cy="2857520"/>
          </a:xfrm>
          <a:prstGeom prst="rect">
            <a:avLst/>
          </a:prstGeom>
        </p:spPr>
      </p:pic>
      <p:pic>
        <p:nvPicPr>
          <p:cNvPr id="8" name="Рисунок 7" descr="image010.jpg"/>
          <p:cNvPicPr>
            <a:picLocks noChangeAspect="1"/>
          </p:cNvPicPr>
          <p:nvPr/>
        </p:nvPicPr>
        <p:blipFill>
          <a:blip r:embed="rId4"/>
          <a:stretch>
            <a:fillRect/>
          </a:stretch>
        </p:blipFill>
        <p:spPr>
          <a:xfrm>
            <a:off x="4786314" y="2428868"/>
            <a:ext cx="2111803" cy="4000528"/>
          </a:xfrm>
          <a:prstGeom prst="rect">
            <a:avLst/>
          </a:prstGeom>
        </p:spPr>
      </p:pic>
      <p:sp>
        <p:nvSpPr>
          <p:cNvPr id="9" name="Прямоугольник 8"/>
          <p:cNvSpPr/>
          <p:nvPr/>
        </p:nvSpPr>
        <p:spPr>
          <a:xfrm>
            <a:off x="928662" y="3357562"/>
            <a:ext cx="1992853" cy="369332"/>
          </a:xfrm>
          <a:prstGeom prst="rect">
            <a:avLst/>
          </a:prstGeom>
        </p:spPr>
        <p:txBody>
          <a:bodyPr wrap="none">
            <a:spAutoFit/>
          </a:bodyPr>
          <a:lstStyle/>
          <a:p>
            <a:pPr marL="285750" indent="-285750"/>
            <a:r>
              <a:rPr lang="uk-UA" b="1" i="1" dirty="0" smtClean="0"/>
              <a:t>Спіральний тип</a:t>
            </a:r>
            <a:endParaRPr lang="uk-UA" b="1" i="1" dirty="0" smtClean="0"/>
          </a:p>
        </p:txBody>
      </p:sp>
      <p:sp>
        <p:nvSpPr>
          <p:cNvPr id="10" name="Прямоугольник 9"/>
          <p:cNvSpPr/>
          <p:nvPr/>
        </p:nvSpPr>
        <p:spPr>
          <a:xfrm>
            <a:off x="1928794" y="285728"/>
            <a:ext cx="1734770" cy="369332"/>
          </a:xfrm>
          <a:prstGeom prst="rect">
            <a:avLst/>
          </a:prstGeom>
        </p:spPr>
        <p:txBody>
          <a:bodyPr wrap="none">
            <a:spAutoFit/>
          </a:bodyPr>
          <a:lstStyle/>
          <a:p>
            <a:pPr marL="285750" indent="-285750"/>
            <a:r>
              <a:rPr lang="uk-UA" b="1" i="1" dirty="0" smtClean="0"/>
              <a:t>Кубічний тип</a:t>
            </a:r>
            <a:endParaRPr lang="uk-UA" b="1" i="1" dirty="0" smtClean="0"/>
          </a:p>
        </p:txBody>
      </p:sp>
      <p:sp>
        <p:nvSpPr>
          <p:cNvPr id="11" name="Прямоугольник 10"/>
          <p:cNvSpPr/>
          <p:nvPr/>
        </p:nvSpPr>
        <p:spPr>
          <a:xfrm>
            <a:off x="4857752" y="1928802"/>
            <a:ext cx="1822935" cy="369332"/>
          </a:xfrm>
          <a:prstGeom prst="rect">
            <a:avLst/>
          </a:prstGeom>
        </p:spPr>
        <p:txBody>
          <a:bodyPr wrap="none">
            <a:spAutoFit/>
          </a:bodyPr>
          <a:lstStyle/>
          <a:p>
            <a:pPr marL="285750" indent="-285750"/>
            <a:r>
              <a:rPr lang="uk-UA" b="1" i="1" dirty="0" smtClean="0"/>
              <a:t>Змішаний тип</a:t>
            </a:r>
            <a:endParaRPr lang="uk-UA" b="1" i="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85786" y="357166"/>
            <a:ext cx="6715172" cy="255454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Arial Unicode MS" pitchFamily="34" charset="-128"/>
                <a:cs typeface="Arial" pitchFamily="34" charset="0"/>
              </a:rPr>
              <a:t>Незалежно від способу складання нуклеокапсиду складні віруси (грипу, гепатиту В, ВІЛ) здебільшого мають сферичну форму. Віруси спричинюють близько 500 захворювань: герпес, вітряну та натуральну віспу, кір, краснуху, епідемічний паротит, гепатит, грип, сказ, СНІД, онкологічні захворювання та ін. Віруси руйнуються під впливом лугів, хлораміну та хлорного вапна, але стійкі до дії антибіотиків.</a:t>
            </a:r>
            <a:r>
              <a:rPr kumimoji="0" lang="uk-UA" sz="20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4" name="Рисунок 3" descr="article_1289474565.jpg"/>
          <p:cNvPicPr>
            <a:picLocks noChangeAspect="1"/>
          </p:cNvPicPr>
          <p:nvPr/>
        </p:nvPicPr>
        <p:blipFill>
          <a:blip r:embed="rId2"/>
          <a:stretch>
            <a:fillRect/>
          </a:stretch>
        </p:blipFill>
        <p:spPr>
          <a:xfrm>
            <a:off x="1643042" y="3000372"/>
            <a:ext cx="4786346" cy="353990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Хвороби людей,спричинені вірусами</a:t>
            </a:r>
            <a:endParaRPr lang="ru-RU" dirty="0"/>
          </a:p>
        </p:txBody>
      </p:sp>
      <p:sp>
        <p:nvSpPr>
          <p:cNvPr id="3" name="Содержимое 2"/>
          <p:cNvSpPr>
            <a:spLocks noGrp="1"/>
          </p:cNvSpPr>
          <p:nvPr>
            <p:ph idx="1"/>
          </p:nvPr>
        </p:nvSpPr>
        <p:spPr>
          <a:xfrm>
            <a:off x="500034" y="2011680"/>
            <a:ext cx="7239000" cy="4846320"/>
          </a:xfrm>
        </p:spPr>
        <p:txBody>
          <a:bodyPr/>
          <a:lstStyle/>
          <a:p>
            <a:r>
              <a:rPr lang="uk-UA" sz="2400" i="1" dirty="0" smtClean="0"/>
              <a:t>Грип</a:t>
            </a:r>
          </a:p>
          <a:p>
            <a:r>
              <a:rPr lang="uk-UA" sz="2400" i="1" dirty="0" smtClean="0"/>
              <a:t>ВІЛ</a:t>
            </a:r>
          </a:p>
          <a:p>
            <a:r>
              <a:rPr lang="uk-UA" sz="2400" i="1" dirty="0" smtClean="0"/>
              <a:t>Кір</a:t>
            </a:r>
          </a:p>
          <a:p>
            <a:r>
              <a:rPr lang="uk-UA" sz="2400" i="1" dirty="0" smtClean="0"/>
              <a:t>Краснуха </a:t>
            </a:r>
          </a:p>
          <a:p>
            <a:r>
              <a:rPr lang="uk-UA" sz="2400" i="1" dirty="0" smtClean="0"/>
              <a:t>Віспа</a:t>
            </a:r>
          </a:p>
          <a:p>
            <a:r>
              <a:rPr lang="uk-UA" sz="2400" i="1" dirty="0" smtClean="0"/>
              <a:t>Гепатит</a:t>
            </a:r>
          </a:p>
          <a:p>
            <a:r>
              <a:rPr lang="uk-UA" sz="2400" i="1" dirty="0" smtClean="0"/>
              <a:t>Поліомієліт</a:t>
            </a:r>
            <a:endParaRPr lang="ru-RU" dirty="0"/>
          </a:p>
        </p:txBody>
      </p:sp>
      <p:pic>
        <p:nvPicPr>
          <p:cNvPr id="4" name="Содержимое 6" descr="4.2.gif"/>
          <p:cNvPicPr>
            <a:picLocks noChangeAspect="1"/>
          </p:cNvPicPr>
          <p:nvPr/>
        </p:nvPicPr>
        <p:blipFill>
          <a:blip r:embed="rId2"/>
          <a:srcRect/>
          <a:stretch>
            <a:fillRect/>
          </a:stretch>
        </p:blipFill>
        <p:spPr>
          <a:xfrm>
            <a:off x="3214678" y="2071678"/>
            <a:ext cx="4857784" cy="33131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106</TotalTime>
  <Words>670</Words>
  <Application>Microsoft Office PowerPoint</Application>
  <PresentationFormat>Экран (4:3)</PresentationFormat>
  <Paragraphs>65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Изящная</vt:lpstr>
      <vt:lpstr>Віруси та їх будова </vt:lpstr>
      <vt:lpstr>Слайд 2</vt:lpstr>
      <vt:lpstr>Слайд 3</vt:lpstr>
      <vt:lpstr>Хімічний склад вірусів</vt:lpstr>
      <vt:lpstr>Нуклеїнові кислоти </vt:lpstr>
      <vt:lpstr>Типи симетрії вірусів </vt:lpstr>
      <vt:lpstr>Слайд 7</vt:lpstr>
      <vt:lpstr>Слайд 8</vt:lpstr>
      <vt:lpstr>Хвороби людей,спричинені вірусами</vt:lpstr>
      <vt:lpstr>Хвороби рослин,спричинені вірусами</vt:lpstr>
      <vt:lpstr>Хвороби тварин,спричинені вірусами</vt:lpstr>
      <vt:lpstr>Значення вірусів</vt:lpstr>
      <vt:lpstr>висновок</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Віруси та їх будова</dc:title>
  <dc:creator>asdfg</dc:creator>
  <cp:lastModifiedBy>asdfg</cp:lastModifiedBy>
  <cp:revision>11</cp:revision>
  <dcterms:created xsi:type="dcterms:W3CDTF">2014-03-18T18:44:37Z</dcterms:created>
  <dcterms:modified xsi:type="dcterms:W3CDTF">2014-03-18T20:31:37Z</dcterms:modified>
</cp:coreProperties>
</file>