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6.wdp"/><Relationship Id="rId1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6.wdp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45C37-9552-49A9-859D-0132ECE532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274FA-21DA-4B7E-87A0-1BE84BAC4E6B}">
      <dgm:prSet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sz="65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Вологість</a:t>
          </a:r>
          <a:r>
            <a:rPr lang="ru-RU" sz="6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. </a:t>
          </a:r>
          <a:br>
            <a:rPr lang="ru-RU" sz="6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</a:br>
          <a:r>
            <a:rPr lang="ru-RU" sz="54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Її</a:t>
          </a:r>
          <a:r>
            <a:rPr lang="ru-RU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ru-RU" sz="54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значення</a:t>
          </a:r>
          <a:r>
            <a:rPr lang="uk-UA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для продуктів харчування</a:t>
          </a:r>
          <a:endParaRPr lang="ru-RU" sz="6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88D1852-AA38-42F4-AA42-8E8177EC4E6D}" type="parTrans" cxnId="{DB97ACA2-6462-4AC8-A076-3270B265898B}">
      <dgm:prSet/>
      <dgm:spPr/>
      <dgm:t>
        <a:bodyPr/>
        <a:lstStyle/>
        <a:p>
          <a:endParaRPr lang="ru-RU"/>
        </a:p>
      </dgm:t>
    </dgm:pt>
    <dgm:pt modelId="{052D9708-2237-499E-A554-2FDD00EA1FE6}" type="sibTrans" cxnId="{DB97ACA2-6462-4AC8-A076-3270B265898B}">
      <dgm:prSet/>
      <dgm:spPr/>
      <dgm:t>
        <a:bodyPr/>
        <a:lstStyle/>
        <a:p>
          <a:endParaRPr lang="ru-RU"/>
        </a:p>
      </dgm:t>
    </dgm:pt>
    <dgm:pt modelId="{176B298B-C274-4472-AFA6-9F731E2C118D}" type="pres">
      <dgm:prSet presAssocID="{99545C37-9552-49A9-859D-0132ECE53271}" presName="compositeShape" presStyleCnt="0">
        <dgm:presLayoutVars>
          <dgm:chMax val="7"/>
          <dgm:dir/>
          <dgm:resizeHandles val="exact"/>
        </dgm:presLayoutVars>
      </dgm:prSet>
      <dgm:spPr/>
    </dgm:pt>
    <dgm:pt modelId="{5EA38C4A-1724-4817-A517-C3C02797C932}" type="pres">
      <dgm:prSet presAssocID="{573274FA-21DA-4B7E-87A0-1BE84BAC4E6B}" presName="circ1TxSh" presStyleLbl="vennNode1" presStyleIdx="0" presStyleCnt="1"/>
      <dgm:spPr/>
    </dgm:pt>
  </dgm:ptLst>
  <dgm:cxnLst>
    <dgm:cxn modelId="{552B8F69-CDA1-4D61-909B-CC4BEC1A032E}" type="presOf" srcId="{573274FA-21DA-4B7E-87A0-1BE84BAC4E6B}" destId="{5EA38C4A-1724-4817-A517-C3C02797C932}" srcOrd="0" destOrd="0" presId="urn:microsoft.com/office/officeart/2005/8/layout/venn1"/>
    <dgm:cxn modelId="{18062808-9AF6-4029-A861-B86B85B05ECA}" type="presOf" srcId="{99545C37-9552-49A9-859D-0132ECE53271}" destId="{176B298B-C274-4472-AFA6-9F731E2C118D}" srcOrd="0" destOrd="0" presId="urn:microsoft.com/office/officeart/2005/8/layout/venn1"/>
    <dgm:cxn modelId="{DB97ACA2-6462-4AC8-A076-3270B265898B}" srcId="{99545C37-9552-49A9-859D-0132ECE53271}" destId="{573274FA-21DA-4B7E-87A0-1BE84BAC4E6B}" srcOrd="0" destOrd="0" parTransId="{588D1852-AA38-42F4-AA42-8E8177EC4E6D}" sibTransId="{052D9708-2237-499E-A554-2FDD00EA1FE6}"/>
    <dgm:cxn modelId="{9AE2D756-09CD-4844-AC5C-7FFE06929D35}" type="presParOf" srcId="{176B298B-C274-4472-AFA6-9F731E2C118D}" destId="{5EA38C4A-1724-4817-A517-C3C02797C93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8D0E36-1BEE-41CA-9B67-35C81D8BCD37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17C3E-09D5-449C-912D-E6C0253DD9B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D841F021-F63B-46A7-97D1-E3FF36A2F918}" type="parTrans" cxnId="{571BCEB9-FDA2-41C9-90D3-7F8701D9D286}">
      <dgm:prSet/>
      <dgm:spPr/>
      <dgm:t>
        <a:bodyPr/>
        <a:lstStyle/>
        <a:p>
          <a:endParaRPr lang="ru-RU"/>
        </a:p>
      </dgm:t>
    </dgm:pt>
    <dgm:pt modelId="{00B7A4E3-0B42-4E13-BB44-AF00CBE85710}" type="sibTrans" cxnId="{571BCEB9-FDA2-41C9-90D3-7F8701D9D286}">
      <dgm:prSet/>
      <dgm:spPr/>
      <dgm:t>
        <a:bodyPr/>
        <a:lstStyle/>
        <a:p>
          <a:endParaRPr lang="ru-RU"/>
        </a:p>
      </dgm:t>
    </dgm:pt>
    <dgm:pt modelId="{03940EBB-41E4-4534-9FDB-562FF99F19A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CB26BE-E4AF-474A-B14E-93D3FAC37395}" type="parTrans" cxnId="{3DBC806E-14F9-4D0C-912F-E79754714AC1}">
      <dgm:prSet/>
      <dgm:spPr/>
      <dgm:t>
        <a:bodyPr/>
        <a:lstStyle/>
        <a:p>
          <a:endParaRPr lang="ru-RU"/>
        </a:p>
      </dgm:t>
    </dgm:pt>
    <dgm:pt modelId="{2B9CD182-1759-4464-B831-5E43953652B0}" type="sibTrans" cxnId="{3DBC806E-14F9-4D0C-912F-E79754714AC1}">
      <dgm:prSet/>
      <dgm:spPr/>
      <dgm:t>
        <a:bodyPr/>
        <a:lstStyle/>
        <a:p>
          <a:endParaRPr lang="ru-RU"/>
        </a:p>
      </dgm:t>
    </dgm:pt>
    <dgm:pt modelId="{2834218B-14E8-4970-9DB9-70B00FDF00AD}" type="pres">
      <dgm:prSet presAssocID="{338D0E36-1BEE-41CA-9B67-35C81D8BCD3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F50E341-5A56-4B87-9C9E-1EE23B297D82}" type="pres">
      <dgm:prSet presAssocID="{338D0E36-1BEE-41CA-9B67-35C81D8BCD37}" presName="cycle" presStyleCnt="0"/>
      <dgm:spPr/>
    </dgm:pt>
    <dgm:pt modelId="{F38784B1-97C1-47B5-B9E1-52788FCB3276}" type="pres">
      <dgm:prSet presAssocID="{338D0E36-1BEE-41CA-9B67-35C81D8BCD37}" presName="centerShape" presStyleCnt="0"/>
      <dgm:spPr/>
    </dgm:pt>
    <dgm:pt modelId="{6CEF5A47-3D14-4EDF-B1D3-AFAAEF991A27}" type="pres">
      <dgm:prSet presAssocID="{338D0E36-1BEE-41CA-9B67-35C81D8BCD37}" presName="connSite" presStyleLbl="node1" presStyleIdx="0" presStyleCnt="3"/>
      <dgm:spPr/>
    </dgm:pt>
    <dgm:pt modelId="{4253DC8F-AAB1-4C3D-A940-EB04B9174C8D}" type="pres">
      <dgm:prSet presAssocID="{338D0E36-1BEE-41CA-9B67-35C81D8BCD37}" presName="visible" presStyleLbl="node1" presStyleIdx="0" presStyleCnt="3" custLinFactNeighborX="30705" custLinFactNeighborY="-2466"/>
      <dgm:spPr/>
    </dgm:pt>
    <dgm:pt modelId="{677845D5-4EDA-46C0-A62D-7963A57E688A}" type="pres">
      <dgm:prSet presAssocID="{D841F021-F63B-46A7-97D1-E3FF36A2F918}" presName="Name25" presStyleLbl="parChTrans1D1" presStyleIdx="0" presStyleCnt="2"/>
      <dgm:spPr/>
    </dgm:pt>
    <dgm:pt modelId="{8F15A4B2-BF57-4999-9025-3184A33DA298}" type="pres">
      <dgm:prSet presAssocID="{3A717C3E-09D5-449C-912D-E6C0253DD9BA}" presName="node" presStyleCnt="0"/>
      <dgm:spPr/>
    </dgm:pt>
    <dgm:pt modelId="{C6217750-54D0-416E-99C3-755073B303C9}" type="pres">
      <dgm:prSet presAssocID="{3A717C3E-09D5-449C-912D-E6C0253DD9BA}" presName="parentNode" presStyleLbl="node1" presStyleIdx="1" presStyleCnt="3" custScaleX="186345" custScaleY="176753" custLinFactX="4470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D3AF1-C4E3-4310-B812-03A1807C837B}" type="pres">
      <dgm:prSet presAssocID="{3A717C3E-09D5-449C-912D-E6C0253DD9BA}" presName="childNode" presStyleLbl="revTx" presStyleIdx="0" presStyleCnt="0">
        <dgm:presLayoutVars>
          <dgm:bulletEnabled val="1"/>
        </dgm:presLayoutVars>
      </dgm:prSet>
      <dgm:spPr/>
    </dgm:pt>
    <dgm:pt modelId="{EDA8A3AF-9856-46B6-9225-D0651DE161F1}" type="pres">
      <dgm:prSet presAssocID="{31CB26BE-E4AF-474A-B14E-93D3FAC37395}" presName="Name25" presStyleLbl="parChTrans1D1" presStyleIdx="1" presStyleCnt="2"/>
      <dgm:spPr/>
    </dgm:pt>
    <dgm:pt modelId="{62B88DB1-EAAD-4636-BA99-CD0A4CBD7D2E}" type="pres">
      <dgm:prSet presAssocID="{03940EBB-41E4-4534-9FDB-562FF99F19A9}" presName="node" presStyleCnt="0"/>
      <dgm:spPr/>
    </dgm:pt>
    <dgm:pt modelId="{7117BD80-E84C-4C6B-AE02-8D07F35FF5C3}" type="pres">
      <dgm:prSet presAssocID="{03940EBB-41E4-4534-9FDB-562FF99F19A9}" presName="parentNode" presStyleLbl="node1" presStyleIdx="2" presStyleCnt="3" custScaleX="149669" custScaleY="123472" custLinFactX="11759" custLinFactNeighborX="100000" custLinFactNeighborY="3229">
        <dgm:presLayoutVars>
          <dgm:chMax val="1"/>
          <dgm:bulletEnabled val="1"/>
        </dgm:presLayoutVars>
      </dgm:prSet>
      <dgm:spPr/>
    </dgm:pt>
    <dgm:pt modelId="{CE6D0631-CD6D-48E0-B236-F10BC2F5E029}" type="pres">
      <dgm:prSet presAssocID="{03940EBB-41E4-4534-9FDB-562FF99F19A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71BCEB9-FDA2-41C9-90D3-7F8701D9D286}" srcId="{338D0E36-1BEE-41CA-9B67-35C81D8BCD37}" destId="{3A717C3E-09D5-449C-912D-E6C0253DD9BA}" srcOrd="0" destOrd="0" parTransId="{D841F021-F63B-46A7-97D1-E3FF36A2F918}" sibTransId="{00B7A4E3-0B42-4E13-BB44-AF00CBE85710}"/>
    <dgm:cxn modelId="{86495C6B-AD50-4294-BC14-25A3D2B76754}" type="presOf" srcId="{3A717C3E-09D5-449C-912D-E6C0253DD9BA}" destId="{C6217750-54D0-416E-99C3-755073B303C9}" srcOrd="0" destOrd="0" presId="urn:microsoft.com/office/officeart/2005/8/layout/radial2"/>
    <dgm:cxn modelId="{0E77FA3B-68D3-496B-A6FC-E31BAD1EEE8C}" type="presOf" srcId="{31CB26BE-E4AF-474A-B14E-93D3FAC37395}" destId="{EDA8A3AF-9856-46B6-9225-D0651DE161F1}" srcOrd="0" destOrd="0" presId="urn:microsoft.com/office/officeart/2005/8/layout/radial2"/>
    <dgm:cxn modelId="{0AC676E0-3BBB-43E9-9C9D-6C6FB5E28084}" type="presOf" srcId="{03940EBB-41E4-4534-9FDB-562FF99F19A9}" destId="{7117BD80-E84C-4C6B-AE02-8D07F35FF5C3}" srcOrd="0" destOrd="0" presId="urn:microsoft.com/office/officeart/2005/8/layout/radial2"/>
    <dgm:cxn modelId="{E491E857-3607-45A3-A286-97727B3307AE}" type="presOf" srcId="{D841F021-F63B-46A7-97D1-E3FF36A2F918}" destId="{677845D5-4EDA-46C0-A62D-7963A57E688A}" srcOrd="0" destOrd="0" presId="urn:microsoft.com/office/officeart/2005/8/layout/radial2"/>
    <dgm:cxn modelId="{3DBC806E-14F9-4D0C-912F-E79754714AC1}" srcId="{338D0E36-1BEE-41CA-9B67-35C81D8BCD37}" destId="{03940EBB-41E4-4534-9FDB-562FF99F19A9}" srcOrd="1" destOrd="0" parTransId="{31CB26BE-E4AF-474A-B14E-93D3FAC37395}" sibTransId="{2B9CD182-1759-4464-B831-5E43953652B0}"/>
    <dgm:cxn modelId="{0296053E-388D-4555-A685-056F85EE2E30}" type="presOf" srcId="{338D0E36-1BEE-41CA-9B67-35C81D8BCD37}" destId="{2834218B-14E8-4970-9DB9-70B00FDF00AD}" srcOrd="0" destOrd="0" presId="urn:microsoft.com/office/officeart/2005/8/layout/radial2"/>
    <dgm:cxn modelId="{7972E630-9F92-4311-8E0D-A72EEDD80555}" type="presParOf" srcId="{2834218B-14E8-4970-9DB9-70B00FDF00AD}" destId="{0F50E341-5A56-4B87-9C9E-1EE23B297D82}" srcOrd="0" destOrd="0" presId="urn:microsoft.com/office/officeart/2005/8/layout/radial2"/>
    <dgm:cxn modelId="{B92E318F-45C7-4457-927C-8331913DC534}" type="presParOf" srcId="{0F50E341-5A56-4B87-9C9E-1EE23B297D82}" destId="{F38784B1-97C1-47B5-B9E1-52788FCB3276}" srcOrd="0" destOrd="0" presId="urn:microsoft.com/office/officeart/2005/8/layout/radial2"/>
    <dgm:cxn modelId="{33002567-14B7-4A6E-BF70-A4903A71CDEF}" type="presParOf" srcId="{F38784B1-97C1-47B5-B9E1-52788FCB3276}" destId="{6CEF5A47-3D14-4EDF-B1D3-AFAAEF991A27}" srcOrd="0" destOrd="0" presId="urn:microsoft.com/office/officeart/2005/8/layout/radial2"/>
    <dgm:cxn modelId="{3E145017-5446-4DA5-A830-1913EB9395D8}" type="presParOf" srcId="{F38784B1-97C1-47B5-B9E1-52788FCB3276}" destId="{4253DC8F-AAB1-4C3D-A940-EB04B9174C8D}" srcOrd="1" destOrd="0" presId="urn:microsoft.com/office/officeart/2005/8/layout/radial2"/>
    <dgm:cxn modelId="{1A716450-A71D-484C-B9D9-B7F940D9A250}" type="presParOf" srcId="{0F50E341-5A56-4B87-9C9E-1EE23B297D82}" destId="{677845D5-4EDA-46C0-A62D-7963A57E688A}" srcOrd="1" destOrd="0" presId="urn:microsoft.com/office/officeart/2005/8/layout/radial2"/>
    <dgm:cxn modelId="{F8F98991-6A4F-459E-9227-58C79C42E3CE}" type="presParOf" srcId="{0F50E341-5A56-4B87-9C9E-1EE23B297D82}" destId="{8F15A4B2-BF57-4999-9025-3184A33DA298}" srcOrd="2" destOrd="0" presId="urn:microsoft.com/office/officeart/2005/8/layout/radial2"/>
    <dgm:cxn modelId="{FDEA7C4D-D597-41B9-A28C-91BC8F553751}" type="presParOf" srcId="{8F15A4B2-BF57-4999-9025-3184A33DA298}" destId="{C6217750-54D0-416E-99C3-755073B303C9}" srcOrd="0" destOrd="0" presId="urn:microsoft.com/office/officeart/2005/8/layout/radial2"/>
    <dgm:cxn modelId="{ECF24FAF-5E8E-4EE9-A7B8-99E34DF4655C}" type="presParOf" srcId="{8F15A4B2-BF57-4999-9025-3184A33DA298}" destId="{460D3AF1-C4E3-4310-B812-03A1807C837B}" srcOrd="1" destOrd="0" presId="urn:microsoft.com/office/officeart/2005/8/layout/radial2"/>
    <dgm:cxn modelId="{41F114A6-CA46-4B4B-84E1-FE5191A5D16F}" type="presParOf" srcId="{0F50E341-5A56-4B87-9C9E-1EE23B297D82}" destId="{EDA8A3AF-9856-46B6-9225-D0651DE161F1}" srcOrd="3" destOrd="0" presId="urn:microsoft.com/office/officeart/2005/8/layout/radial2"/>
    <dgm:cxn modelId="{9A1E5D2F-73F1-454E-93A9-443B1C4396B5}" type="presParOf" srcId="{0F50E341-5A56-4B87-9C9E-1EE23B297D82}" destId="{62B88DB1-EAAD-4636-BA99-CD0A4CBD7D2E}" srcOrd="4" destOrd="0" presId="urn:microsoft.com/office/officeart/2005/8/layout/radial2"/>
    <dgm:cxn modelId="{43704DFD-06A3-41AE-B7E8-35E46AC8211D}" type="presParOf" srcId="{62B88DB1-EAAD-4636-BA99-CD0A4CBD7D2E}" destId="{7117BD80-E84C-4C6B-AE02-8D07F35FF5C3}" srcOrd="0" destOrd="0" presId="urn:microsoft.com/office/officeart/2005/8/layout/radial2"/>
    <dgm:cxn modelId="{01C87D4E-5C3A-4BA2-A2B9-73417B3B5BB6}" type="presParOf" srcId="{62B88DB1-EAAD-4636-BA99-CD0A4CBD7D2E}" destId="{CE6D0631-CD6D-48E0-B236-F10BC2F5E0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75420B-600A-4635-BB64-2FEA7D79852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6E034-3DE1-4BF4-8940-022F13B530D2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smtClean="0">
              <a:solidFill>
                <a:srgbClr val="002060"/>
              </a:solidFill>
              <a:latin typeface="Century Gothic" panose="020B0502020202020204" pitchFamily="34" charset="0"/>
            </a:rPr>
            <a:t>Величина відносної вологості повітря при зберіганні залежить від властивостей продукту. При високій відносній вологості повітря (85-95%) зберігають продукти з високим вмістом вологи (свіжі плоди), при низькій відносній вологості повітря (65-75%) - сухі продукти (борошно, цукор).</a:t>
          </a:r>
          <a:endParaRPr lang="ru-RU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D0DEA3CF-77E2-43CE-991E-19685A2D9CFE}" type="parTrans" cxnId="{B1C92382-89D3-49A6-90F4-16935A5DC111}">
      <dgm:prSet/>
      <dgm:spPr/>
      <dgm:t>
        <a:bodyPr/>
        <a:lstStyle/>
        <a:p>
          <a:endParaRPr lang="ru-RU"/>
        </a:p>
      </dgm:t>
    </dgm:pt>
    <dgm:pt modelId="{401C75AF-FCF4-4873-BBF2-01891BDD688E}" type="sibTrans" cxnId="{B1C92382-89D3-49A6-90F4-16935A5DC111}">
      <dgm:prSet/>
      <dgm:spPr/>
      <dgm:t>
        <a:bodyPr/>
        <a:lstStyle/>
        <a:p>
          <a:endParaRPr lang="ru-RU"/>
        </a:p>
      </dgm:t>
    </dgm:pt>
    <dgm:pt modelId="{058CCD4A-AC19-47D7-8871-5780C01235A7}" type="pres">
      <dgm:prSet presAssocID="{9175420B-600A-4635-BB64-2FEA7D798520}" presName="compositeShape" presStyleCnt="0">
        <dgm:presLayoutVars>
          <dgm:chMax val="7"/>
          <dgm:dir/>
          <dgm:resizeHandles val="exact"/>
        </dgm:presLayoutVars>
      </dgm:prSet>
      <dgm:spPr/>
    </dgm:pt>
    <dgm:pt modelId="{5A77C0C4-C37A-438A-AB52-1644F0B436F0}" type="pres">
      <dgm:prSet presAssocID="{1706E034-3DE1-4BF4-8940-022F13B530D2}" presName="circ1TxSh" presStyleLbl="vennNode1" presStyleIdx="0" presStyleCnt="1" custScaleX="133333"/>
      <dgm:spPr/>
    </dgm:pt>
  </dgm:ptLst>
  <dgm:cxnLst>
    <dgm:cxn modelId="{B1C92382-89D3-49A6-90F4-16935A5DC111}" srcId="{9175420B-600A-4635-BB64-2FEA7D798520}" destId="{1706E034-3DE1-4BF4-8940-022F13B530D2}" srcOrd="0" destOrd="0" parTransId="{D0DEA3CF-77E2-43CE-991E-19685A2D9CFE}" sibTransId="{401C75AF-FCF4-4873-BBF2-01891BDD688E}"/>
    <dgm:cxn modelId="{2936ABB9-F826-4BE1-B1F2-D1A731D4EAE4}" type="presOf" srcId="{1706E034-3DE1-4BF4-8940-022F13B530D2}" destId="{5A77C0C4-C37A-438A-AB52-1644F0B436F0}" srcOrd="0" destOrd="0" presId="urn:microsoft.com/office/officeart/2005/8/layout/venn1"/>
    <dgm:cxn modelId="{8CAF4BB6-D78C-441D-BAB4-45B82868785F}" type="presOf" srcId="{9175420B-600A-4635-BB64-2FEA7D798520}" destId="{058CCD4A-AC19-47D7-8871-5780C01235A7}" srcOrd="0" destOrd="0" presId="urn:microsoft.com/office/officeart/2005/8/layout/venn1"/>
    <dgm:cxn modelId="{EBDC2BAC-511A-4E5B-9662-CC0CA916C4AC}" type="presParOf" srcId="{058CCD4A-AC19-47D7-8871-5780C01235A7}" destId="{5A77C0C4-C37A-438A-AB52-1644F0B436F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DEB92F-5F78-43D4-B95F-4B586C54EAD0}" type="doc">
      <dgm:prSet loTypeId="urn:microsoft.com/office/officeart/2009/3/layout/FramedTextPicture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4A8FE6-DD06-40BD-BE85-5A0C03325F90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002060"/>
              </a:solidFill>
            </a:rPr>
            <a:t>Вологість</a:t>
          </a:r>
          <a:r>
            <a:rPr lang="ru-RU" dirty="0" smtClean="0">
              <a:solidFill>
                <a:srgbClr val="002060"/>
              </a:solidFill>
            </a:rPr>
            <a:t> - </a:t>
          </a:r>
          <a:r>
            <a:rPr lang="ru-RU" b="1" dirty="0" err="1" smtClean="0">
              <a:solidFill>
                <a:srgbClr val="002060"/>
              </a:solidFill>
            </a:rPr>
            <a:t>це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міра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що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характеризує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вміст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водяної</a:t>
          </a:r>
          <a:r>
            <a:rPr lang="ru-RU" dirty="0" smtClean="0">
              <a:solidFill>
                <a:srgbClr val="002060"/>
              </a:solidFill>
            </a:rPr>
            <a:t> пари у </a:t>
          </a:r>
          <a:r>
            <a:rPr lang="ru-RU" dirty="0" err="1" smtClean="0">
              <a:solidFill>
                <a:srgbClr val="002060"/>
              </a:solidFill>
            </a:rPr>
            <a:t>повітрі</a:t>
          </a:r>
          <a:r>
            <a:rPr lang="ru-RU" dirty="0" smtClean="0">
              <a:solidFill>
                <a:srgbClr val="002060"/>
              </a:solidFill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A990C967-AFF7-45B7-94F2-282736CF3A3E}" type="parTrans" cxnId="{8591719B-553E-44AD-9471-C5B5B7390FCE}">
      <dgm:prSet/>
      <dgm:spPr/>
      <dgm:t>
        <a:bodyPr/>
        <a:lstStyle/>
        <a:p>
          <a:endParaRPr lang="ru-RU"/>
        </a:p>
      </dgm:t>
    </dgm:pt>
    <dgm:pt modelId="{AAE43DF4-FC1E-44A3-AF3A-C8A7530CE623}" type="sibTrans" cxnId="{8591719B-553E-44AD-9471-C5B5B7390FCE}">
      <dgm:prSet/>
      <dgm:spPr/>
      <dgm:t>
        <a:bodyPr/>
        <a:lstStyle/>
        <a:p>
          <a:endParaRPr lang="ru-RU"/>
        </a:p>
      </dgm:t>
    </dgm:pt>
    <dgm:pt modelId="{49524422-141D-452B-AE8A-6F1DA4F42FAF}" type="pres">
      <dgm:prSet presAssocID="{99DEB92F-5F78-43D4-B95F-4B586C54EAD0}" presName="Name0" presStyleCnt="0">
        <dgm:presLayoutVars>
          <dgm:chMax/>
          <dgm:chPref/>
          <dgm:dir/>
        </dgm:presLayoutVars>
      </dgm:prSet>
      <dgm:spPr/>
    </dgm:pt>
    <dgm:pt modelId="{F292ADC8-7A78-4FD8-8707-2258F8B88288}" type="pres">
      <dgm:prSet presAssocID="{744A8FE6-DD06-40BD-BE85-5A0C03325F90}" presName="composite" presStyleCnt="0">
        <dgm:presLayoutVars>
          <dgm:chMax/>
          <dgm:chPref/>
        </dgm:presLayoutVars>
      </dgm:prSet>
      <dgm:spPr/>
    </dgm:pt>
    <dgm:pt modelId="{8C07857A-65D6-4150-B018-00DCA6EC7CAC}" type="pres">
      <dgm:prSet presAssocID="{744A8FE6-DD06-40BD-BE85-5A0C03325F90}" presName="Image" presStyleLbl="bgImgPlace1" presStyleIdx="0" presStyleCnt="1" custScaleX="51955" custScaleY="77206" custLinFactNeighborX="-3578" custLinFactNeighborY="452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3243778-E191-4D6B-939E-E84982FEF097}" type="pres">
      <dgm:prSet presAssocID="{744A8FE6-DD06-40BD-BE85-5A0C03325F90}" presName="ParentText" presStyleLbl="revTx" presStyleIdx="0" presStyleCnt="1" custLinFactNeighborX="-14454" custLinFactNeighborY="-41629">
        <dgm:presLayoutVars>
          <dgm:chMax val="0"/>
          <dgm:chPref val="0"/>
          <dgm:bulletEnabled val="1"/>
        </dgm:presLayoutVars>
      </dgm:prSet>
      <dgm:spPr/>
    </dgm:pt>
    <dgm:pt modelId="{3D6E0BB9-3460-4A4A-9B33-4878A4964CA5}" type="pres">
      <dgm:prSet presAssocID="{744A8FE6-DD06-40BD-BE85-5A0C03325F90}" presName="tlFrame" presStyleLbl="node1" presStyleIdx="0" presStyleCnt="4" custLinFactY="-32293" custLinFactNeighborX="-23447" custLinFactNeighborY="-100000"/>
      <dgm:spPr/>
    </dgm:pt>
    <dgm:pt modelId="{4C6FF507-D381-4E35-BD98-71CF28142FDA}" type="pres">
      <dgm:prSet presAssocID="{744A8FE6-DD06-40BD-BE85-5A0C03325F90}" presName="trFrame" presStyleLbl="node1" presStyleIdx="1" presStyleCnt="4" custScaleX="118589" custScaleY="140708" custLinFactY="-7512" custLinFactNeighborX="-87781" custLinFactNeighborY="-100000"/>
      <dgm:spPr>
        <a:solidFill>
          <a:schemeClr val="accent5">
            <a:lumMod val="75000"/>
          </a:schemeClr>
        </a:solidFill>
      </dgm:spPr>
    </dgm:pt>
    <dgm:pt modelId="{C0A96B41-D2C1-4A09-A09A-4B34D816DE37}" type="pres">
      <dgm:prSet presAssocID="{744A8FE6-DD06-40BD-BE85-5A0C03325F90}" presName="blFrame" presStyleLbl="node1" presStyleIdx="2" presStyleCnt="4" custScaleX="92097" custScaleY="142488" custLinFactY="-26561" custLinFactNeighborX="-36693" custLinFactNeighborY="-100000"/>
      <dgm:spPr/>
    </dgm:pt>
    <dgm:pt modelId="{1663B478-4FC7-4FA2-ACBB-1232756E1B0D}" type="pres">
      <dgm:prSet presAssocID="{744A8FE6-DD06-40BD-BE85-5A0C03325F90}" presName="brFrame" presStyleLbl="node1" presStyleIdx="3" presStyleCnt="4" custScaleX="137180" custScaleY="135413" custLinFactY="-27451" custLinFactNeighborX="-93977" custLinFactNeighborY="-100000"/>
      <dgm:spPr/>
    </dgm:pt>
  </dgm:ptLst>
  <dgm:cxnLst>
    <dgm:cxn modelId="{8591719B-553E-44AD-9471-C5B5B7390FCE}" srcId="{99DEB92F-5F78-43D4-B95F-4B586C54EAD0}" destId="{744A8FE6-DD06-40BD-BE85-5A0C03325F90}" srcOrd="0" destOrd="0" parTransId="{A990C967-AFF7-45B7-94F2-282736CF3A3E}" sibTransId="{AAE43DF4-FC1E-44A3-AF3A-C8A7530CE623}"/>
    <dgm:cxn modelId="{CE44AF10-E777-4874-BFE2-7970AFECF7BD}" type="presOf" srcId="{99DEB92F-5F78-43D4-B95F-4B586C54EAD0}" destId="{49524422-141D-452B-AE8A-6F1DA4F42FAF}" srcOrd="0" destOrd="0" presId="urn:microsoft.com/office/officeart/2009/3/layout/FramedTextPicture"/>
    <dgm:cxn modelId="{1C27ACD2-52A3-407A-9FC6-9D3D155740CF}" type="presOf" srcId="{744A8FE6-DD06-40BD-BE85-5A0C03325F90}" destId="{D3243778-E191-4D6B-939E-E84982FEF097}" srcOrd="0" destOrd="0" presId="urn:microsoft.com/office/officeart/2009/3/layout/FramedTextPicture"/>
    <dgm:cxn modelId="{62075896-AE50-4803-8DBC-4EDA9D483643}" type="presParOf" srcId="{49524422-141D-452B-AE8A-6F1DA4F42FAF}" destId="{F292ADC8-7A78-4FD8-8707-2258F8B88288}" srcOrd="0" destOrd="0" presId="urn:microsoft.com/office/officeart/2009/3/layout/FramedTextPicture"/>
    <dgm:cxn modelId="{E6ABC20F-8423-4BA5-9F78-87E310D5515E}" type="presParOf" srcId="{F292ADC8-7A78-4FD8-8707-2258F8B88288}" destId="{8C07857A-65D6-4150-B018-00DCA6EC7CAC}" srcOrd="0" destOrd="0" presId="urn:microsoft.com/office/officeart/2009/3/layout/FramedTextPicture"/>
    <dgm:cxn modelId="{E8B70373-0D99-4526-8B10-2E461B31228F}" type="presParOf" srcId="{F292ADC8-7A78-4FD8-8707-2258F8B88288}" destId="{D3243778-E191-4D6B-939E-E84982FEF097}" srcOrd="1" destOrd="0" presId="urn:microsoft.com/office/officeart/2009/3/layout/FramedTextPicture"/>
    <dgm:cxn modelId="{536691BA-C61D-40B3-A011-E7BAD6ECB056}" type="presParOf" srcId="{F292ADC8-7A78-4FD8-8707-2258F8B88288}" destId="{3D6E0BB9-3460-4A4A-9B33-4878A4964CA5}" srcOrd="2" destOrd="0" presId="urn:microsoft.com/office/officeart/2009/3/layout/FramedTextPicture"/>
    <dgm:cxn modelId="{6833506A-7065-4647-9526-58ABF3D07E2A}" type="presParOf" srcId="{F292ADC8-7A78-4FD8-8707-2258F8B88288}" destId="{4C6FF507-D381-4E35-BD98-71CF28142FDA}" srcOrd="3" destOrd="0" presId="urn:microsoft.com/office/officeart/2009/3/layout/FramedTextPicture"/>
    <dgm:cxn modelId="{F12B204A-D446-450E-95CC-C69F2D24E1FA}" type="presParOf" srcId="{F292ADC8-7A78-4FD8-8707-2258F8B88288}" destId="{C0A96B41-D2C1-4A09-A09A-4B34D816DE37}" srcOrd="4" destOrd="0" presId="urn:microsoft.com/office/officeart/2009/3/layout/FramedTextPicture"/>
    <dgm:cxn modelId="{D776AA0C-F039-431B-A298-B576097F9AB5}" type="presParOf" srcId="{F292ADC8-7A78-4FD8-8707-2258F8B88288}" destId="{1663B478-4FC7-4FA2-ACBB-1232756E1B0D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3EC6FE-9775-4AD4-B683-3C85CBCC871C}" type="doc">
      <dgm:prSet loTypeId="urn:microsoft.com/office/officeart/2005/8/layout/vList5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65A7E4F-38BF-4AE5-AA5A-0EC153FFF0C6}">
      <dgm:prSet custT="1"/>
      <dgm:spPr/>
      <dgm:t>
        <a:bodyPr/>
        <a:lstStyle/>
        <a:p>
          <a:pPr rtl="0"/>
          <a:r>
            <a:rPr lang="ru-RU" sz="2800" dirty="0" smtClean="0">
              <a:latin typeface="Century Gothic" panose="020B0502020202020204" pitchFamily="34" charset="0"/>
            </a:rPr>
            <a:t>Є два </a:t>
          </a:r>
          <a:r>
            <a:rPr lang="ru-RU" sz="2800" dirty="0" err="1" smtClean="0">
              <a:latin typeface="Century Gothic" panose="020B0502020202020204" pitchFamily="34" charset="0"/>
            </a:rPr>
            <a:t>способи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кількісної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оцінки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вологості</a:t>
          </a:r>
          <a:r>
            <a:rPr lang="ru-RU" sz="2800" dirty="0" smtClean="0">
              <a:latin typeface="Century Gothic" panose="020B0502020202020204" pitchFamily="34" charset="0"/>
            </a:rPr>
            <a:t>:</a:t>
          </a:r>
          <a:endParaRPr lang="ru-RU" sz="2800" dirty="0">
            <a:latin typeface="Century Gothic" panose="020B0502020202020204" pitchFamily="34" charset="0"/>
          </a:endParaRPr>
        </a:p>
      </dgm:t>
    </dgm:pt>
    <dgm:pt modelId="{1176A0BB-61A7-4599-B9D2-2EB36ECDD869}" type="parTrans" cxnId="{088AE16F-CD85-4B5D-8446-EAAD90B4A6B0}">
      <dgm:prSet/>
      <dgm:spPr/>
      <dgm:t>
        <a:bodyPr/>
        <a:lstStyle/>
        <a:p>
          <a:endParaRPr lang="ru-RU"/>
        </a:p>
      </dgm:t>
    </dgm:pt>
    <dgm:pt modelId="{4CD92537-D56B-421C-9949-4DFC2941339C}" type="sibTrans" cxnId="{088AE16F-CD85-4B5D-8446-EAAD90B4A6B0}">
      <dgm:prSet/>
      <dgm:spPr/>
      <dgm:t>
        <a:bodyPr/>
        <a:lstStyle/>
        <a:p>
          <a:endParaRPr lang="ru-RU"/>
        </a:p>
      </dgm:t>
    </dgm:pt>
    <dgm:pt modelId="{EA764D58-4BDA-4B09-85C2-3B7EC0ACD423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Абсолютна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вологість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 —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маса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водяної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пари,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що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утримується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в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одиницях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об'єму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повітря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.</a:t>
          </a:r>
          <a:b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</a:br>
          <a:endParaRPr lang="ru-RU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AE8D0E9-D10E-4104-AC55-3A6CC2EADA14}" type="parTrans" cxnId="{2E69946A-E8D3-47FC-8627-95F96F7B519A}">
      <dgm:prSet/>
      <dgm:spPr/>
      <dgm:t>
        <a:bodyPr/>
        <a:lstStyle/>
        <a:p>
          <a:endParaRPr lang="ru-RU"/>
        </a:p>
      </dgm:t>
    </dgm:pt>
    <dgm:pt modelId="{3B188C1A-CEB3-4E20-A760-CCB66780DED7}" type="sibTrans" cxnId="{2E69946A-E8D3-47FC-8627-95F96F7B519A}">
      <dgm:prSet/>
      <dgm:spPr/>
      <dgm:t>
        <a:bodyPr/>
        <a:lstStyle/>
        <a:p>
          <a:endParaRPr lang="ru-RU"/>
        </a:p>
      </dgm:t>
    </dgm:pt>
    <dgm:pt modelId="{4E70CB7E-4E9C-4468-AB24-C67D75D5EE0E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Відносна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вологість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 —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відношення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абсолютної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вологості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до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її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максимального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значення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 при 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даній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 </a:t>
          </a:r>
          <a:r>
            <a:rPr lang="ru-RU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температури</a:t>
          </a:r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</a:rPr>
            <a:t>. </a:t>
          </a:r>
          <a:endParaRPr lang="ru-RU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2AD339F-8734-4520-9D84-64BE4854D383}" type="parTrans" cxnId="{83403AFB-74F4-437C-A805-3282723A75DA}">
      <dgm:prSet/>
      <dgm:spPr/>
      <dgm:t>
        <a:bodyPr/>
        <a:lstStyle/>
        <a:p>
          <a:endParaRPr lang="ru-RU"/>
        </a:p>
      </dgm:t>
    </dgm:pt>
    <dgm:pt modelId="{DB9D00B1-E684-47A2-B50C-2F6865A47BBA}" type="sibTrans" cxnId="{83403AFB-74F4-437C-A805-3282723A75DA}">
      <dgm:prSet/>
      <dgm:spPr/>
      <dgm:t>
        <a:bodyPr/>
        <a:lstStyle/>
        <a:p>
          <a:endParaRPr lang="ru-RU"/>
        </a:p>
      </dgm:t>
    </dgm:pt>
    <dgm:pt modelId="{F277911D-BAB9-4137-8609-C9B3A2A4EEDB}" type="pres">
      <dgm:prSet presAssocID="{9E3EC6FE-9775-4AD4-B683-3C85CBCC871C}" presName="Name0" presStyleCnt="0">
        <dgm:presLayoutVars>
          <dgm:dir/>
          <dgm:animLvl val="lvl"/>
          <dgm:resizeHandles val="exact"/>
        </dgm:presLayoutVars>
      </dgm:prSet>
      <dgm:spPr/>
    </dgm:pt>
    <dgm:pt modelId="{7D914E35-EDA7-451B-BDF2-AC5696328128}" type="pres">
      <dgm:prSet presAssocID="{C65A7E4F-38BF-4AE5-AA5A-0EC153FFF0C6}" presName="linNode" presStyleCnt="0"/>
      <dgm:spPr/>
    </dgm:pt>
    <dgm:pt modelId="{A2FE6F1C-14F3-406B-AC51-D1DD5D2E0A35}" type="pres">
      <dgm:prSet presAssocID="{C65A7E4F-38BF-4AE5-AA5A-0EC153FFF0C6}" presName="parentText" presStyleLbl="node1" presStyleIdx="0" presStyleCnt="1" custScaleY="82599" custLinFactNeighborX="196" custLinFactNeighborY="0">
        <dgm:presLayoutVars>
          <dgm:chMax val="1"/>
          <dgm:bulletEnabled val="1"/>
        </dgm:presLayoutVars>
      </dgm:prSet>
      <dgm:spPr/>
    </dgm:pt>
    <dgm:pt modelId="{762FBB28-3886-4F18-B292-A8B014B34F7B}" type="pres">
      <dgm:prSet presAssocID="{C65A7E4F-38BF-4AE5-AA5A-0EC153FFF0C6}" presName="descendantText" presStyleLbl="alignAccFollowNode1" presStyleIdx="0" presStyleCnt="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88AE16F-CD85-4B5D-8446-EAAD90B4A6B0}" srcId="{9E3EC6FE-9775-4AD4-B683-3C85CBCC871C}" destId="{C65A7E4F-38BF-4AE5-AA5A-0EC153FFF0C6}" srcOrd="0" destOrd="0" parTransId="{1176A0BB-61A7-4599-B9D2-2EB36ECDD869}" sibTransId="{4CD92537-D56B-421C-9949-4DFC2941339C}"/>
    <dgm:cxn modelId="{22089410-FB39-47AA-9F32-B02E0B2BD39E}" type="presOf" srcId="{9E3EC6FE-9775-4AD4-B683-3C85CBCC871C}" destId="{F277911D-BAB9-4137-8609-C9B3A2A4EEDB}" srcOrd="0" destOrd="0" presId="urn:microsoft.com/office/officeart/2005/8/layout/vList5"/>
    <dgm:cxn modelId="{9A6A5EFC-7541-4240-BE2E-5BB497302AA3}" type="presOf" srcId="{4E70CB7E-4E9C-4468-AB24-C67D75D5EE0E}" destId="{762FBB28-3886-4F18-B292-A8B014B34F7B}" srcOrd="0" destOrd="1" presId="urn:microsoft.com/office/officeart/2005/8/layout/vList5"/>
    <dgm:cxn modelId="{83403AFB-74F4-437C-A805-3282723A75DA}" srcId="{C65A7E4F-38BF-4AE5-AA5A-0EC153FFF0C6}" destId="{4E70CB7E-4E9C-4468-AB24-C67D75D5EE0E}" srcOrd="1" destOrd="0" parTransId="{F2AD339F-8734-4520-9D84-64BE4854D383}" sibTransId="{DB9D00B1-E684-47A2-B50C-2F6865A47BBA}"/>
    <dgm:cxn modelId="{2E69946A-E8D3-47FC-8627-95F96F7B519A}" srcId="{C65A7E4F-38BF-4AE5-AA5A-0EC153FFF0C6}" destId="{EA764D58-4BDA-4B09-85C2-3B7EC0ACD423}" srcOrd="0" destOrd="0" parTransId="{8AE8D0E9-D10E-4104-AC55-3A6CC2EADA14}" sibTransId="{3B188C1A-CEB3-4E20-A760-CCB66780DED7}"/>
    <dgm:cxn modelId="{90575280-86F2-4508-A88C-29E318A5B327}" type="presOf" srcId="{C65A7E4F-38BF-4AE5-AA5A-0EC153FFF0C6}" destId="{A2FE6F1C-14F3-406B-AC51-D1DD5D2E0A35}" srcOrd="0" destOrd="0" presId="urn:microsoft.com/office/officeart/2005/8/layout/vList5"/>
    <dgm:cxn modelId="{194C1381-91DB-4AF2-A38B-3DB5707BDA2B}" type="presOf" srcId="{EA764D58-4BDA-4B09-85C2-3B7EC0ACD423}" destId="{762FBB28-3886-4F18-B292-A8B014B34F7B}" srcOrd="0" destOrd="0" presId="urn:microsoft.com/office/officeart/2005/8/layout/vList5"/>
    <dgm:cxn modelId="{EF33667D-E9B9-4176-A4C2-1D60AA8097DE}" type="presParOf" srcId="{F277911D-BAB9-4137-8609-C9B3A2A4EEDB}" destId="{7D914E35-EDA7-451B-BDF2-AC5696328128}" srcOrd="0" destOrd="0" presId="urn:microsoft.com/office/officeart/2005/8/layout/vList5"/>
    <dgm:cxn modelId="{2E8D74B8-C28E-44E9-9911-848F77BE34BF}" type="presParOf" srcId="{7D914E35-EDA7-451B-BDF2-AC5696328128}" destId="{A2FE6F1C-14F3-406B-AC51-D1DD5D2E0A35}" srcOrd="0" destOrd="0" presId="urn:microsoft.com/office/officeart/2005/8/layout/vList5"/>
    <dgm:cxn modelId="{0A5D9E42-FAF8-4546-8F11-A0989969E3E2}" type="presParOf" srcId="{7D914E35-EDA7-451B-BDF2-AC5696328128}" destId="{762FBB28-3886-4F18-B292-A8B014B34F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378020-7C08-4A52-B94C-1F65ACFAAF1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CBD644-373F-475F-BCD5-2E8449C62E5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Наочний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приклад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рідкого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і твердого стану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вологи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в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атмосфері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 — хмари,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що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складаються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з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дрібних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крапельок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води,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кристаликів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льоду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або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їхньої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суміші</a:t>
          </a:r>
          <a:r>
            <a:rPr lang="ru-RU" sz="4000" dirty="0" smtClean="0">
              <a:solidFill>
                <a:srgbClr val="002060"/>
              </a:solidFill>
              <a:latin typeface="Century Gothic" panose="020B0502020202020204" pitchFamily="34" charset="0"/>
            </a:rPr>
            <a:t>. </a:t>
          </a:r>
          <a:endParaRPr lang="ru-RU" sz="40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2FA21D1-289F-46C7-AA3C-D75CA6818EF4}" type="parTrans" cxnId="{E9514B06-CCAA-49E8-B5D4-4C1D2BFB71E3}">
      <dgm:prSet/>
      <dgm:spPr/>
      <dgm:t>
        <a:bodyPr/>
        <a:lstStyle/>
        <a:p>
          <a:endParaRPr lang="ru-RU"/>
        </a:p>
      </dgm:t>
    </dgm:pt>
    <dgm:pt modelId="{B05B1069-96ED-4255-B320-502AC00D02BC}" type="sibTrans" cxnId="{E9514B06-CCAA-49E8-B5D4-4C1D2BFB71E3}">
      <dgm:prSet/>
      <dgm:spPr/>
      <dgm:t>
        <a:bodyPr/>
        <a:lstStyle/>
        <a:p>
          <a:endParaRPr lang="ru-RU"/>
        </a:p>
      </dgm:t>
    </dgm:pt>
    <dgm:pt modelId="{D9468A6A-0698-40B6-BEEA-D29AFF01F262}" type="pres">
      <dgm:prSet presAssocID="{27378020-7C08-4A52-B94C-1F65ACFAAF14}" presName="linear" presStyleCnt="0">
        <dgm:presLayoutVars>
          <dgm:animLvl val="lvl"/>
          <dgm:resizeHandles val="exact"/>
        </dgm:presLayoutVars>
      </dgm:prSet>
      <dgm:spPr/>
    </dgm:pt>
    <dgm:pt modelId="{CD7D06C8-048F-4B7E-9E76-328DEC846D9C}" type="pres">
      <dgm:prSet presAssocID="{F8CBD644-373F-475F-BCD5-2E8449C62E53}" presName="parentText" presStyleLbl="node1" presStyleIdx="0" presStyleCnt="1" custScaleY="1138362">
        <dgm:presLayoutVars>
          <dgm:chMax val="0"/>
          <dgm:bulletEnabled val="1"/>
        </dgm:presLayoutVars>
      </dgm:prSet>
      <dgm:spPr>
        <a:prstGeom prst="ellipse">
          <a:avLst/>
        </a:prstGeom>
      </dgm:spPr>
    </dgm:pt>
  </dgm:ptLst>
  <dgm:cxnLst>
    <dgm:cxn modelId="{E9514B06-CCAA-49E8-B5D4-4C1D2BFB71E3}" srcId="{27378020-7C08-4A52-B94C-1F65ACFAAF14}" destId="{F8CBD644-373F-475F-BCD5-2E8449C62E53}" srcOrd="0" destOrd="0" parTransId="{A2FA21D1-289F-46C7-AA3C-D75CA6818EF4}" sibTransId="{B05B1069-96ED-4255-B320-502AC00D02BC}"/>
    <dgm:cxn modelId="{243E5A72-B3E8-49FF-9892-3808077EEA34}" type="presOf" srcId="{F8CBD644-373F-475F-BCD5-2E8449C62E53}" destId="{CD7D06C8-048F-4B7E-9E76-328DEC846D9C}" srcOrd="0" destOrd="0" presId="urn:microsoft.com/office/officeart/2005/8/layout/vList2"/>
    <dgm:cxn modelId="{DADCDD18-2A13-47F0-BE5A-6F5F22865505}" type="presOf" srcId="{27378020-7C08-4A52-B94C-1F65ACFAAF14}" destId="{D9468A6A-0698-40B6-BEEA-D29AFF01F262}" srcOrd="0" destOrd="0" presId="urn:microsoft.com/office/officeart/2005/8/layout/vList2"/>
    <dgm:cxn modelId="{CF5CE14C-A55B-4F68-88B7-5B852DDDAFFE}" type="presParOf" srcId="{D9468A6A-0698-40B6-BEEA-D29AFF01F262}" destId="{CD7D06C8-048F-4B7E-9E76-328DEC846D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147B2D-F4E5-4757-91B1-59AB645C373D}" type="doc">
      <dgm:prSet loTypeId="urn:microsoft.com/office/officeart/2005/8/layout/target3" loCatId="relationship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75D9CE4-8B6E-440C-ADF7-F0B945AB4E75}">
      <dgm:prSet custT="1"/>
      <dgm:spPr>
        <a:ln>
          <a:noFill/>
        </a:ln>
      </dgm:spPr>
      <dgm:t>
        <a:bodyPr/>
        <a:lstStyle/>
        <a:p>
          <a:pPr algn="ctr" rtl="0"/>
          <a:r>
            <a:rPr lang="ru-RU" sz="2800" dirty="0" err="1" smtClean="0">
              <a:latin typeface="Century Gothic" panose="020B0502020202020204" pitchFamily="34" charset="0"/>
            </a:rPr>
            <a:t>Необхідна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умова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утворення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хмар</a:t>
          </a:r>
          <a:r>
            <a:rPr lang="ru-RU" sz="2800" dirty="0" smtClean="0">
              <a:latin typeface="Century Gothic" panose="020B0502020202020204" pitchFamily="34" charset="0"/>
            </a:rPr>
            <a:t> — </a:t>
          </a:r>
          <a:r>
            <a:rPr lang="ru-RU" sz="2800" dirty="0" err="1" smtClean="0">
              <a:latin typeface="Century Gothic" panose="020B0502020202020204" pitchFamily="34" charset="0"/>
            </a:rPr>
            <a:t>насичення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водяної</a:t>
          </a:r>
          <a:r>
            <a:rPr lang="ru-RU" sz="2800" dirty="0" smtClean="0">
              <a:latin typeface="Century Gothic" panose="020B0502020202020204" pitchFamily="34" charset="0"/>
            </a:rPr>
            <a:t> пари до стану </a:t>
          </a:r>
          <a:r>
            <a:rPr lang="ru-RU" sz="2800" dirty="0" err="1" smtClean="0">
              <a:latin typeface="Century Gothic" panose="020B0502020202020204" pitchFamily="34" charset="0"/>
            </a:rPr>
            <a:t>конденсації</a:t>
          </a:r>
          <a:r>
            <a:rPr lang="ru-RU" sz="2800" dirty="0" smtClean="0">
              <a:latin typeface="Century Gothic" panose="020B0502020202020204" pitchFamily="34" charset="0"/>
            </a:rPr>
            <a:t> (</a:t>
          </a:r>
          <a:r>
            <a:rPr lang="ru-RU" sz="2800" dirty="0" err="1" smtClean="0">
              <a:latin typeface="Century Gothic" panose="020B0502020202020204" pitchFamily="34" charset="0"/>
            </a:rPr>
            <a:t>перетворення</a:t>
          </a:r>
          <a:r>
            <a:rPr lang="ru-RU" sz="2800" dirty="0" smtClean="0">
              <a:latin typeface="Century Gothic" panose="020B0502020202020204" pitchFamily="34" charset="0"/>
            </a:rPr>
            <a:t> пари у воду) </a:t>
          </a:r>
          <a:r>
            <a:rPr lang="ru-RU" sz="2800" dirty="0" err="1" smtClean="0">
              <a:latin typeface="Century Gothic" panose="020B0502020202020204" pitchFamily="34" charset="0"/>
            </a:rPr>
            <a:t>або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сублімації</a:t>
          </a:r>
          <a:r>
            <a:rPr lang="ru-RU" sz="2800" dirty="0" smtClean="0">
              <a:latin typeface="Century Gothic" panose="020B0502020202020204" pitchFamily="34" charset="0"/>
            </a:rPr>
            <a:t> (</a:t>
          </a:r>
          <a:r>
            <a:rPr lang="ru-RU" sz="2800" dirty="0" err="1" smtClean="0">
              <a:latin typeface="Century Gothic" panose="020B0502020202020204" pitchFamily="34" charset="0"/>
            </a:rPr>
            <a:t>перетворення</a:t>
          </a:r>
          <a:r>
            <a:rPr lang="ru-RU" sz="2800" dirty="0" smtClean="0">
              <a:latin typeface="Century Gothic" panose="020B0502020202020204" pitchFamily="34" charset="0"/>
            </a:rPr>
            <a:t> пари в </a:t>
          </a:r>
          <a:r>
            <a:rPr lang="ru-RU" sz="2800" dirty="0" err="1" smtClean="0">
              <a:latin typeface="Century Gothic" panose="020B0502020202020204" pitchFamily="34" charset="0"/>
            </a:rPr>
            <a:t>крижані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кристали</a:t>
          </a:r>
          <a:r>
            <a:rPr lang="ru-RU" sz="2800" dirty="0" smtClean="0">
              <a:latin typeface="Century Gothic" panose="020B0502020202020204" pitchFamily="34" charset="0"/>
            </a:rPr>
            <a:t>, </a:t>
          </a:r>
          <a:r>
            <a:rPr lang="ru-RU" sz="2800" dirty="0" err="1" smtClean="0">
              <a:latin typeface="Century Gothic" panose="020B0502020202020204" pitchFamily="34" charset="0"/>
            </a:rPr>
            <a:t>минаючи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рідку</a:t>
          </a:r>
          <a:r>
            <a:rPr lang="ru-RU" sz="2800" dirty="0" smtClean="0">
              <a:latin typeface="Century Gothic" panose="020B0502020202020204" pitchFamily="34" charset="0"/>
            </a:rPr>
            <a:t> фазу) </a:t>
          </a:r>
        </a:p>
        <a:p>
          <a:pPr algn="ctr" rtl="0"/>
          <a:r>
            <a:rPr lang="ru-RU" sz="2800" dirty="0" smtClean="0">
              <a:latin typeface="Century Gothic" panose="020B0502020202020204" pitchFamily="34" charset="0"/>
            </a:rPr>
            <a:t>і </a:t>
          </a:r>
          <a:r>
            <a:rPr lang="ru-RU" sz="2800" dirty="0" err="1" smtClean="0">
              <a:latin typeface="Century Gothic" panose="020B0502020202020204" pitchFamily="34" charset="0"/>
            </a:rPr>
            <a:t>зниження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температури</a:t>
          </a:r>
          <a:r>
            <a:rPr lang="ru-RU" sz="2800" dirty="0" smtClean="0">
              <a:latin typeface="Century Gothic" panose="020B0502020202020204" pitchFamily="34" charset="0"/>
            </a:rPr>
            <a:t> </a:t>
          </a:r>
          <a:r>
            <a:rPr lang="ru-RU" sz="2800" dirty="0" err="1" smtClean="0">
              <a:latin typeface="Century Gothic" panose="020B0502020202020204" pitchFamily="34" charset="0"/>
            </a:rPr>
            <a:t>повітря</a:t>
          </a:r>
          <a:r>
            <a:rPr lang="ru-RU" sz="2800" dirty="0" smtClean="0">
              <a:latin typeface="Century Gothic" panose="020B0502020202020204" pitchFamily="34" charset="0"/>
            </a:rPr>
            <a:t> до </a:t>
          </a:r>
          <a:r>
            <a:rPr lang="ru-RU" sz="2800" dirty="0" err="1" smtClean="0">
              <a:latin typeface="Century Gothic" panose="020B0502020202020204" pitchFamily="34" charset="0"/>
            </a:rPr>
            <a:t>критичної</a:t>
          </a:r>
          <a:r>
            <a:rPr lang="ru-RU" sz="2800" dirty="0" smtClean="0">
              <a:latin typeface="Century Gothic" panose="020B0502020202020204" pitchFamily="34" charset="0"/>
            </a:rPr>
            <a:t>. </a:t>
          </a:r>
          <a:endParaRPr lang="ru-RU" sz="2800" dirty="0">
            <a:latin typeface="Century Gothic" panose="020B0502020202020204" pitchFamily="34" charset="0"/>
          </a:endParaRPr>
        </a:p>
      </dgm:t>
    </dgm:pt>
    <dgm:pt modelId="{69BE814B-44FA-4BBD-BDE8-E2AFDD63FC0D}" type="parTrans" cxnId="{4316B934-E027-4CA0-B512-F986A3A3B8E4}">
      <dgm:prSet/>
      <dgm:spPr/>
      <dgm:t>
        <a:bodyPr/>
        <a:lstStyle/>
        <a:p>
          <a:endParaRPr lang="ru-RU"/>
        </a:p>
      </dgm:t>
    </dgm:pt>
    <dgm:pt modelId="{336C95E6-6AD6-4793-B08B-EEDE0B237346}" type="sibTrans" cxnId="{4316B934-E027-4CA0-B512-F986A3A3B8E4}">
      <dgm:prSet/>
      <dgm:spPr/>
      <dgm:t>
        <a:bodyPr/>
        <a:lstStyle/>
        <a:p>
          <a:endParaRPr lang="ru-RU"/>
        </a:p>
      </dgm:t>
    </dgm:pt>
    <dgm:pt modelId="{E32056FB-F33A-4681-B78C-66E449764C6A}" type="pres">
      <dgm:prSet presAssocID="{FA147B2D-F4E5-4757-91B1-59AB645C373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9332A0A-A069-4129-9A61-4AF99EA438BC}" type="pres">
      <dgm:prSet presAssocID="{075D9CE4-8B6E-440C-ADF7-F0B945AB4E75}" presName="circle1" presStyleLbl="node1" presStyleIdx="0" presStyleCnt="1" custScaleX="67246" custScaleY="63655" custLinFactNeighborX="-454" custLinFactNeighborY="-31827"/>
      <dgm:spPr>
        <a:prstGeom prst="cloud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0D1ED54-C87C-412E-A4B0-7E22631AEADD}" type="pres">
      <dgm:prSet presAssocID="{075D9CE4-8B6E-440C-ADF7-F0B945AB4E75}" presName="space" presStyleCnt="0"/>
      <dgm:spPr/>
    </dgm:pt>
    <dgm:pt modelId="{CA3780E3-9DDA-46A7-8D8D-AA7003D4307C}" type="pres">
      <dgm:prSet presAssocID="{075D9CE4-8B6E-440C-ADF7-F0B945AB4E75}" presName="rect1" presStyleLbl="alignAcc1" presStyleIdx="0" presStyleCnt="1" custScaleX="121966" custScaleY="116966" custLinFactNeighborX="3403" custLinFactNeighborY="7969"/>
      <dgm:spPr>
        <a:prstGeom prst="ellipse">
          <a:avLst/>
        </a:prstGeom>
      </dgm:spPr>
    </dgm:pt>
    <dgm:pt modelId="{B7C9661E-52B8-4B38-8496-54A6184686D2}" type="pres">
      <dgm:prSet presAssocID="{075D9CE4-8B6E-440C-ADF7-F0B945AB4E7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316B934-E027-4CA0-B512-F986A3A3B8E4}" srcId="{FA147B2D-F4E5-4757-91B1-59AB645C373D}" destId="{075D9CE4-8B6E-440C-ADF7-F0B945AB4E75}" srcOrd="0" destOrd="0" parTransId="{69BE814B-44FA-4BBD-BDE8-E2AFDD63FC0D}" sibTransId="{336C95E6-6AD6-4793-B08B-EEDE0B237346}"/>
    <dgm:cxn modelId="{44B11D3B-032C-4A8E-AEF4-89D8853DF510}" type="presOf" srcId="{075D9CE4-8B6E-440C-ADF7-F0B945AB4E75}" destId="{CA3780E3-9DDA-46A7-8D8D-AA7003D4307C}" srcOrd="0" destOrd="0" presId="urn:microsoft.com/office/officeart/2005/8/layout/target3"/>
    <dgm:cxn modelId="{4A90018E-4970-466E-B509-596070E242B6}" type="presOf" srcId="{075D9CE4-8B6E-440C-ADF7-F0B945AB4E75}" destId="{B7C9661E-52B8-4B38-8496-54A6184686D2}" srcOrd="1" destOrd="0" presId="urn:microsoft.com/office/officeart/2005/8/layout/target3"/>
    <dgm:cxn modelId="{141B3672-6DA2-4A05-BCE1-4DFBAA44283F}" type="presOf" srcId="{FA147B2D-F4E5-4757-91B1-59AB645C373D}" destId="{E32056FB-F33A-4681-B78C-66E449764C6A}" srcOrd="0" destOrd="0" presId="urn:microsoft.com/office/officeart/2005/8/layout/target3"/>
    <dgm:cxn modelId="{0F0FB906-96BA-4AB7-9070-7C4656635317}" type="presParOf" srcId="{E32056FB-F33A-4681-B78C-66E449764C6A}" destId="{59332A0A-A069-4129-9A61-4AF99EA438BC}" srcOrd="0" destOrd="0" presId="urn:microsoft.com/office/officeart/2005/8/layout/target3"/>
    <dgm:cxn modelId="{37371DA6-F98E-475E-82D0-1821FC1569D4}" type="presParOf" srcId="{E32056FB-F33A-4681-B78C-66E449764C6A}" destId="{B0D1ED54-C87C-412E-A4B0-7E22631AEADD}" srcOrd="1" destOrd="0" presId="urn:microsoft.com/office/officeart/2005/8/layout/target3"/>
    <dgm:cxn modelId="{AE2939CE-F00A-4514-AD61-9282ABDFA0F4}" type="presParOf" srcId="{E32056FB-F33A-4681-B78C-66E449764C6A}" destId="{CA3780E3-9DDA-46A7-8D8D-AA7003D4307C}" srcOrd="2" destOrd="0" presId="urn:microsoft.com/office/officeart/2005/8/layout/target3"/>
    <dgm:cxn modelId="{4F6F974D-D1FB-4241-82FA-75BE5A930F67}" type="presParOf" srcId="{E32056FB-F33A-4681-B78C-66E449764C6A}" destId="{B7C9661E-52B8-4B38-8496-54A6184686D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7C4D33-5611-477B-A8C1-AC0851CB7F3C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16AD2-A69C-4573-B2B2-6A24DCEA8CD2}">
      <dgm:prSet/>
      <dgm:spPr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Крім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того, у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повітрі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повинні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знаходитися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так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звані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ядра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конденсації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(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або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сублімації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).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Звичайно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такими ядрами є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кристалики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солі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що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зриваються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вітром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із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гребенів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морських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хвиль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або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мікроскопічний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пил,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піднятий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з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поверхні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землі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частки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гару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над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виробничими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об'єктами</a:t>
          </a:r>
          <a:r>
            <a:rPr lang="ru-RU" dirty="0" smtClean="0">
              <a:solidFill>
                <a:schemeClr val="tx2"/>
              </a:solidFill>
              <a:latin typeface="Century Gothic" panose="020B0502020202020204" pitchFamily="34" charset="0"/>
            </a:rPr>
            <a:t>. </a:t>
          </a:r>
          <a:endParaRPr lang="ru-RU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39F2E6A2-F24D-43DB-AF0A-4FF1CD42C178}" type="parTrans" cxnId="{0EBFBC21-BFFA-4209-AFDB-82D6A6203F8B}">
      <dgm:prSet/>
      <dgm:spPr/>
      <dgm:t>
        <a:bodyPr/>
        <a:lstStyle/>
        <a:p>
          <a:endParaRPr lang="ru-RU"/>
        </a:p>
      </dgm:t>
    </dgm:pt>
    <dgm:pt modelId="{526626E1-90D1-4DAB-A024-F1754F909A68}" type="sibTrans" cxnId="{0EBFBC21-BFFA-4209-AFDB-82D6A6203F8B}">
      <dgm:prSet/>
      <dgm:spPr/>
      <dgm:t>
        <a:bodyPr/>
        <a:lstStyle/>
        <a:p>
          <a:endParaRPr lang="ru-RU"/>
        </a:p>
      </dgm:t>
    </dgm:pt>
    <dgm:pt modelId="{75A6D183-4996-4603-952C-8A551D696128}" type="pres">
      <dgm:prSet presAssocID="{587C4D33-5611-477B-A8C1-AC0851CB7F3C}" presName="compositeShape" presStyleCnt="0">
        <dgm:presLayoutVars>
          <dgm:chMax val="7"/>
          <dgm:dir/>
          <dgm:resizeHandles val="exact"/>
        </dgm:presLayoutVars>
      </dgm:prSet>
      <dgm:spPr/>
    </dgm:pt>
    <dgm:pt modelId="{227D3092-D63A-49FF-B9B2-BC92A09B2492}" type="pres">
      <dgm:prSet presAssocID="{47816AD2-A69C-4573-B2B2-6A24DCEA8CD2}" presName="circ1TxSh" presStyleLbl="vennNode1" presStyleIdx="0" presStyleCnt="1" custScaleX="133659" custLinFactNeighborX="29" custLinFactNeighborY="138"/>
      <dgm:spPr/>
    </dgm:pt>
  </dgm:ptLst>
  <dgm:cxnLst>
    <dgm:cxn modelId="{8AD0F563-F70B-470A-8898-97B709A71B37}" type="presOf" srcId="{47816AD2-A69C-4573-B2B2-6A24DCEA8CD2}" destId="{227D3092-D63A-49FF-B9B2-BC92A09B2492}" srcOrd="0" destOrd="0" presId="urn:microsoft.com/office/officeart/2005/8/layout/venn1"/>
    <dgm:cxn modelId="{A65462D7-A1C0-4ADC-A7E7-FC460D53B719}" type="presOf" srcId="{587C4D33-5611-477B-A8C1-AC0851CB7F3C}" destId="{75A6D183-4996-4603-952C-8A551D696128}" srcOrd="0" destOrd="0" presId="urn:microsoft.com/office/officeart/2005/8/layout/venn1"/>
    <dgm:cxn modelId="{0EBFBC21-BFFA-4209-AFDB-82D6A6203F8B}" srcId="{587C4D33-5611-477B-A8C1-AC0851CB7F3C}" destId="{47816AD2-A69C-4573-B2B2-6A24DCEA8CD2}" srcOrd="0" destOrd="0" parTransId="{39F2E6A2-F24D-43DB-AF0A-4FF1CD42C178}" sibTransId="{526626E1-90D1-4DAB-A024-F1754F909A68}"/>
    <dgm:cxn modelId="{BB42A726-B030-435E-B493-44319CC8D498}" type="presParOf" srcId="{75A6D183-4996-4603-952C-8A551D696128}" destId="{227D3092-D63A-49FF-B9B2-BC92A09B249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BAADEB-5C6B-4BF5-AE38-3B9607DDADF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929B95-7404-4C3C-B0DE-E7468F507AB1}">
      <dgm:prSet/>
      <dgm:spPr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Оскільки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над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сучасними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містами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пилу і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гару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завжди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багато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, погода в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містах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завжди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гірша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ніж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за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містом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. Особливо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це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виявляється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в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приморських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містах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>.</a:t>
          </a:r>
          <a:endParaRPr lang="ru-RU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ECB480E-11DA-400A-8819-D44295739954}" type="parTrans" cxnId="{53152D11-0A39-43F9-A150-5C26BA6B5B98}">
      <dgm:prSet/>
      <dgm:spPr/>
      <dgm:t>
        <a:bodyPr/>
        <a:lstStyle/>
        <a:p>
          <a:endParaRPr lang="ru-RU"/>
        </a:p>
      </dgm:t>
    </dgm:pt>
    <dgm:pt modelId="{ECE6DD84-E6BA-489E-8581-31C7CFC46E3F}" type="sibTrans" cxnId="{53152D11-0A39-43F9-A150-5C26BA6B5B98}">
      <dgm:prSet/>
      <dgm:spPr/>
      <dgm:t>
        <a:bodyPr/>
        <a:lstStyle/>
        <a:p>
          <a:endParaRPr lang="ru-RU"/>
        </a:p>
      </dgm:t>
    </dgm:pt>
    <dgm:pt modelId="{BE876BF4-4FB0-4A0E-B982-E36DD60BBDBB}" type="pres">
      <dgm:prSet presAssocID="{D5BAADEB-5C6B-4BF5-AE38-3B9607DDADF7}" presName="compositeShape" presStyleCnt="0">
        <dgm:presLayoutVars>
          <dgm:chMax val="7"/>
          <dgm:dir/>
          <dgm:resizeHandles val="exact"/>
        </dgm:presLayoutVars>
      </dgm:prSet>
      <dgm:spPr/>
    </dgm:pt>
    <dgm:pt modelId="{DBCBAA7E-9F96-4EE6-B737-E13F4835D84E}" type="pres">
      <dgm:prSet presAssocID="{06929B95-7404-4C3C-B0DE-E7468F507AB1}" presName="circ1TxSh" presStyleLbl="vennNode1" presStyleIdx="0" presStyleCnt="1" custScaleX="136522"/>
      <dgm:spPr/>
    </dgm:pt>
  </dgm:ptLst>
  <dgm:cxnLst>
    <dgm:cxn modelId="{53152D11-0A39-43F9-A150-5C26BA6B5B98}" srcId="{D5BAADEB-5C6B-4BF5-AE38-3B9607DDADF7}" destId="{06929B95-7404-4C3C-B0DE-E7468F507AB1}" srcOrd="0" destOrd="0" parTransId="{8ECB480E-11DA-400A-8819-D44295739954}" sibTransId="{ECE6DD84-E6BA-489E-8581-31C7CFC46E3F}"/>
    <dgm:cxn modelId="{06A738E7-DBB9-4B44-9797-DEF9B4D877E7}" type="presOf" srcId="{D5BAADEB-5C6B-4BF5-AE38-3B9607DDADF7}" destId="{BE876BF4-4FB0-4A0E-B982-E36DD60BBDBB}" srcOrd="0" destOrd="0" presId="urn:microsoft.com/office/officeart/2005/8/layout/venn1"/>
    <dgm:cxn modelId="{854593BD-4412-4CE3-AF40-382315824536}" type="presOf" srcId="{06929B95-7404-4C3C-B0DE-E7468F507AB1}" destId="{DBCBAA7E-9F96-4EE6-B737-E13F4835D84E}" srcOrd="0" destOrd="0" presId="urn:microsoft.com/office/officeart/2005/8/layout/venn1"/>
    <dgm:cxn modelId="{4FA6D28F-AF76-4598-B228-64EA9F80B2C2}" type="presParOf" srcId="{BE876BF4-4FB0-4A0E-B982-E36DD60BBDBB}" destId="{DBCBAA7E-9F96-4EE6-B737-E13F4835D84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43707-F752-4B4A-B4B0-ABA808FE8F91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0186AE-653C-4194-9E46-428F7FCEB7BB}">
      <dgm:prSet/>
      <dgm:spPr/>
      <dgm:t>
        <a:bodyPr/>
        <a:lstStyle/>
        <a:p>
          <a:pPr rtl="0"/>
          <a:r>
            <a:rPr lang="ru-RU" dirty="0" err="1" smtClean="0">
              <a:latin typeface="Century Gothic" panose="020B0502020202020204" pitchFamily="34" charset="0"/>
            </a:rPr>
            <a:t>Вологість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повітря</a:t>
          </a:r>
          <a:r>
            <a:rPr lang="ru-RU" dirty="0" smtClean="0">
              <a:latin typeface="Century Gothic" panose="020B0502020202020204" pitchFamily="34" charset="0"/>
            </a:rPr>
            <a:t>, </a:t>
          </a:r>
          <a:r>
            <a:rPr lang="ru-RU" dirty="0" err="1" smtClean="0">
              <a:latin typeface="Century Gothic" panose="020B0502020202020204" pitchFamily="34" charset="0"/>
            </a:rPr>
            <a:t>має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першорядне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значення</a:t>
          </a:r>
          <a:r>
            <a:rPr lang="ru-RU" dirty="0" smtClean="0">
              <a:latin typeface="Century Gothic" panose="020B0502020202020204" pitchFamily="34" charset="0"/>
            </a:rPr>
            <a:t> для </a:t>
          </a:r>
          <a:r>
            <a:rPr lang="ru-RU" dirty="0" err="1" smtClean="0">
              <a:latin typeface="Century Gothic" panose="020B0502020202020204" pitchFamily="34" charset="0"/>
            </a:rPr>
            <a:t>зберігання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харчових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продуктів</a:t>
          </a:r>
          <a:r>
            <a:rPr lang="ru-RU" dirty="0" smtClean="0">
              <a:latin typeface="Century Gothic" panose="020B0502020202020204" pitchFamily="34" charset="0"/>
            </a:rPr>
            <a:t>. При </a:t>
          </a:r>
          <a:r>
            <a:rPr lang="ru-RU" dirty="0" err="1" smtClean="0">
              <a:latin typeface="Century Gothic" panose="020B0502020202020204" pitchFamily="34" charset="0"/>
            </a:rPr>
            <a:t>зберіганні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продуктів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визначають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відносну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вологість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повітря</a:t>
          </a:r>
          <a:r>
            <a:rPr lang="ru-RU" dirty="0" smtClean="0">
              <a:latin typeface="Century Gothic" panose="020B0502020202020204" pitchFamily="34" charset="0"/>
            </a:rPr>
            <a:t> - </a:t>
          </a:r>
          <a:r>
            <a:rPr lang="ru-RU" dirty="0" err="1" smtClean="0">
              <a:latin typeface="Century Gothic" panose="020B0502020202020204" pitchFamily="34" charset="0"/>
            </a:rPr>
            <a:t>процентне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відношення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фактичної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кількості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водяної</a:t>
          </a:r>
          <a:r>
            <a:rPr lang="ru-RU" dirty="0" smtClean="0">
              <a:latin typeface="Century Gothic" panose="020B0502020202020204" pitchFamily="34" charset="0"/>
            </a:rPr>
            <a:t> пари в </a:t>
          </a:r>
          <a:r>
            <a:rPr lang="ru-RU" dirty="0" err="1" smtClean="0">
              <a:latin typeface="Century Gothic" panose="020B0502020202020204" pitchFamily="34" charset="0"/>
            </a:rPr>
            <a:t>повітрі</a:t>
          </a:r>
          <a:r>
            <a:rPr lang="ru-RU" dirty="0" smtClean="0">
              <a:latin typeface="Century Gothic" panose="020B0502020202020204" pitchFamily="34" charset="0"/>
            </a:rPr>
            <a:t> до </a:t>
          </a:r>
          <a:r>
            <a:rPr lang="ru-RU" dirty="0" err="1" smtClean="0">
              <a:latin typeface="Century Gothic" panose="020B0502020202020204" pitchFamily="34" charset="0"/>
            </a:rPr>
            <a:t>тієї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кількості</a:t>
          </a:r>
          <a:r>
            <a:rPr lang="ru-RU" dirty="0" smtClean="0">
              <a:latin typeface="Century Gothic" panose="020B0502020202020204" pitchFamily="34" charset="0"/>
            </a:rPr>
            <a:t>, яка </a:t>
          </a:r>
          <a:r>
            <a:rPr lang="ru-RU" dirty="0" err="1" smtClean="0">
              <a:latin typeface="Century Gothic" panose="020B0502020202020204" pitchFamily="34" charset="0"/>
            </a:rPr>
            <a:t>необхідна</a:t>
          </a:r>
          <a:r>
            <a:rPr lang="ru-RU" dirty="0" smtClean="0">
              <a:latin typeface="Century Gothic" panose="020B0502020202020204" pitchFamily="34" charset="0"/>
            </a:rPr>
            <a:t> для </a:t>
          </a:r>
          <a:r>
            <a:rPr lang="ru-RU" dirty="0" err="1" smtClean="0">
              <a:latin typeface="Century Gothic" panose="020B0502020202020204" pitchFamily="34" charset="0"/>
            </a:rPr>
            <a:t>повного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його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насичення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наданою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температурі</a:t>
          </a:r>
          <a:r>
            <a:rPr lang="ru-RU" dirty="0" smtClean="0">
              <a:latin typeface="Century Gothic" panose="020B0502020202020204" pitchFamily="34" charset="0"/>
            </a:rPr>
            <a:t>. </a:t>
          </a:r>
          <a:endParaRPr lang="ru-RU" dirty="0">
            <a:latin typeface="Century Gothic" panose="020B0502020202020204" pitchFamily="34" charset="0"/>
          </a:endParaRPr>
        </a:p>
      </dgm:t>
    </dgm:pt>
    <dgm:pt modelId="{CD4680D5-948F-4BEC-B624-A7A7039806CE}" type="parTrans" cxnId="{DCBC4DF8-F57B-47AA-AFB7-7C895D7DFC68}">
      <dgm:prSet/>
      <dgm:spPr/>
      <dgm:t>
        <a:bodyPr/>
        <a:lstStyle/>
        <a:p>
          <a:endParaRPr lang="ru-RU"/>
        </a:p>
      </dgm:t>
    </dgm:pt>
    <dgm:pt modelId="{518B4CDB-D6B4-4569-82A9-47A5B3A0535D}" type="sibTrans" cxnId="{DCBC4DF8-F57B-47AA-AFB7-7C895D7DFC68}">
      <dgm:prSet/>
      <dgm:spPr/>
      <dgm:t>
        <a:bodyPr/>
        <a:lstStyle/>
        <a:p>
          <a:endParaRPr lang="ru-RU"/>
        </a:p>
      </dgm:t>
    </dgm:pt>
    <dgm:pt modelId="{6DD2D60D-81E6-4737-87B2-A18BAD113B32}" type="pres">
      <dgm:prSet presAssocID="{32643707-F752-4B4A-B4B0-ABA808FE8F91}" presName="Name0" presStyleCnt="0">
        <dgm:presLayoutVars>
          <dgm:dir/>
          <dgm:animLvl val="lvl"/>
          <dgm:resizeHandles val="exact"/>
        </dgm:presLayoutVars>
      </dgm:prSet>
      <dgm:spPr/>
    </dgm:pt>
    <dgm:pt modelId="{172C8F4F-AE21-4EFC-A70F-64D86E1659AF}" type="pres">
      <dgm:prSet presAssocID="{5B0186AE-653C-4194-9E46-428F7FCEB7BB}" presName="composite" presStyleCnt="0"/>
      <dgm:spPr/>
    </dgm:pt>
    <dgm:pt modelId="{5B7CD2F0-2E7D-4A56-83B3-2CEC904629C7}" type="pres">
      <dgm:prSet presAssocID="{5B0186AE-653C-4194-9E46-428F7FCEB7BB}" presName="parTx" presStyleLbl="alignNode1" presStyleIdx="0" presStyleCnt="1" custLinFactNeighborY="40396">
        <dgm:presLayoutVars>
          <dgm:chMax val="0"/>
          <dgm:chPref val="0"/>
          <dgm:bulletEnabled val="1"/>
        </dgm:presLayoutVars>
      </dgm:prSet>
      <dgm:spPr/>
    </dgm:pt>
    <dgm:pt modelId="{AD5C0B1A-FC30-436F-9E5C-923A9B8B2A11}" type="pres">
      <dgm:prSet presAssocID="{5B0186AE-653C-4194-9E46-428F7FCEB7BB}" presName="desTx" presStyleLbl="alignAccFollowNode1" presStyleIdx="0" presStyleCnt="1" custLinFactY="-100000" custLinFactNeighborY="-184947">
        <dgm:presLayoutVars>
          <dgm:bulletEnabled val="1"/>
        </dgm:presLayoutVars>
      </dgm:prSet>
      <dgm:spPr/>
    </dgm:pt>
  </dgm:ptLst>
  <dgm:cxnLst>
    <dgm:cxn modelId="{DCBC4DF8-F57B-47AA-AFB7-7C895D7DFC68}" srcId="{32643707-F752-4B4A-B4B0-ABA808FE8F91}" destId="{5B0186AE-653C-4194-9E46-428F7FCEB7BB}" srcOrd="0" destOrd="0" parTransId="{CD4680D5-948F-4BEC-B624-A7A7039806CE}" sibTransId="{518B4CDB-D6B4-4569-82A9-47A5B3A0535D}"/>
    <dgm:cxn modelId="{A45C39AB-D669-4847-86D7-28316148AF42}" type="presOf" srcId="{5B0186AE-653C-4194-9E46-428F7FCEB7BB}" destId="{5B7CD2F0-2E7D-4A56-83B3-2CEC904629C7}" srcOrd="0" destOrd="0" presId="urn:microsoft.com/office/officeart/2005/8/layout/hList1"/>
    <dgm:cxn modelId="{8BDD2800-ABB9-43A4-816F-73E33DA64FE9}" type="presOf" srcId="{32643707-F752-4B4A-B4B0-ABA808FE8F91}" destId="{6DD2D60D-81E6-4737-87B2-A18BAD113B32}" srcOrd="0" destOrd="0" presId="urn:microsoft.com/office/officeart/2005/8/layout/hList1"/>
    <dgm:cxn modelId="{D497A876-03A2-4FB5-BB35-CCAAF853F4FB}" type="presParOf" srcId="{6DD2D60D-81E6-4737-87B2-A18BAD113B32}" destId="{172C8F4F-AE21-4EFC-A70F-64D86E1659AF}" srcOrd="0" destOrd="0" presId="urn:microsoft.com/office/officeart/2005/8/layout/hList1"/>
    <dgm:cxn modelId="{4FBB6F8C-2675-4A14-A6C4-7F758896FAA3}" type="presParOf" srcId="{172C8F4F-AE21-4EFC-A70F-64D86E1659AF}" destId="{5B7CD2F0-2E7D-4A56-83B3-2CEC904629C7}" srcOrd="0" destOrd="0" presId="urn:microsoft.com/office/officeart/2005/8/layout/hList1"/>
    <dgm:cxn modelId="{78E47AE9-46A4-449F-891B-206245DB75DC}" type="presParOf" srcId="{172C8F4F-AE21-4EFC-A70F-64D86E1659AF}" destId="{AD5C0B1A-FC30-436F-9E5C-923A9B8B2A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9BC2C5-5D1D-4DB3-9A9E-3C1591CF33A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79E69-AA4C-4A6B-B3D1-AF48A99C5A5C}">
      <dgm:prSet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Чим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нижче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відсоток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відносної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вологості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повітря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тим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повітря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суші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тобто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водяної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пари в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ньому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менше</a:t>
          </a:r>
          <a:r>
            <a:rPr lang="ru-RU" sz="4800" dirty="0" smtClean="0">
              <a:solidFill>
                <a:srgbClr val="002060"/>
              </a:solidFill>
              <a:latin typeface="Century Gothic" panose="020B0502020202020204" pitchFamily="34" charset="0"/>
            </a:rPr>
            <a:t>. </a:t>
          </a:r>
          <a:endParaRPr lang="ru-RU" sz="4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DFCC336-DACB-4D57-A8DC-E4DA079DBC3A}" type="parTrans" cxnId="{5939C7CB-098B-415B-BD4E-9C54221D8CE2}">
      <dgm:prSet/>
      <dgm:spPr/>
      <dgm:t>
        <a:bodyPr/>
        <a:lstStyle/>
        <a:p>
          <a:endParaRPr lang="ru-RU"/>
        </a:p>
      </dgm:t>
    </dgm:pt>
    <dgm:pt modelId="{9C53C189-0C02-404D-9A75-65CC0D31B52D}" type="sibTrans" cxnId="{5939C7CB-098B-415B-BD4E-9C54221D8CE2}">
      <dgm:prSet/>
      <dgm:spPr/>
      <dgm:t>
        <a:bodyPr/>
        <a:lstStyle/>
        <a:p>
          <a:endParaRPr lang="ru-RU"/>
        </a:p>
      </dgm:t>
    </dgm:pt>
    <dgm:pt modelId="{A78F78F5-711A-49A3-8EAA-68B6EB91E134}" type="pres">
      <dgm:prSet presAssocID="{ED9BC2C5-5D1D-4DB3-9A9E-3C1591CF33A8}" presName="compositeShape" presStyleCnt="0">
        <dgm:presLayoutVars>
          <dgm:chMax val="7"/>
          <dgm:dir/>
          <dgm:resizeHandles val="exact"/>
        </dgm:presLayoutVars>
      </dgm:prSet>
      <dgm:spPr/>
    </dgm:pt>
    <dgm:pt modelId="{4C17E3C0-C792-44E9-B9B1-B4065C226FFA}" type="pres">
      <dgm:prSet presAssocID="{DB779E69-AA4C-4A6B-B3D1-AF48A99C5A5C}" presName="circ1TxSh" presStyleLbl="vennNode1" presStyleIdx="0" presStyleCnt="1" custScaleX="133221"/>
      <dgm:spPr/>
    </dgm:pt>
  </dgm:ptLst>
  <dgm:cxnLst>
    <dgm:cxn modelId="{A808FA88-1B0D-441F-BD24-AEF04AC12446}" type="presOf" srcId="{DB779E69-AA4C-4A6B-B3D1-AF48A99C5A5C}" destId="{4C17E3C0-C792-44E9-B9B1-B4065C226FFA}" srcOrd="0" destOrd="0" presId="urn:microsoft.com/office/officeart/2005/8/layout/venn1"/>
    <dgm:cxn modelId="{843C77EB-8B49-482D-8624-74872EDF90F6}" type="presOf" srcId="{ED9BC2C5-5D1D-4DB3-9A9E-3C1591CF33A8}" destId="{A78F78F5-711A-49A3-8EAA-68B6EB91E134}" srcOrd="0" destOrd="0" presId="urn:microsoft.com/office/officeart/2005/8/layout/venn1"/>
    <dgm:cxn modelId="{5939C7CB-098B-415B-BD4E-9C54221D8CE2}" srcId="{ED9BC2C5-5D1D-4DB3-9A9E-3C1591CF33A8}" destId="{DB779E69-AA4C-4A6B-B3D1-AF48A99C5A5C}" srcOrd="0" destOrd="0" parTransId="{ADFCC336-DACB-4D57-A8DC-E4DA079DBC3A}" sibTransId="{9C53C189-0C02-404D-9A75-65CC0D31B52D}"/>
    <dgm:cxn modelId="{149058FD-A8DE-42DB-AD0A-0949AD0A4FA2}" type="presParOf" srcId="{A78F78F5-711A-49A3-8EAA-68B6EB91E134}" destId="{4C17E3C0-C792-44E9-B9B1-B4065C226FF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38C4A-1724-4817-A517-C3C02797C932}">
      <dsp:nvSpPr>
        <dsp:cNvPr id="0" name=""/>
        <dsp:cNvSpPr/>
      </dsp:nvSpPr>
      <dsp:spPr>
        <a:xfrm>
          <a:off x="1143000" y="0"/>
          <a:ext cx="6857999" cy="6857999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Вологість</a:t>
          </a:r>
          <a:r>
            <a:rPr lang="ru-RU" sz="65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. </a:t>
          </a:r>
          <a:br>
            <a:rPr lang="ru-RU" sz="65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</a:br>
          <a:r>
            <a:rPr lang="ru-RU" sz="540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Її</a:t>
          </a:r>
          <a:r>
            <a:rPr lang="ru-RU" sz="54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ru-RU" sz="540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значення</a:t>
          </a:r>
          <a:r>
            <a:rPr lang="uk-UA" sz="54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для продуктів харчування</a:t>
          </a:r>
          <a:endParaRPr lang="ru-RU" sz="6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147331" y="1004331"/>
        <a:ext cx="4849337" cy="48493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8A3AF-9856-46B6-9225-D0651DE161F1}">
      <dsp:nvSpPr>
        <dsp:cNvPr id="0" name=""/>
        <dsp:cNvSpPr/>
      </dsp:nvSpPr>
      <dsp:spPr>
        <a:xfrm rot="1126107">
          <a:off x="2362529" y="4544594"/>
          <a:ext cx="2774425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774425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845D5-4EDA-46C0-A62D-7963A57E688A}">
      <dsp:nvSpPr>
        <dsp:cNvPr id="0" name=""/>
        <dsp:cNvSpPr/>
      </dsp:nvSpPr>
      <dsp:spPr>
        <a:xfrm rot="20463532">
          <a:off x="2379503" y="2912260"/>
          <a:ext cx="2097531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097531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3DC8F-AAB1-4C3D-A940-EB04B9174C8D}">
      <dsp:nvSpPr>
        <dsp:cNvPr id="0" name=""/>
        <dsp:cNvSpPr/>
      </dsp:nvSpPr>
      <dsp:spPr>
        <a:xfrm>
          <a:off x="515720" y="1855831"/>
          <a:ext cx="3537289" cy="3537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217750-54D0-416E-99C3-755073B303C9}">
      <dsp:nvSpPr>
        <dsp:cNvPr id="0" name=""/>
        <dsp:cNvSpPr/>
      </dsp:nvSpPr>
      <dsp:spPr>
        <a:xfrm>
          <a:off x="4302283" y="92158"/>
          <a:ext cx="3954937" cy="37513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881470" y="641532"/>
        <a:ext cx="2796563" cy="2652611"/>
      </dsp:txXfrm>
    </dsp:sp>
    <dsp:sp modelId="{7117BD80-E84C-4C6B-AE02-8D07F35FF5C3}">
      <dsp:nvSpPr>
        <dsp:cNvPr id="0" name=""/>
        <dsp:cNvSpPr/>
      </dsp:nvSpPr>
      <dsp:spPr>
        <a:xfrm>
          <a:off x="4943484" y="4213836"/>
          <a:ext cx="3176535" cy="26205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408677" y="4597605"/>
        <a:ext cx="2246149" cy="18529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7C0C4-C37A-438A-AB52-1644F0B436F0}">
      <dsp:nvSpPr>
        <dsp:cNvPr id="0" name=""/>
        <dsp:cNvSpPr/>
      </dsp:nvSpPr>
      <dsp:spPr>
        <a:xfrm>
          <a:off x="11" y="0"/>
          <a:ext cx="9143977" cy="68580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>
              <a:solidFill>
                <a:srgbClr val="002060"/>
              </a:solidFill>
              <a:latin typeface="Century Gothic" panose="020B0502020202020204" pitchFamily="34" charset="0"/>
            </a:rPr>
            <a:t>Величина відносної вологості повітря при зберіганні залежить від властивостей продукту. При високій відносній вологості повітря (85-95%) зберігають продукти з високим вмістом вологи (свіжі плоди), при низькій відносній вологості повітря (65-75%) - сухі продукти (борошно, цукор).</a:t>
          </a:r>
          <a:endParaRPr lang="ru-RU" sz="33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1339115" y="1004331"/>
        <a:ext cx="6465769" cy="484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7857A-65D6-4150-B018-00DCA6EC7CAC}">
      <dsp:nvSpPr>
        <dsp:cNvPr id="0" name=""/>
        <dsp:cNvSpPr/>
      </dsp:nvSpPr>
      <dsp:spPr>
        <a:xfrm>
          <a:off x="180005" y="1287043"/>
          <a:ext cx="1774394" cy="175784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243778-E191-4D6B-939E-E84982FEF097}">
      <dsp:nvSpPr>
        <dsp:cNvPr id="0" name=""/>
        <dsp:cNvSpPr/>
      </dsp:nvSpPr>
      <dsp:spPr>
        <a:xfrm>
          <a:off x="2340257" y="1172666"/>
          <a:ext cx="4838570" cy="298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err="1" smtClean="0">
              <a:solidFill>
                <a:srgbClr val="002060"/>
              </a:solidFill>
            </a:rPr>
            <a:t>Вологість</a:t>
          </a:r>
          <a:r>
            <a:rPr lang="ru-RU" sz="4300" kern="1200" dirty="0" smtClean="0">
              <a:solidFill>
                <a:srgbClr val="002060"/>
              </a:solidFill>
            </a:rPr>
            <a:t> - </a:t>
          </a:r>
          <a:r>
            <a:rPr lang="ru-RU" sz="4300" b="1" kern="1200" dirty="0" err="1" smtClean="0">
              <a:solidFill>
                <a:srgbClr val="002060"/>
              </a:solidFill>
            </a:rPr>
            <a:t>це</a:t>
          </a:r>
          <a:r>
            <a:rPr lang="ru-RU" sz="4300" kern="1200" dirty="0" smtClean="0">
              <a:solidFill>
                <a:srgbClr val="002060"/>
              </a:solidFill>
            </a:rPr>
            <a:t> </a:t>
          </a:r>
          <a:r>
            <a:rPr lang="ru-RU" sz="4300" kern="1200" dirty="0" err="1" smtClean="0">
              <a:solidFill>
                <a:srgbClr val="002060"/>
              </a:solidFill>
            </a:rPr>
            <a:t>міра</a:t>
          </a:r>
          <a:r>
            <a:rPr lang="ru-RU" sz="4300" kern="1200" dirty="0" smtClean="0">
              <a:solidFill>
                <a:srgbClr val="002060"/>
              </a:solidFill>
            </a:rPr>
            <a:t>, </a:t>
          </a:r>
          <a:r>
            <a:rPr lang="ru-RU" sz="4300" kern="1200" dirty="0" err="1" smtClean="0">
              <a:solidFill>
                <a:srgbClr val="002060"/>
              </a:solidFill>
            </a:rPr>
            <a:t>що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характеризує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вміст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водяної</a:t>
          </a:r>
          <a:r>
            <a:rPr lang="ru-RU" sz="4300" kern="1200" dirty="0" smtClean="0">
              <a:solidFill>
                <a:srgbClr val="002060"/>
              </a:solidFill>
            </a:rPr>
            <a:t> пари у </a:t>
          </a:r>
          <a:r>
            <a:rPr lang="ru-RU" sz="4300" kern="1200" dirty="0" err="1" smtClean="0">
              <a:solidFill>
                <a:srgbClr val="002060"/>
              </a:solidFill>
            </a:rPr>
            <a:t>повітрі</a:t>
          </a:r>
          <a:r>
            <a:rPr lang="ru-RU" sz="4300" kern="1200" dirty="0" smtClean="0">
              <a:solidFill>
                <a:srgbClr val="002060"/>
              </a:solidFill>
            </a:rPr>
            <a:t>.</a:t>
          </a:r>
          <a:endParaRPr lang="ru-RU" sz="4300" kern="1200" dirty="0">
            <a:solidFill>
              <a:srgbClr val="002060"/>
            </a:solidFill>
          </a:endParaRPr>
        </a:p>
      </dsp:txBody>
      <dsp:txXfrm>
        <a:off x="2340257" y="1172666"/>
        <a:ext cx="4838570" cy="2988699"/>
      </dsp:txXfrm>
    </dsp:sp>
    <dsp:sp modelId="{3D6E0BB9-3460-4A4A-9B33-4878A4964CA5}">
      <dsp:nvSpPr>
        <dsp:cNvPr id="0" name=""/>
        <dsp:cNvSpPr/>
      </dsp:nvSpPr>
      <dsp:spPr>
        <a:xfrm>
          <a:off x="2340255" y="452601"/>
          <a:ext cx="1162036" cy="116233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FF507-D381-4E35-BD98-71CF28142FDA}">
      <dsp:nvSpPr>
        <dsp:cNvPr id="0" name=""/>
        <dsp:cNvSpPr/>
      </dsp:nvSpPr>
      <dsp:spPr>
        <a:xfrm rot="5400000">
          <a:off x="5919942" y="632785"/>
          <a:ext cx="1635501" cy="1378047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96B41-D2C1-4A09-A09A-4B34D816DE37}">
      <dsp:nvSpPr>
        <dsp:cNvPr id="0" name=""/>
        <dsp:cNvSpPr/>
      </dsp:nvSpPr>
      <dsp:spPr>
        <a:xfrm rot="16200000">
          <a:off x="1939254" y="3245321"/>
          <a:ext cx="1656190" cy="1070200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3B478-4FC7-4FA2-ACBB-1232756E1B0D}">
      <dsp:nvSpPr>
        <dsp:cNvPr id="0" name=""/>
        <dsp:cNvSpPr/>
      </dsp:nvSpPr>
      <dsp:spPr>
        <a:xfrm rot="10800000">
          <a:off x="5868652" y="2983099"/>
          <a:ext cx="1594081" cy="157395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FBB28-3886-4F18-B292-A8B014B34F7B}">
      <dsp:nvSpPr>
        <dsp:cNvPr id="0" name=""/>
        <dsp:cNvSpPr/>
      </dsp:nvSpPr>
      <dsp:spPr>
        <a:xfrm rot="5400000">
          <a:off x="3278725" y="263281"/>
          <a:ext cx="4634805" cy="5266944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Абсолютна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вологість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 —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маса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водяної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пари,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що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утримується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в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одиницях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об'єму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повітря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.</a:t>
          </a:r>
          <a:b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</a:br>
          <a:endParaRPr lang="ru-RU" sz="26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Відносна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вологість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 —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відношення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абсолютної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вологості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до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її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максимального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значення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при 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даній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 </a:t>
          </a:r>
          <a:r>
            <a:rPr lang="ru-RU" sz="26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температури</a:t>
          </a:r>
          <a:r>
            <a:rPr lang="ru-RU" sz="2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. </a:t>
          </a:r>
          <a:endParaRPr lang="ru-RU" sz="2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 rot="-5400000">
        <a:off x="3188909" y="805603"/>
        <a:ext cx="4814438" cy="4182299"/>
      </dsp:txXfrm>
    </dsp:sp>
    <dsp:sp modelId="{A2FE6F1C-14F3-406B-AC51-D1DD5D2E0A35}">
      <dsp:nvSpPr>
        <dsp:cNvPr id="0" name=""/>
        <dsp:cNvSpPr/>
      </dsp:nvSpPr>
      <dsp:spPr>
        <a:xfrm>
          <a:off x="10323" y="504064"/>
          <a:ext cx="2962656" cy="47853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entury Gothic" panose="020B0502020202020204" pitchFamily="34" charset="0"/>
            </a:rPr>
            <a:t>Є два </a:t>
          </a:r>
          <a:r>
            <a:rPr lang="ru-RU" sz="2800" kern="1200" dirty="0" err="1" smtClean="0">
              <a:latin typeface="Century Gothic" panose="020B0502020202020204" pitchFamily="34" charset="0"/>
            </a:rPr>
            <a:t>способи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кількісної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оцінки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вологості</a:t>
          </a:r>
          <a:r>
            <a:rPr lang="ru-RU" sz="2800" kern="1200" dirty="0" smtClean="0">
              <a:latin typeface="Century Gothic" panose="020B0502020202020204" pitchFamily="34" charset="0"/>
            </a:rPr>
            <a:t>:</a:t>
          </a:r>
          <a:endParaRPr lang="ru-RU" sz="2800" kern="1200" dirty="0">
            <a:latin typeface="Century Gothic" panose="020B0502020202020204" pitchFamily="34" charset="0"/>
          </a:endParaRPr>
        </a:p>
      </dsp:txBody>
      <dsp:txXfrm>
        <a:off x="154948" y="648689"/>
        <a:ext cx="2673406" cy="4496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D06C8-048F-4B7E-9E76-328DEC846D9C}">
      <dsp:nvSpPr>
        <dsp:cNvPr id="0" name=""/>
        <dsp:cNvSpPr/>
      </dsp:nvSpPr>
      <dsp:spPr>
        <a:xfrm>
          <a:off x="0" y="232479"/>
          <a:ext cx="9133656" cy="639304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Наочний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приклад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рідкого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і твердого стану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вологи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в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атмосфері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 — хмари,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що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складаються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з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дрібних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крапельок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води,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кристаликів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льоду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або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їхньої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0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суміші</a:t>
          </a:r>
          <a:r>
            <a:rPr lang="ru-RU" sz="40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. </a:t>
          </a:r>
          <a:endParaRPr lang="ru-RU" sz="40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1337593" y="1168718"/>
        <a:ext cx="6458470" cy="4520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32A0A-A069-4129-9A61-4AF99EA438BC}">
      <dsp:nvSpPr>
        <dsp:cNvPr id="0" name=""/>
        <dsp:cNvSpPr/>
      </dsp:nvSpPr>
      <dsp:spPr>
        <a:xfrm>
          <a:off x="72845" y="-65881"/>
          <a:ext cx="3689384" cy="3492367"/>
        </a:xfrm>
        <a:prstGeom prst="cloud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780E3-9DDA-46A7-8D8D-AA7003D4307C}">
      <dsp:nvSpPr>
        <dsp:cNvPr id="0" name=""/>
        <dsp:cNvSpPr/>
      </dsp:nvSpPr>
      <dsp:spPr>
        <a:xfrm>
          <a:off x="1337200" y="435694"/>
          <a:ext cx="7806799" cy="6417222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Century Gothic" panose="020B0502020202020204" pitchFamily="34" charset="0"/>
            </a:rPr>
            <a:t>Необхідна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умова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утворення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хмар</a:t>
          </a:r>
          <a:r>
            <a:rPr lang="ru-RU" sz="2800" kern="1200" dirty="0" smtClean="0">
              <a:latin typeface="Century Gothic" panose="020B0502020202020204" pitchFamily="34" charset="0"/>
            </a:rPr>
            <a:t> — </a:t>
          </a:r>
          <a:r>
            <a:rPr lang="ru-RU" sz="2800" kern="1200" dirty="0" err="1" smtClean="0">
              <a:latin typeface="Century Gothic" panose="020B0502020202020204" pitchFamily="34" charset="0"/>
            </a:rPr>
            <a:t>насичення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водяної</a:t>
          </a:r>
          <a:r>
            <a:rPr lang="ru-RU" sz="2800" kern="1200" dirty="0" smtClean="0">
              <a:latin typeface="Century Gothic" panose="020B0502020202020204" pitchFamily="34" charset="0"/>
            </a:rPr>
            <a:t> пари до стану </a:t>
          </a:r>
          <a:r>
            <a:rPr lang="ru-RU" sz="2800" kern="1200" dirty="0" err="1" smtClean="0">
              <a:latin typeface="Century Gothic" panose="020B0502020202020204" pitchFamily="34" charset="0"/>
            </a:rPr>
            <a:t>конденсації</a:t>
          </a:r>
          <a:r>
            <a:rPr lang="ru-RU" sz="2800" kern="1200" dirty="0" smtClean="0">
              <a:latin typeface="Century Gothic" panose="020B0502020202020204" pitchFamily="34" charset="0"/>
            </a:rPr>
            <a:t> (</a:t>
          </a:r>
          <a:r>
            <a:rPr lang="ru-RU" sz="2800" kern="1200" dirty="0" err="1" smtClean="0">
              <a:latin typeface="Century Gothic" panose="020B0502020202020204" pitchFamily="34" charset="0"/>
            </a:rPr>
            <a:t>перетворення</a:t>
          </a:r>
          <a:r>
            <a:rPr lang="ru-RU" sz="2800" kern="1200" dirty="0" smtClean="0">
              <a:latin typeface="Century Gothic" panose="020B0502020202020204" pitchFamily="34" charset="0"/>
            </a:rPr>
            <a:t> пари у воду) </a:t>
          </a:r>
          <a:r>
            <a:rPr lang="ru-RU" sz="2800" kern="1200" dirty="0" err="1" smtClean="0">
              <a:latin typeface="Century Gothic" panose="020B0502020202020204" pitchFamily="34" charset="0"/>
            </a:rPr>
            <a:t>або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сублімації</a:t>
          </a:r>
          <a:r>
            <a:rPr lang="ru-RU" sz="2800" kern="1200" dirty="0" smtClean="0">
              <a:latin typeface="Century Gothic" panose="020B0502020202020204" pitchFamily="34" charset="0"/>
            </a:rPr>
            <a:t> (</a:t>
          </a:r>
          <a:r>
            <a:rPr lang="ru-RU" sz="2800" kern="1200" dirty="0" err="1" smtClean="0">
              <a:latin typeface="Century Gothic" panose="020B0502020202020204" pitchFamily="34" charset="0"/>
            </a:rPr>
            <a:t>перетворення</a:t>
          </a:r>
          <a:r>
            <a:rPr lang="ru-RU" sz="2800" kern="1200" dirty="0" smtClean="0">
              <a:latin typeface="Century Gothic" panose="020B0502020202020204" pitchFamily="34" charset="0"/>
            </a:rPr>
            <a:t> пари в </a:t>
          </a:r>
          <a:r>
            <a:rPr lang="ru-RU" sz="2800" kern="1200" dirty="0" err="1" smtClean="0">
              <a:latin typeface="Century Gothic" panose="020B0502020202020204" pitchFamily="34" charset="0"/>
            </a:rPr>
            <a:t>крижані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кристали</a:t>
          </a:r>
          <a:r>
            <a:rPr lang="ru-RU" sz="2800" kern="1200" dirty="0" smtClean="0">
              <a:latin typeface="Century Gothic" panose="020B0502020202020204" pitchFamily="34" charset="0"/>
            </a:rPr>
            <a:t>, </a:t>
          </a:r>
          <a:r>
            <a:rPr lang="ru-RU" sz="2800" kern="1200" dirty="0" err="1" smtClean="0">
              <a:latin typeface="Century Gothic" panose="020B0502020202020204" pitchFamily="34" charset="0"/>
            </a:rPr>
            <a:t>минаючи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рідку</a:t>
          </a:r>
          <a:r>
            <a:rPr lang="ru-RU" sz="2800" kern="1200" dirty="0" smtClean="0">
              <a:latin typeface="Century Gothic" panose="020B0502020202020204" pitchFamily="34" charset="0"/>
            </a:rPr>
            <a:t> фазу)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entury Gothic" panose="020B0502020202020204" pitchFamily="34" charset="0"/>
            </a:rPr>
            <a:t>і </a:t>
          </a:r>
          <a:r>
            <a:rPr lang="ru-RU" sz="2800" kern="1200" dirty="0" err="1" smtClean="0">
              <a:latin typeface="Century Gothic" panose="020B0502020202020204" pitchFamily="34" charset="0"/>
            </a:rPr>
            <a:t>зниження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температури</a:t>
          </a:r>
          <a:r>
            <a:rPr lang="ru-RU" sz="2800" kern="1200" dirty="0" smtClean="0">
              <a:latin typeface="Century Gothic" panose="020B0502020202020204" pitchFamily="34" charset="0"/>
            </a:rPr>
            <a:t> </a:t>
          </a:r>
          <a:r>
            <a:rPr lang="ru-RU" sz="2800" kern="1200" dirty="0" err="1" smtClean="0">
              <a:latin typeface="Century Gothic" panose="020B0502020202020204" pitchFamily="34" charset="0"/>
            </a:rPr>
            <a:t>повітря</a:t>
          </a:r>
          <a:r>
            <a:rPr lang="ru-RU" sz="2800" kern="1200" dirty="0" smtClean="0">
              <a:latin typeface="Century Gothic" panose="020B0502020202020204" pitchFamily="34" charset="0"/>
            </a:rPr>
            <a:t> до </a:t>
          </a:r>
          <a:r>
            <a:rPr lang="ru-RU" sz="2800" kern="1200" dirty="0" err="1" smtClean="0">
              <a:latin typeface="Century Gothic" panose="020B0502020202020204" pitchFamily="34" charset="0"/>
            </a:rPr>
            <a:t>критичної</a:t>
          </a:r>
          <a:r>
            <a:rPr lang="ru-RU" sz="2800" kern="1200" dirty="0" smtClean="0">
              <a:latin typeface="Century Gothic" panose="020B0502020202020204" pitchFamily="34" charset="0"/>
            </a:rPr>
            <a:t>. </a:t>
          </a:r>
          <a:endParaRPr lang="ru-RU" sz="2800" kern="1200" dirty="0">
            <a:latin typeface="Century Gothic" panose="020B0502020202020204" pitchFamily="34" charset="0"/>
          </a:endParaRPr>
        </a:p>
      </dsp:txBody>
      <dsp:txXfrm>
        <a:off x="1337200" y="435694"/>
        <a:ext cx="7806799" cy="6417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D3092-D63A-49FF-B9B2-BC92A09B2492}">
      <dsp:nvSpPr>
        <dsp:cNvPr id="0" name=""/>
        <dsp:cNvSpPr/>
      </dsp:nvSpPr>
      <dsp:spPr>
        <a:xfrm>
          <a:off x="-66447" y="0"/>
          <a:ext cx="9311856" cy="696687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Крім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того, у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повітрі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повинні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знаходитися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так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звані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ядра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конденсації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(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або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сублімації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).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Звичайно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такими ядрами є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кристалики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солі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,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що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зриваються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вітром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із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гребенів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морських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хвиль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,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або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мікроскопічний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пил,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піднятий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з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поверхні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землі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,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частки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гару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над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виробничими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 </a:t>
          </a:r>
          <a:r>
            <a:rPr lang="ru-RU" sz="3400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об'єктами</a:t>
          </a:r>
          <a:r>
            <a:rPr lang="ru-RU" sz="3400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. </a:t>
          </a:r>
          <a:endParaRPr lang="ru-RU" sz="3400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1297243" y="1020275"/>
        <a:ext cx="6584476" cy="49263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BAA7E-9F96-4EE6-B737-E13F4835D84E}">
      <dsp:nvSpPr>
        <dsp:cNvPr id="0" name=""/>
        <dsp:cNvSpPr/>
      </dsp:nvSpPr>
      <dsp:spPr>
        <a:xfrm>
          <a:off x="-86955" y="0"/>
          <a:ext cx="9317910" cy="68252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Оскільки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над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сучасними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містами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пилу і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гару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завжди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багато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, погода в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містах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завжди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гірша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ніж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за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містом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. Особливо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це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виявляється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в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приморських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3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містах</a:t>
          </a:r>
          <a:r>
            <a:rPr lang="ru-RU" sz="43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.</a:t>
          </a:r>
          <a:endParaRPr lang="ru-RU" sz="43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277621" y="999529"/>
        <a:ext cx="6588758" cy="48261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CD2F0-2E7D-4A56-83B3-2CEC904629C7}">
      <dsp:nvSpPr>
        <dsp:cNvPr id="0" name=""/>
        <dsp:cNvSpPr/>
      </dsp:nvSpPr>
      <dsp:spPr>
        <a:xfrm>
          <a:off x="0" y="2122730"/>
          <a:ext cx="8892480" cy="3131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latin typeface="Century Gothic" panose="020B0502020202020204" pitchFamily="34" charset="0"/>
            </a:rPr>
            <a:t>Вологість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повітря</a:t>
          </a:r>
          <a:r>
            <a:rPr lang="ru-RU" sz="2900" kern="1200" dirty="0" smtClean="0">
              <a:latin typeface="Century Gothic" panose="020B0502020202020204" pitchFamily="34" charset="0"/>
            </a:rPr>
            <a:t>, </a:t>
          </a:r>
          <a:r>
            <a:rPr lang="ru-RU" sz="2900" kern="1200" dirty="0" err="1" smtClean="0">
              <a:latin typeface="Century Gothic" panose="020B0502020202020204" pitchFamily="34" charset="0"/>
            </a:rPr>
            <a:t>має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першорядне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значення</a:t>
          </a:r>
          <a:r>
            <a:rPr lang="ru-RU" sz="2900" kern="1200" dirty="0" smtClean="0">
              <a:latin typeface="Century Gothic" panose="020B0502020202020204" pitchFamily="34" charset="0"/>
            </a:rPr>
            <a:t> для </a:t>
          </a:r>
          <a:r>
            <a:rPr lang="ru-RU" sz="2900" kern="1200" dirty="0" err="1" smtClean="0">
              <a:latin typeface="Century Gothic" panose="020B0502020202020204" pitchFamily="34" charset="0"/>
            </a:rPr>
            <a:t>зберігання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харчових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продуктів</a:t>
          </a:r>
          <a:r>
            <a:rPr lang="ru-RU" sz="2900" kern="1200" dirty="0" smtClean="0">
              <a:latin typeface="Century Gothic" panose="020B0502020202020204" pitchFamily="34" charset="0"/>
            </a:rPr>
            <a:t>. При </a:t>
          </a:r>
          <a:r>
            <a:rPr lang="ru-RU" sz="2900" kern="1200" dirty="0" err="1" smtClean="0">
              <a:latin typeface="Century Gothic" panose="020B0502020202020204" pitchFamily="34" charset="0"/>
            </a:rPr>
            <a:t>зберіганні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продуктів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визначають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відносну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вологість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повітря</a:t>
          </a:r>
          <a:r>
            <a:rPr lang="ru-RU" sz="2900" kern="1200" dirty="0" smtClean="0">
              <a:latin typeface="Century Gothic" panose="020B0502020202020204" pitchFamily="34" charset="0"/>
            </a:rPr>
            <a:t> - </a:t>
          </a:r>
          <a:r>
            <a:rPr lang="ru-RU" sz="2900" kern="1200" dirty="0" err="1" smtClean="0">
              <a:latin typeface="Century Gothic" panose="020B0502020202020204" pitchFamily="34" charset="0"/>
            </a:rPr>
            <a:t>процентне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відношення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фактичної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кількості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водяної</a:t>
          </a:r>
          <a:r>
            <a:rPr lang="ru-RU" sz="2900" kern="1200" dirty="0" smtClean="0">
              <a:latin typeface="Century Gothic" panose="020B0502020202020204" pitchFamily="34" charset="0"/>
            </a:rPr>
            <a:t> пари в </a:t>
          </a:r>
          <a:r>
            <a:rPr lang="ru-RU" sz="2900" kern="1200" dirty="0" err="1" smtClean="0">
              <a:latin typeface="Century Gothic" panose="020B0502020202020204" pitchFamily="34" charset="0"/>
            </a:rPr>
            <a:t>повітрі</a:t>
          </a:r>
          <a:r>
            <a:rPr lang="ru-RU" sz="2900" kern="1200" dirty="0" smtClean="0">
              <a:latin typeface="Century Gothic" panose="020B0502020202020204" pitchFamily="34" charset="0"/>
            </a:rPr>
            <a:t> до </a:t>
          </a:r>
          <a:r>
            <a:rPr lang="ru-RU" sz="2900" kern="1200" dirty="0" err="1" smtClean="0">
              <a:latin typeface="Century Gothic" panose="020B0502020202020204" pitchFamily="34" charset="0"/>
            </a:rPr>
            <a:t>тієї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кількості</a:t>
          </a:r>
          <a:r>
            <a:rPr lang="ru-RU" sz="2900" kern="1200" dirty="0" smtClean="0">
              <a:latin typeface="Century Gothic" panose="020B0502020202020204" pitchFamily="34" charset="0"/>
            </a:rPr>
            <a:t>, яка </a:t>
          </a:r>
          <a:r>
            <a:rPr lang="ru-RU" sz="2900" kern="1200" dirty="0" err="1" smtClean="0">
              <a:latin typeface="Century Gothic" panose="020B0502020202020204" pitchFamily="34" charset="0"/>
            </a:rPr>
            <a:t>необхідна</a:t>
          </a:r>
          <a:r>
            <a:rPr lang="ru-RU" sz="2900" kern="1200" dirty="0" smtClean="0">
              <a:latin typeface="Century Gothic" panose="020B0502020202020204" pitchFamily="34" charset="0"/>
            </a:rPr>
            <a:t> для </a:t>
          </a:r>
          <a:r>
            <a:rPr lang="ru-RU" sz="2900" kern="1200" dirty="0" err="1" smtClean="0">
              <a:latin typeface="Century Gothic" panose="020B0502020202020204" pitchFamily="34" charset="0"/>
            </a:rPr>
            <a:t>повного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його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насичення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наданою</a:t>
          </a:r>
          <a:r>
            <a:rPr lang="ru-RU" sz="2900" kern="1200" dirty="0" smtClean="0">
              <a:latin typeface="Century Gothic" panose="020B0502020202020204" pitchFamily="34" charset="0"/>
            </a:rPr>
            <a:t> </a:t>
          </a:r>
          <a:r>
            <a:rPr lang="ru-RU" sz="2900" kern="1200" dirty="0" err="1" smtClean="0">
              <a:latin typeface="Century Gothic" panose="020B0502020202020204" pitchFamily="34" charset="0"/>
            </a:rPr>
            <a:t>температурі</a:t>
          </a:r>
          <a:r>
            <a:rPr lang="ru-RU" sz="2900" kern="1200" dirty="0" smtClean="0">
              <a:latin typeface="Century Gothic" panose="020B0502020202020204" pitchFamily="34" charset="0"/>
            </a:rPr>
            <a:t>. </a:t>
          </a:r>
          <a:endParaRPr lang="ru-RU" sz="2900" kern="1200" dirty="0">
            <a:latin typeface="Century Gothic" panose="020B0502020202020204" pitchFamily="34" charset="0"/>
          </a:endParaRPr>
        </a:p>
      </dsp:txBody>
      <dsp:txXfrm>
        <a:off x="0" y="2122730"/>
        <a:ext cx="8892480" cy="3131711"/>
      </dsp:txXfrm>
    </dsp:sp>
    <dsp:sp modelId="{AD5C0B1A-FC30-436F-9E5C-923A9B8B2A11}">
      <dsp:nvSpPr>
        <dsp:cNvPr id="0" name=""/>
        <dsp:cNvSpPr/>
      </dsp:nvSpPr>
      <dsp:spPr>
        <a:xfrm>
          <a:off x="0" y="360043"/>
          <a:ext cx="8892480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7E3C0-C792-44E9-B9B1-B4065C226FFA}">
      <dsp:nvSpPr>
        <dsp:cNvPr id="0" name=""/>
        <dsp:cNvSpPr/>
      </dsp:nvSpPr>
      <dsp:spPr>
        <a:xfrm>
          <a:off x="-12923" y="0"/>
          <a:ext cx="9169846" cy="6883184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Чим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нижче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відсоток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відносної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вологості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повітря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тим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повітря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суші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,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тобто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водяної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пари в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ньому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480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менше</a:t>
          </a:r>
          <a:r>
            <a:rPr lang="ru-RU" sz="48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. </a:t>
          </a:r>
          <a:endParaRPr lang="ru-RU" sz="4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1329970" y="1008019"/>
        <a:ext cx="6484060" cy="486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2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3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5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7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8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9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0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q-oboi.ru/photo/tuman_v_lesu_1600x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2976566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277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y-zozh.ru/wp-content/uploads/vlajnost_vozduha_v_kvarti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2" y="0"/>
            <a:ext cx="9158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471843"/>
              </p:ext>
            </p:extLst>
          </p:nvPr>
        </p:nvGraphicFramePr>
        <p:xfrm>
          <a:off x="0" y="0"/>
          <a:ext cx="93235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89275" y="2780928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Відносна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вологість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повітря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вимірюється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спеціальними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 приборами - психрометром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Гігрографом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07904" y="4535254"/>
            <a:ext cx="1368152" cy="4779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850953" y="2476082"/>
            <a:ext cx="713940" cy="3048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84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loralife.com.ua/media/k2/items/cache/da8a96cfc8ca1dd33bc42677c8b9c7c6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835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349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otografia.com.ua/wp-content/uploads/2010/08/DSC_07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776910"/>
              </p:ext>
            </p:extLst>
          </p:nvPr>
        </p:nvGraphicFramePr>
        <p:xfrm>
          <a:off x="143508" y="521296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158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80aqafcrtq.cc/img/8/0/3/803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42803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364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servicegroup.ru/images/stories/advego/ipad/iPad4voda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458475"/>
              </p:ext>
            </p:extLst>
          </p:nvPr>
        </p:nvGraphicFramePr>
        <p:xfrm>
          <a:off x="0" y="0"/>
          <a:ext cx="91336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797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ames-all.com/nature-photo/mountain-fo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"/>
            <a:ext cx="9144000" cy="68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987855"/>
              </p:ext>
            </p:extLst>
          </p:nvPr>
        </p:nvGraphicFramePr>
        <p:xfrm>
          <a:off x="0" y="5081"/>
          <a:ext cx="9144000" cy="685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81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fon.com/wallpapers_original/481287_utro_tuman_ozero_lodka_pejzazh_1920x120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61" y="-9484"/>
            <a:ext cx="9178961" cy="69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719940"/>
              </p:ext>
            </p:extLst>
          </p:nvPr>
        </p:nvGraphicFramePr>
        <p:xfrm>
          <a:off x="-34961" y="-9484"/>
          <a:ext cx="9178961" cy="696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835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.gdefon.com/wallpapers_original/wallpapers/244123_gorod_noch_tuman_ogni_moskva_postrojka_kompleks_de_2462x160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73" y="0"/>
            <a:ext cx="9158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000388"/>
              </p:ext>
            </p:extLst>
          </p:nvPr>
        </p:nvGraphicFramePr>
        <p:xfrm>
          <a:off x="0" y="32792"/>
          <a:ext cx="9143999" cy="682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851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osbornik.ru/wp-content/uploads/2012/11/%D0%B2%D0%BB%D0%B0%D0%B6%D0%BD%D0%BE%D1%81%D1%82%D1%8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"/>
            <a:ext cx="9144000" cy="68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656399"/>
              </p:ext>
            </p:extLst>
          </p:nvPr>
        </p:nvGraphicFramePr>
        <p:xfrm>
          <a:off x="251520" y="260648"/>
          <a:ext cx="88924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486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Вологість</a:t>
            </a:r>
            <a:r>
              <a:rPr lang="ru-RU" sz="4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повітря</a:t>
            </a:r>
            <a:r>
              <a:rPr lang="ru-RU" sz="4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- роль у </a:t>
            </a:r>
            <a:r>
              <a:rPr lang="ru-RU" sz="4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зберіганні</a:t>
            </a:r>
            <a:r>
              <a:rPr lang="ru-RU" sz="4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продуктів</a:t>
            </a:r>
            <a:r>
              <a:rPr lang="ru-RU" sz="4000" b="1" dirty="0">
                <a:solidFill>
                  <a:schemeClr val="tx2"/>
                </a:solidFill>
              </a:rPr>
              <a:t/>
            </a:r>
            <a:br>
              <a:rPr lang="ru-RU" sz="4000" b="1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5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eaman-sea.ru/images/stories/main6/vlazhnost_vozdux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-25184"/>
            <a:ext cx="9162434" cy="68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19088"/>
              </p:ext>
            </p:extLst>
          </p:nvPr>
        </p:nvGraphicFramePr>
        <p:xfrm>
          <a:off x="1" y="-25184"/>
          <a:ext cx="9143999" cy="688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853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219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2014-03-09T11:49:53Z</dcterms:created>
  <dcterms:modified xsi:type="dcterms:W3CDTF">2014-03-09T13:11:47Z</dcterms:modified>
</cp:coreProperties>
</file>