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3" r:id="rId7"/>
    <p:sldId id="262" r:id="rId8"/>
    <p:sldId id="264" r:id="rId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озділ за промовчанням" id="{09E515D3-6BC6-4182-857C-F2FE930980DA}">
          <p14:sldIdLst>
            <p14:sldId id="257"/>
            <p14:sldId id="259"/>
            <p14:sldId id="258"/>
            <p14:sldId id="260"/>
            <p14:sldId id="261"/>
            <p14:sldId id="263"/>
            <p14:sldId id="262"/>
            <p14:sldId id="26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9999"/>
    <a:srgbClr val="A2A03E"/>
    <a:srgbClr val="9B8E43"/>
    <a:srgbClr val="A1944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C90A66AE-81F5-474A-B74B-EE41E9320F19}" type="datetimeFigureOut">
              <a:rPr lang="uk-UA" smtClean="0"/>
              <a:t>21.11.2013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C90A66AE-81F5-474A-B74B-EE41E9320F19}" type="datetimeFigureOut">
              <a:rPr lang="uk-UA" smtClean="0"/>
              <a:t>21.11.2013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C90A66AE-81F5-474A-B74B-EE41E9320F19}" type="datetimeFigureOut">
              <a:rPr lang="uk-UA" smtClean="0"/>
              <a:t>21.11.2013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C90A66AE-81F5-474A-B74B-EE41E9320F19}" type="datetimeFigureOut">
              <a:rPr lang="uk-UA" smtClean="0"/>
              <a:t>21.11.2013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C90A66AE-81F5-474A-B74B-EE41E9320F19}" type="datetimeFigureOut">
              <a:rPr lang="uk-UA" smtClean="0"/>
              <a:t>21.11.2013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C90A66AE-81F5-474A-B74B-EE41E9320F19}" type="datetimeFigureOut">
              <a:rPr lang="uk-UA" smtClean="0"/>
              <a:t>21.11.2013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A66AE-81F5-474A-B74B-EE41E9320F19}" type="datetimeFigureOut">
              <a:rPr lang="uk-UA" smtClean="0"/>
              <a:t>21.11.2013</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F593F-0D5B-4CF0-BEE2-6583C73E7271}" type="slidenum">
              <a:rPr lang="uk-UA" smtClean="0"/>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Місце для вмісту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91629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03762" y="424116"/>
            <a:ext cx="8064896" cy="1754326"/>
          </a:xfrm>
          <a:prstGeom prst="rect">
            <a:avLst/>
          </a:prstGeom>
          <a:noFill/>
        </p:spPr>
        <p:txBody>
          <a:bodyPr wrap="square" rtlCol="0">
            <a:spAutoFit/>
          </a:bodyPr>
          <a:lstStyle/>
          <a:p>
            <a:pPr algn="ctr"/>
            <a:r>
              <a:rPr lang="en-US" dirty="0" smtClean="0"/>
              <a:t> </a:t>
            </a:r>
            <a:r>
              <a:rPr lang="en-US" sz="5400" dirty="0" smtClean="0">
                <a:latin typeface="Comic Sans MS" panose="030F0702030302020204" pitchFamily="66" charset="0"/>
              </a:rPr>
              <a:t>The Politics of Bilingualism in Ukraine </a:t>
            </a:r>
            <a:endParaRPr lang="ru-RU" sz="5400" dirty="0">
              <a:latin typeface="Comic Sans MS" panose="030F0702030302020204" pitchFamily="66" charset="0"/>
            </a:endParaRPr>
          </a:p>
        </p:txBody>
      </p:sp>
      <p:sp>
        <p:nvSpPr>
          <p:cNvPr id="10" name="Овал 9"/>
          <p:cNvSpPr/>
          <p:nvPr/>
        </p:nvSpPr>
        <p:spPr>
          <a:xfrm>
            <a:off x="6372200" y="5877272"/>
            <a:ext cx="2771800" cy="648072"/>
          </a:xfrm>
          <a:prstGeom prst="ellipse">
            <a:avLst/>
          </a:prstGeom>
          <a:solidFill>
            <a:srgbClr val="FFFF66">
              <a:alpha val="51000"/>
            </a:srgb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1" name="TextBox 10"/>
          <p:cNvSpPr txBox="1"/>
          <p:nvPr/>
        </p:nvSpPr>
        <p:spPr>
          <a:xfrm>
            <a:off x="6533964" y="5970475"/>
            <a:ext cx="2448272" cy="461665"/>
          </a:xfrm>
          <a:prstGeom prst="rect">
            <a:avLst/>
          </a:prstGeom>
          <a:noFill/>
        </p:spPr>
        <p:txBody>
          <a:bodyPr wrap="square" rtlCol="0">
            <a:spAutoFit/>
          </a:bodyPr>
          <a:lstStyle/>
          <a:p>
            <a:r>
              <a:rPr lang="en-US" sz="2400" b="1" dirty="0" err="1" smtClean="0">
                <a:latin typeface="Comic Sans MS" panose="030F0702030302020204" pitchFamily="66" charset="0"/>
              </a:rPr>
              <a:t>Yuliia</a:t>
            </a:r>
            <a:r>
              <a:rPr lang="en-US" sz="2400" b="1" dirty="0" smtClean="0">
                <a:latin typeface="Comic Sans MS" panose="030F0702030302020204" pitchFamily="66" charset="0"/>
              </a:rPr>
              <a:t> </a:t>
            </a:r>
            <a:r>
              <a:rPr lang="en-US" sz="2400" b="1" dirty="0" err="1" smtClean="0">
                <a:latin typeface="Comic Sans MS" panose="030F0702030302020204" pitchFamily="66" charset="0"/>
              </a:rPr>
              <a:t>Khomych</a:t>
            </a:r>
            <a:endParaRPr lang="ru-RU" sz="2400" b="1" dirty="0">
              <a:latin typeface="Comic Sans MS" panose="030F0702030302020204" pitchFamily="66" charset="0"/>
            </a:endParaRPr>
          </a:p>
        </p:txBody>
      </p:sp>
    </p:spTree>
    <p:extLst>
      <p:ext uri="{BB962C8B-B14F-4D97-AF65-F5344CB8AC3E}">
        <p14:creationId xmlns:p14="http://schemas.microsoft.com/office/powerpoint/2010/main" val="88450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Місце для вмісту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54" y="0"/>
            <a:ext cx="9207654" cy="6858000"/>
          </a:xfrm>
        </p:spPr>
      </p:pic>
      <p:sp>
        <p:nvSpPr>
          <p:cNvPr id="11" name="TextBox 10"/>
          <p:cNvSpPr txBox="1"/>
          <p:nvPr/>
        </p:nvSpPr>
        <p:spPr>
          <a:xfrm>
            <a:off x="323528" y="1628800"/>
            <a:ext cx="6408712" cy="4893647"/>
          </a:xfrm>
          <a:prstGeom prst="rect">
            <a:avLst/>
          </a:prstGeom>
          <a:noFill/>
        </p:spPr>
        <p:txBody>
          <a:bodyPr wrap="square" rtlCol="0">
            <a:spAutoFit/>
          </a:bodyPr>
          <a:lstStyle/>
          <a:p>
            <a:r>
              <a:rPr lang="en-US" sz="2400" dirty="0">
                <a:latin typeface="Comic Sans MS" panose="030F0702030302020204" pitchFamily="66" charset="0"/>
              </a:rPr>
              <a:t>People who point to Ukraine as an example of a bilingual country do not always understand — or pretend not to understand — what they are proposing. It turns out that studying Swedish, the second official language of Finland, is not mandatory. In Ukraine, people who do not master Russian, which is not the second official language, cannot receive their secondary education diplomas. We have countless Russian-language publications. We hear Russian on television and radio. What official status does this language require?</a:t>
            </a:r>
          </a:p>
        </p:txBody>
      </p:sp>
      <p:sp>
        <p:nvSpPr>
          <p:cNvPr id="12" name="TextBox 11"/>
          <p:cNvSpPr txBox="1"/>
          <p:nvPr/>
        </p:nvSpPr>
        <p:spPr>
          <a:xfrm>
            <a:off x="605020" y="548680"/>
            <a:ext cx="7200800" cy="646331"/>
          </a:xfrm>
          <a:prstGeom prst="rect">
            <a:avLst/>
          </a:prstGeom>
          <a:solidFill>
            <a:srgbClr val="00B050"/>
          </a:solidFill>
          <a:ln>
            <a:solidFill>
              <a:schemeClr val="bg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i="1" u="sng" dirty="0">
                <a:solidFill>
                  <a:schemeClr val="bg2">
                    <a:lumMod val="25000"/>
                  </a:schemeClr>
                </a:solidFill>
              </a:rPr>
              <a:t>Playing with ambiguities</a:t>
            </a:r>
            <a:endParaRPr lang="ru-RU" sz="3600" b="1" i="1" u="sng" dirty="0">
              <a:solidFill>
                <a:schemeClr val="bg2">
                  <a:lumMod val="25000"/>
                </a:schemeClr>
              </a:solidFill>
            </a:endParaRPr>
          </a:p>
        </p:txBody>
      </p:sp>
    </p:spTree>
    <p:extLst>
      <p:ext uri="{BB962C8B-B14F-4D97-AF65-F5344CB8AC3E}">
        <p14:creationId xmlns:p14="http://schemas.microsoft.com/office/powerpoint/2010/main" val="288097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Місце для вмісту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79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6858000"/>
          </a:xfrm>
        </p:spPr>
      </p:pic>
      <p:sp>
        <p:nvSpPr>
          <p:cNvPr id="5" name="Округлений прямокутник 4"/>
          <p:cNvSpPr/>
          <p:nvPr/>
        </p:nvSpPr>
        <p:spPr>
          <a:xfrm>
            <a:off x="1371311" y="1915375"/>
            <a:ext cx="6746418" cy="3096344"/>
          </a:xfrm>
          <a:prstGeom prst="roundRect">
            <a:avLst/>
          </a:prstGeom>
          <a:solidFill>
            <a:srgbClr val="009999">
              <a:alpha val="72157"/>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24" y="2276872"/>
            <a:ext cx="6608763"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9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6769"/>
            <a:ext cx="9144000" cy="6894769"/>
          </a:xfrm>
        </p:spPr>
      </p:pic>
      <p:sp>
        <p:nvSpPr>
          <p:cNvPr id="5" name="TextBox 4"/>
          <p:cNvSpPr txBox="1"/>
          <p:nvPr/>
        </p:nvSpPr>
        <p:spPr>
          <a:xfrm>
            <a:off x="1824932" y="1124744"/>
            <a:ext cx="5843411" cy="3693319"/>
          </a:xfrm>
          <a:prstGeom prst="rect">
            <a:avLst/>
          </a:prstGeom>
          <a:noFill/>
        </p:spPr>
        <p:txBody>
          <a:bodyPr wrap="square" rtlCol="0">
            <a:spAutoFit/>
          </a:bodyPr>
          <a:lstStyle/>
          <a:p>
            <a:r>
              <a:rPr lang="en-US" b="1" dirty="0" err="1" smtClean="0">
                <a:latin typeface="Comic Sans MS" panose="030F0702030302020204" pitchFamily="66" charset="0"/>
              </a:rPr>
              <a:t>Lytvyn</a:t>
            </a:r>
            <a:r>
              <a:rPr lang="en-US" b="1" dirty="0" smtClean="0">
                <a:latin typeface="Comic Sans MS" panose="030F0702030302020204" pitchFamily="66" charset="0"/>
              </a:rPr>
              <a:t> </a:t>
            </a:r>
            <a:r>
              <a:rPr lang="en-US" b="1" dirty="0">
                <a:latin typeface="Comic Sans MS" panose="030F0702030302020204" pitchFamily="66" charset="0"/>
              </a:rPr>
              <a:t>calls official bilingualism idea utopian</a:t>
            </a:r>
          </a:p>
          <a:p>
            <a:r>
              <a:rPr lang="en-US" dirty="0">
                <a:latin typeface="Comic Sans MS" panose="030F0702030302020204" pitchFamily="66" charset="0"/>
              </a:rPr>
              <a:t>KYIV, June 22 /UKRINFORM/. </a:t>
            </a:r>
            <a:r>
              <a:rPr lang="en-US" dirty="0" err="1">
                <a:latin typeface="Comic Sans MS" panose="030F0702030302020204" pitchFamily="66" charset="0"/>
              </a:rPr>
              <a:t>Verkhovna</a:t>
            </a:r>
            <a:r>
              <a:rPr lang="en-US" dirty="0">
                <a:latin typeface="Comic Sans MS" panose="030F0702030302020204" pitchFamily="66" charset="0"/>
              </a:rPr>
              <a:t> </a:t>
            </a:r>
            <a:r>
              <a:rPr lang="en-US" dirty="0" err="1">
                <a:latin typeface="Comic Sans MS" panose="030F0702030302020204" pitchFamily="66" charset="0"/>
              </a:rPr>
              <a:t>Rada</a:t>
            </a:r>
            <a:r>
              <a:rPr lang="en-US" dirty="0">
                <a:latin typeface="Comic Sans MS" panose="030F0702030302020204" pitchFamily="66" charset="0"/>
              </a:rPr>
              <a:t> Chairman </a:t>
            </a:r>
            <a:r>
              <a:rPr lang="en-US" dirty="0" err="1">
                <a:latin typeface="Comic Sans MS" panose="030F0702030302020204" pitchFamily="66" charset="0"/>
              </a:rPr>
              <a:t>Volodymyr</a:t>
            </a:r>
            <a:r>
              <a:rPr lang="en-US" dirty="0">
                <a:latin typeface="Comic Sans MS" panose="030F0702030302020204" pitchFamily="66" charset="0"/>
              </a:rPr>
              <a:t> </a:t>
            </a:r>
            <a:r>
              <a:rPr lang="en-US" dirty="0" err="1">
                <a:latin typeface="Comic Sans MS" panose="030F0702030302020204" pitchFamily="66" charset="0"/>
              </a:rPr>
              <a:t>Lytvyn</a:t>
            </a:r>
            <a:r>
              <a:rPr lang="en-US" dirty="0">
                <a:latin typeface="Comic Sans MS" panose="030F0702030302020204" pitchFamily="66" charset="0"/>
              </a:rPr>
              <a:t> is convinced that the idea of sealing in the Constitution an official status of Russian as the second national language is utopian.</a:t>
            </a:r>
          </a:p>
          <a:p>
            <a:r>
              <a:rPr lang="en-US" dirty="0" smtClean="0">
                <a:latin typeface="Comic Sans MS" panose="030F0702030302020204" pitchFamily="66" charset="0"/>
              </a:rPr>
              <a:t>"</a:t>
            </a:r>
            <a:r>
              <a:rPr lang="en-US" dirty="0">
                <a:latin typeface="Comic Sans MS" panose="030F0702030302020204" pitchFamily="66" charset="0"/>
              </a:rPr>
              <a:t>I think this is a utopian idea, given the society's moods and the alignment of political forces, as well as projected election returns," he said.</a:t>
            </a:r>
          </a:p>
          <a:p>
            <a:r>
              <a:rPr lang="en-US" dirty="0">
                <a:latin typeface="Comic Sans MS" panose="030F0702030302020204" pitchFamily="66" charset="0"/>
              </a:rPr>
              <a:t>As reported, on June 21, deputy chairman of the Party of Regions' faction in parliament, </a:t>
            </a:r>
            <a:r>
              <a:rPr lang="en-US" dirty="0" err="1">
                <a:latin typeface="Comic Sans MS" panose="030F0702030302020204" pitchFamily="66" charset="0"/>
              </a:rPr>
              <a:t>Vadym</a:t>
            </a:r>
            <a:r>
              <a:rPr lang="en-US" dirty="0">
                <a:latin typeface="Comic Sans MS" panose="030F0702030302020204" pitchFamily="66" charset="0"/>
              </a:rPr>
              <a:t> </a:t>
            </a:r>
            <a:r>
              <a:rPr lang="en-US" dirty="0" err="1">
                <a:latin typeface="Comic Sans MS" panose="030F0702030302020204" pitchFamily="66" charset="0"/>
              </a:rPr>
              <a:t>Kolesnichenko</a:t>
            </a:r>
            <a:r>
              <a:rPr lang="en-US" dirty="0">
                <a:latin typeface="Comic Sans MS" panose="030F0702030302020204" pitchFamily="66" charset="0"/>
              </a:rPr>
              <a:t> said that they would seek including in a new Constitution the provision that Ukraine has two official languages - Russian and Ukrainian. </a:t>
            </a:r>
          </a:p>
        </p:txBody>
      </p:sp>
    </p:spTree>
    <p:extLst>
      <p:ext uri="{BB962C8B-B14F-4D97-AF65-F5344CB8AC3E}">
        <p14:creationId xmlns:p14="http://schemas.microsoft.com/office/powerpoint/2010/main" val="257707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A03E">
            <a:alpha val="66000"/>
          </a:srgbClr>
        </a:solidFill>
        <a:effectLst/>
      </p:bgPr>
    </p:bg>
    <p:spTree>
      <p:nvGrpSpPr>
        <p:cNvPr id="1" name=""/>
        <p:cNvGrpSpPr/>
        <p:nvPr/>
      </p:nvGrpSpPr>
      <p:grpSpPr>
        <a:xfrm>
          <a:off x="0" y="0"/>
          <a:ext cx="0" cy="0"/>
          <a:chOff x="0" y="0"/>
          <a:chExt cx="0" cy="0"/>
        </a:xfrm>
      </p:grpSpPr>
      <p:sp>
        <p:nvSpPr>
          <p:cNvPr id="4" name="TextBox 3"/>
          <p:cNvSpPr txBox="1"/>
          <p:nvPr/>
        </p:nvSpPr>
        <p:spPr>
          <a:xfrm>
            <a:off x="539552" y="258060"/>
            <a:ext cx="8280920" cy="584775"/>
          </a:xfrm>
          <a:prstGeom prst="rect">
            <a:avLst/>
          </a:prstGeom>
          <a:noFill/>
        </p:spPr>
        <p:txBody>
          <a:bodyPr wrap="square" rtlCol="0">
            <a:spAutoFit/>
          </a:bodyPr>
          <a:lstStyle/>
          <a:p>
            <a:pPr algn="ctr"/>
            <a:r>
              <a:rPr lang="en-US" sz="3200" b="1" i="1" dirty="0" err="1">
                <a:solidFill>
                  <a:srgbClr val="FF0000"/>
                </a:solidFill>
                <a:latin typeface="Comic Sans MS" panose="030F0702030302020204" pitchFamily="66" charset="0"/>
              </a:rPr>
              <a:t>Russification</a:t>
            </a:r>
            <a:r>
              <a:rPr lang="en-US" sz="3200" b="1" i="1" dirty="0">
                <a:latin typeface="Comic Sans MS" panose="030F0702030302020204" pitchFamily="66" charset="0"/>
              </a:rPr>
              <a:t> Via Bilingualism</a:t>
            </a:r>
            <a:endParaRPr lang="ru-RU" sz="3200" b="1" i="1" dirty="0">
              <a:latin typeface="Comic Sans MS" panose="030F0702030302020204" pitchFamily="66" charset="0"/>
            </a:endParaRPr>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5098368" y="2432720"/>
            <a:ext cx="4045632" cy="4425280"/>
          </a:xfrm>
          <a:prstGeom prst="rect">
            <a:avLst/>
          </a:prstGeom>
        </p:spPr>
      </p:pic>
      <p:sp>
        <p:nvSpPr>
          <p:cNvPr id="6" name="TextBox 5"/>
          <p:cNvSpPr txBox="1"/>
          <p:nvPr/>
        </p:nvSpPr>
        <p:spPr>
          <a:xfrm>
            <a:off x="313719" y="842835"/>
            <a:ext cx="8496944" cy="830997"/>
          </a:xfrm>
          <a:prstGeom prst="rect">
            <a:avLst/>
          </a:prstGeom>
          <a:noFill/>
        </p:spPr>
        <p:txBody>
          <a:bodyPr wrap="square" rtlCol="0">
            <a:spAutoFit/>
          </a:bodyPr>
          <a:lstStyle/>
          <a:p>
            <a:pPr algn="ctr"/>
            <a:r>
              <a:rPr lang="en-US" sz="2400" dirty="0">
                <a:latin typeface="Comic Sans MS" panose="030F0702030302020204" pitchFamily="66" charset="0"/>
              </a:rPr>
              <a:t>Under the current circumstances in Ukraine, most bilingual people ultimately become Russian-speakers</a:t>
            </a:r>
            <a:endParaRPr lang="ru-RU" sz="2400" dirty="0">
              <a:latin typeface="Comic Sans MS" panose="030F0702030302020204" pitchFamily="66" charset="0"/>
            </a:endParaRPr>
          </a:p>
        </p:txBody>
      </p:sp>
      <p:sp>
        <p:nvSpPr>
          <p:cNvPr id="7" name="TextBox 6"/>
          <p:cNvSpPr txBox="1"/>
          <p:nvPr/>
        </p:nvSpPr>
        <p:spPr>
          <a:xfrm>
            <a:off x="179512" y="2432720"/>
            <a:ext cx="4752528" cy="4093428"/>
          </a:xfrm>
          <a:prstGeom prst="rect">
            <a:avLst/>
          </a:prstGeom>
          <a:noFill/>
        </p:spPr>
        <p:txBody>
          <a:bodyPr wrap="square" rtlCol="0">
            <a:spAutoFit/>
          </a:bodyPr>
          <a:lstStyle/>
          <a:p>
            <a:r>
              <a:rPr lang="en-US" sz="2000" dirty="0">
                <a:latin typeface="Comic Sans MS" panose="030F0702030302020204" pitchFamily="66" charset="0"/>
              </a:rPr>
              <a:t>So-called bilingual Ukrainians constitute quite a large group of the population. Surveys that allow for two native languages, such as the 2007 survey by the </a:t>
            </a:r>
            <a:r>
              <a:rPr lang="en-US" sz="2000" dirty="0" err="1">
                <a:latin typeface="Comic Sans MS" panose="030F0702030302020204" pitchFamily="66" charset="0"/>
              </a:rPr>
              <a:t>Razumkov</a:t>
            </a:r>
            <a:r>
              <a:rPr lang="en-US" sz="2000" dirty="0">
                <a:latin typeface="Comic Sans MS" panose="030F0702030302020204" pitchFamily="66" charset="0"/>
              </a:rPr>
              <a:t> Centre, show that 21.5% of those polled cannot decide whether Ukrainian or Russian is their native language, this figure is particularly high in the South at 25.5% and East at 32.2%. The number of bilinguals in these regions </a:t>
            </a:r>
            <a:r>
              <a:rPr lang="en-US" sz="2000" dirty="0" smtClean="0">
                <a:latin typeface="Comic Sans MS" panose="030F0702030302020204" pitchFamily="66" charset="0"/>
              </a:rPr>
              <a:t>exceeds </a:t>
            </a:r>
            <a:r>
              <a:rPr lang="en-US" sz="2000" dirty="0">
                <a:latin typeface="Comic Sans MS" panose="030F0702030302020204" pitchFamily="66" charset="0"/>
              </a:rPr>
              <a:t>that of people who list Ukrainian as their native language.</a:t>
            </a:r>
            <a:endParaRPr lang="ru-RU" sz="2000" dirty="0">
              <a:latin typeface="Comic Sans MS" panose="030F0702030302020204" pitchFamily="66" charset="0"/>
            </a:endParaRPr>
          </a:p>
        </p:txBody>
      </p:sp>
    </p:spTree>
    <p:extLst>
      <p:ext uri="{BB962C8B-B14F-4D97-AF65-F5344CB8AC3E}">
        <p14:creationId xmlns:p14="http://schemas.microsoft.com/office/powerpoint/2010/main" val="37637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86" y="0"/>
            <a:ext cx="9258172" cy="6858000"/>
          </a:xfrm>
        </p:spPr>
      </p:pic>
    </p:spTree>
    <p:extLst>
      <p:ext uri="{BB962C8B-B14F-4D97-AF65-F5344CB8AC3E}">
        <p14:creationId xmlns:p14="http://schemas.microsoft.com/office/powerpoint/2010/main" val="111003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87000"/>
          </a:schemeClr>
        </a:solidFill>
        <a:effectLst/>
      </p:bgPr>
    </p:bg>
    <p:spTree>
      <p:nvGrpSpPr>
        <p:cNvPr id="1" name=""/>
        <p:cNvGrpSpPr/>
        <p:nvPr/>
      </p:nvGrpSpPr>
      <p:grpSpPr>
        <a:xfrm>
          <a:off x="0" y="0"/>
          <a:ext cx="0" cy="0"/>
          <a:chOff x="0" y="0"/>
          <a:chExt cx="0" cy="0"/>
        </a:xfrm>
      </p:grpSpPr>
      <p:pic>
        <p:nvPicPr>
          <p:cNvPr id="4" name="Соціальна реклама про українську мову.mp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p:spPr>
      </p:pic>
    </p:spTree>
    <p:extLst>
      <p:ext uri="{BB962C8B-B14F-4D97-AF65-F5344CB8AC3E}">
        <p14:creationId xmlns:p14="http://schemas.microsoft.com/office/powerpoint/2010/main" val="378793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41509">
                <p:cTn id="8" fill="hold" display="0">
                  <p:stCondLst>
                    <p:cond delay="indefinite"/>
                  </p:stCondLst>
                </p:cTn>
                <p:tgtEl>
                  <p:spTgt spid="4"/>
                </p:tgtEl>
              </p:cMediaNode>
            </p:video>
          </p:childTnLst>
        </p:cTn>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Прозорість">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1460</TotalTime>
  <Words>319</Words>
  <Application>Microsoft Office PowerPoint</Application>
  <PresentationFormat>Екран (4:3)</PresentationFormat>
  <Paragraphs>11</Paragraphs>
  <Slides>8</Slides>
  <Notes>0</Notes>
  <HiddenSlides>0</HiddenSlides>
  <MMClips>1</MMClips>
  <ScaleCrop>false</ScaleCrop>
  <HeadingPairs>
    <vt:vector size="4" baseType="variant">
      <vt:variant>
        <vt:lpstr>Тема</vt:lpstr>
      </vt:variant>
      <vt:variant>
        <vt:i4>1</vt:i4>
      </vt:variant>
      <vt:variant>
        <vt:lpstr>Заголовки слайдів</vt:lpstr>
      </vt:variant>
      <vt:variant>
        <vt:i4>8</vt:i4>
      </vt:variant>
    </vt:vector>
  </HeadingPairs>
  <TitlesOfParts>
    <vt:vector size="9" baseType="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Bilingualism in Ukraine: a problem or an advantage?</dc:title>
  <dc:creator>Sara Yasmeen (Wipro Technologies)</dc:creator>
  <cp:lastModifiedBy>Userasus</cp:lastModifiedBy>
  <cp:revision>28</cp:revision>
  <dcterms:created xsi:type="dcterms:W3CDTF">2010-02-23T11:30:32Z</dcterms:created>
  <dcterms:modified xsi:type="dcterms:W3CDTF">2013-11-20T23:03:45Z</dcterms:modified>
</cp:coreProperties>
</file>