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24.12.2014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24.12.2014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24.12.2014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24.12.2014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24.12.2014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7624" y="2852936"/>
            <a:ext cx="8573616" cy="1219201"/>
          </a:xfrm>
        </p:spPr>
        <p:txBody>
          <a:bodyPr>
            <a:noAutofit/>
          </a:bodyPr>
          <a:lstStyle/>
          <a:p>
            <a:r>
              <a:rPr lang="uk-UA" sz="1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Опіки</a:t>
            </a:r>
            <a:endParaRPr lang="uk-UA" sz="1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6687812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460432" cy="4149080"/>
          </a:xfrm>
        </p:spPr>
        <p:txBody>
          <a:bodyPr/>
          <a:lstStyle/>
          <a:p>
            <a:r>
              <a:rPr lang="ru-RU" sz="2000" b="1" dirty="0" err="1"/>
              <a:t>Сонячний</a:t>
            </a:r>
            <a:r>
              <a:rPr lang="ru-RU" sz="2000" b="1" dirty="0"/>
              <a:t> </a:t>
            </a:r>
            <a:r>
              <a:rPr lang="ru-RU" sz="2000" b="1" dirty="0" err="1"/>
              <a:t>опік</a:t>
            </a:r>
            <a:r>
              <a:rPr lang="ru-RU" sz="2000" b="1" dirty="0"/>
              <a:t>: перша </a:t>
            </a:r>
            <a:r>
              <a:rPr lang="ru-RU" sz="2000" b="1" dirty="0" err="1"/>
              <a:t>допомога</a:t>
            </a:r>
            <a:r>
              <a:rPr lang="ru-RU" sz="2000" b="1" dirty="0"/>
              <a:t>.</a:t>
            </a:r>
            <a:br>
              <a:rPr lang="ru-RU" sz="2000" b="1" dirty="0"/>
            </a:br>
            <a:r>
              <a:rPr lang="ru-RU" sz="2000" b="1" dirty="0"/>
              <a:t>На перший </a:t>
            </a:r>
            <a:r>
              <a:rPr lang="ru-RU" sz="2000" b="1" dirty="0" err="1"/>
              <a:t>погляд</a:t>
            </a:r>
            <a:r>
              <a:rPr lang="ru-RU" sz="2000" b="1" dirty="0"/>
              <a:t> </a:t>
            </a:r>
            <a:r>
              <a:rPr lang="ru-RU" sz="2000" b="1" dirty="0" err="1"/>
              <a:t>здається</a:t>
            </a:r>
            <a:r>
              <a:rPr lang="ru-RU" sz="2000" b="1" dirty="0"/>
              <a:t>, </a:t>
            </a:r>
            <a:r>
              <a:rPr lang="ru-RU" sz="2000" b="1" dirty="0" err="1"/>
              <a:t>що</a:t>
            </a:r>
            <a:r>
              <a:rPr lang="ru-RU" sz="2000" b="1" dirty="0"/>
              <a:t> </a:t>
            </a:r>
            <a:r>
              <a:rPr lang="ru-RU" sz="2000" b="1" dirty="0" err="1"/>
              <a:t>дія</a:t>
            </a:r>
            <a:r>
              <a:rPr lang="ru-RU" sz="2000" b="1" dirty="0"/>
              <a:t> </a:t>
            </a:r>
            <a:r>
              <a:rPr lang="ru-RU" sz="2000" b="1" dirty="0" err="1"/>
              <a:t>сонячних</a:t>
            </a:r>
            <a:r>
              <a:rPr lang="ru-RU" sz="2000" b="1" dirty="0"/>
              <a:t> </a:t>
            </a:r>
            <a:r>
              <a:rPr lang="ru-RU" sz="2000" b="1" dirty="0" err="1"/>
              <a:t>променів</a:t>
            </a:r>
            <a:r>
              <a:rPr lang="ru-RU" sz="2000" b="1" dirty="0"/>
              <a:t> не </a:t>
            </a:r>
            <a:r>
              <a:rPr lang="ru-RU" sz="2000" b="1" dirty="0" err="1"/>
              <a:t>може</a:t>
            </a:r>
            <a:r>
              <a:rPr lang="ru-RU" sz="2000" b="1" dirty="0"/>
              <a:t> принести шкоду </a:t>
            </a:r>
            <a:r>
              <a:rPr lang="ru-RU" sz="2000" b="1" dirty="0" err="1"/>
              <a:t>нашому</a:t>
            </a:r>
            <a:r>
              <a:rPr lang="ru-RU" sz="2000" b="1" dirty="0"/>
              <a:t> </a:t>
            </a:r>
            <a:r>
              <a:rPr lang="ru-RU" sz="2000" b="1" dirty="0" err="1"/>
              <a:t>організму</a:t>
            </a:r>
            <a:r>
              <a:rPr lang="ru-RU" sz="2000" b="1" dirty="0"/>
              <a:t>. Але </a:t>
            </a:r>
            <a:r>
              <a:rPr lang="ru-RU" sz="2000" b="1" dirty="0" err="1"/>
              <a:t>це</a:t>
            </a:r>
            <a:r>
              <a:rPr lang="ru-RU" sz="2000" b="1" dirty="0"/>
              <a:t> не так: </a:t>
            </a:r>
            <a:r>
              <a:rPr lang="ru-RU" sz="2000" b="1" dirty="0" err="1"/>
              <a:t>тривале</a:t>
            </a:r>
            <a:r>
              <a:rPr lang="ru-RU" sz="2000" b="1" dirty="0"/>
              <a:t> </a:t>
            </a:r>
            <a:r>
              <a:rPr lang="ru-RU" sz="2000" b="1" dirty="0" err="1"/>
              <a:t>перебування</a:t>
            </a:r>
            <a:r>
              <a:rPr lang="ru-RU" sz="2000" b="1" dirty="0"/>
              <a:t> на </a:t>
            </a:r>
            <a:r>
              <a:rPr lang="ru-RU" sz="2000" b="1" dirty="0" err="1"/>
              <a:t>сонці</a:t>
            </a:r>
            <a:r>
              <a:rPr lang="ru-RU" sz="2000" b="1" dirty="0"/>
              <a:t> </a:t>
            </a:r>
            <a:r>
              <a:rPr lang="ru-RU" sz="2000" b="1" dirty="0" err="1"/>
              <a:t>може</a:t>
            </a:r>
            <a:r>
              <a:rPr lang="ru-RU" sz="2000" b="1" dirty="0"/>
              <a:t> </a:t>
            </a:r>
            <a:r>
              <a:rPr lang="ru-RU" sz="2000" b="1" dirty="0" err="1"/>
              <a:t>призвести</a:t>
            </a:r>
            <a:r>
              <a:rPr lang="ru-RU" sz="2000" b="1" dirty="0"/>
              <a:t> до </a:t>
            </a:r>
            <a:r>
              <a:rPr lang="ru-RU" sz="2000" b="1" dirty="0" err="1"/>
              <a:t>серйозних</a:t>
            </a:r>
            <a:r>
              <a:rPr lang="ru-RU" sz="2000" b="1" dirty="0"/>
              <a:t> </a:t>
            </a:r>
            <a:r>
              <a:rPr lang="ru-RU" sz="2000" b="1" dirty="0" err="1"/>
              <a:t>опіків</a:t>
            </a:r>
            <a:r>
              <a:rPr lang="ru-RU" sz="2000" b="1" dirty="0"/>
              <a:t> і </a:t>
            </a:r>
            <a:r>
              <a:rPr lang="ru-RU" sz="2000" b="1" dirty="0" err="1"/>
              <a:t>зміни</a:t>
            </a:r>
            <a:r>
              <a:rPr lang="ru-RU" sz="2000" b="1" dirty="0"/>
              <a:t> в </a:t>
            </a:r>
            <a:r>
              <a:rPr lang="ru-RU" sz="2000" b="1" dirty="0" err="1"/>
              <a:t>організмі</a:t>
            </a:r>
            <a:r>
              <a:rPr lang="ru-RU" sz="2000" b="1" dirty="0"/>
              <a:t>.</a:t>
            </a:r>
            <a:br>
              <a:rPr lang="ru-RU" sz="2000" b="1" dirty="0"/>
            </a:br>
            <a:r>
              <a:rPr lang="ru-RU" sz="2000" b="1" dirty="0"/>
              <a:t> </a:t>
            </a:r>
            <a:br>
              <a:rPr lang="ru-RU" sz="2000" b="1" dirty="0"/>
            </a:br>
            <a:r>
              <a:rPr lang="ru-RU" sz="2000" b="1" dirty="0" err="1"/>
              <a:t>Ультрафіолет</a:t>
            </a:r>
            <a:r>
              <a:rPr lang="ru-RU" sz="2000" b="1" dirty="0"/>
              <a:t> </a:t>
            </a:r>
            <a:r>
              <a:rPr lang="ru-RU" sz="2000" b="1" dirty="0" err="1"/>
              <a:t>нагріває</a:t>
            </a:r>
            <a:r>
              <a:rPr lang="ru-RU" sz="2000" b="1" dirty="0"/>
              <a:t> наше </a:t>
            </a:r>
            <a:r>
              <a:rPr lang="ru-RU" sz="2000" b="1" dirty="0" err="1"/>
              <a:t>тіло</a:t>
            </a:r>
            <a:r>
              <a:rPr lang="ru-RU" sz="2000" b="1" dirty="0"/>
              <a:t> і </a:t>
            </a:r>
            <a:r>
              <a:rPr lang="ru-RU" sz="2000" b="1" dirty="0" err="1"/>
              <a:t>пошкоджує</a:t>
            </a:r>
            <a:r>
              <a:rPr lang="ru-RU" sz="2000" b="1" dirty="0"/>
              <a:t> </a:t>
            </a:r>
            <a:r>
              <a:rPr lang="ru-RU" sz="2000" b="1" dirty="0" err="1"/>
              <a:t>верхні</a:t>
            </a:r>
            <a:r>
              <a:rPr lang="ru-RU" sz="2000" b="1" dirty="0"/>
              <a:t> </a:t>
            </a:r>
            <a:r>
              <a:rPr lang="ru-RU" sz="2000" b="1" dirty="0" err="1"/>
              <a:t>шари</a:t>
            </a:r>
            <a:r>
              <a:rPr lang="ru-RU" sz="2000" b="1" dirty="0"/>
              <a:t> </a:t>
            </a:r>
            <a:r>
              <a:rPr lang="ru-RU" sz="2000" b="1" dirty="0" err="1"/>
              <a:t>шкіри</a:t>
            </a:r>
            <a:r>
              <a:rPr lang="ru-RU" sz="2000" b="1" dirty="0"/>
              <a:t>. У </a:t>
            </a:r>
            <a:r>
              <a:rPr lang="ru-RU" sz="2000" b="1" dirty="0" err="1"/>
              <a:t>цьому</a:t>
            </a:r>
            <a:r>
              <a:rPr lang="ru-RU" sz="2000" b="1" dirty="0"/>
              <a:t> </a:t>
            </a:r>
            <a:r>
              <a:rPr lang="ru-RU" sz="2000" b="1" dirty="0" err="1"/>
              <a:t>випадку</a:t>
            </a:r>
            <a:r>
              <a:rPr lang="ru-RU" sz="2000" b="1" dirty="0"/>
              <a:t> </a:t>
            </a:r>
            <a:r>
              <a:rPr lang="ru-RU" sz="2000" b="1" dirty="0" err="1"/>
              <a:t>потрібно</a:t>
            </a:r>
            <a:r>
              <a:rPr lang="ru-RU" sz="2000" b="1" dirty="0"/>
              <a:t> </a:t>
            </a:r>
            <a:r>
              <a:rPr lang="ru-RU" sz="2000" b="1" dirty="0" err="1"/>
              <a:t>віднести</a:t>
            </a:r>
            <a:r>
              <a:rPr lang="ru-RU" sz="2000" b="1" dirty="0"/>
              <a:t> </a:t>
            </a:r>
            <a:r>
              <a:rPr lang="ru-RU" sz="2000" b="1" dirty="0" err="1"/>
              <a:t>потерпілого</a:t>
            </a:r>
            <a:r>
              <a:rPr lang="ru-RU" sz="2000" b="1" dirty="0"/>
              <a:t> в </a:t>
            </a:r>
            <a:r>
              <a:rPr lang="ru-RU" sz="2000" b="1" dirty="0" err="1"/>
              <a:t>тінь</a:t>
            </a:r>
            <a:r>
              <a:rPr lang="ru-RU" sz="2000" b="1" dirty="0"/>
              <a:t>, </a:t>
            </a:r>
            <a:r>
              <a:rPr lang="ru-RU" sz="2000" b="1" dirty="0" err="1"/>
              <a:t>рясно</a:t>
            </a:r>
            <a:r>
              <a:rPr lang="ru-RU" sz="2000" b="1" dirty="0"/>
              <a:t> </a:t>
            </a:r>
            <a:r>
              <a:rPr lang="ru-RU" sz="2000" b="1" dirty="0" err="1"/>
              <a:t>обробити</a:t>
            </a:r>
            <a:r>
              <a:rPr lang="ru-RU" sz="2000" b="1" dirty="0"/>
              <a:t> </a:t>
            </a:r>
            <a:r>
              <a:rPr lang="ru-RU" sz="2000" b="1" dirty="0" err="1"/>
              <a:t>постраждалу</a:t>
            </a:r>
            <a:r>
              <a:rPr lang="ru-RU" sz="2000" b="1" dirty="0"/>
              <a:t> </a:t>
            </a:r>
            <a:r>
              <a:rPr lang="ru-RU" sz="2000" b="1" dirty="0" err="1"/>
              <a:t>поверхню</a:t>
            </a:r>
            <a:r>
              <a:rPr lang="ru-RU" sz="2000" b="1" dirty="0"/>
              <a:t> </a:t>
            </a:r>
            <a:r>
              <a:rPr lang="ru-RU" sz="2000" b="1" dirty="0" err="1"/>
              <a:t>прохолодною</a:t>
            </a:r>
            <a:r>
              <a:rPr lang="ru-RU" sz="2000" b="1" dirty="0"/>
              <a:t> водою.</a:t>
            </a:r>
            <a:br>
              <a:rPr lang="ru-RU" sz="2000" b="1" dirty="0"/>
            </a:br>
            <a:r>
              <a:rPr lang="ru-RU" sz="2000" b="1" dirty="0" err="1"/>
              <a:t>Крім</a:t>
            </a:r>
            <a:r>
              <a:rPr lang="ru-RU" sz="2000" b="1" dirty="0"/>
              <a:t> того, </a:t>
            </a:r>
            <a:r>
              <a:rPr lang="ru-RU" sz="2000" b="1" dirty="0" err="1"/>
              <a:t>слід</a:t>
            </a:r>
            <a:r>
              <a:rPr lang="ru-RU" sz="2000" b="1" dirty="0"/>
              <a:t> нанести «</a:t>
            </a:r>
            <a:r>
              <a:rPr lang="ru-RU" sz="2000" b="1" dirty="0" err="1"/>
              <a:t>Пантенол</a:t>
            </a:r>
            <a:r>
              <a:rPr lang="ru-RU" sz="2000" b="1" dirty="0"/>
              <a:t>», </a:t>
            </a:r>
            <a:r>
              <a:rPr lang="ru-RU" sz="2000" b="1" dirty="0" err="1"/>
              <a:t>який</a:t>
            </a:r>
            <a:r>
              <a:rPr lang="ru-RU" sz="2000" b="1" dirty="0"/>
              <a:t> </a:t>
            </a:r>
            <a:r>
              <a:rPr lang="ru-RU" sz="2000" b="1" dirty="0" err="1"/>
              <a:t>допомагає</a:t>
            </a:r>
            <a:r>
              <a:rPr lang="ru-RU" sz="2000" b="1" dirty="0"/>
              <a:t> </a:t>
            </a:r>
            <a:r>
              <a:rPr lang="ru-RU" sz="2000" b="1" dirty="0" err="1"/>
              <a:t>запобігти</a:t>
            </a:r>
            <a:r>
              <a:rPr lang="ru-RU" sz="2000" b="1" dirty="0"/>
              <a:t> </a:t>
            </a:r>
            <a:r>
              <a:rPr lang="ru-RU" sz="2000" b="1" dirty="0" err="1"/>
              <a:t>подальшим</a:t>
            </a:r>
            <a:r>
              <a:rPr lang="ru-RU" sz="2000" b="1" dirty="0"/>
              <a:t> </a:t>
            </a:r>
            <a:r>
              <a:rPr lang="ru-RU" sz="2000" b="1" dirty="0" err="1"/>
              <a:t>пошкодження</a:t>
            </a:r>
            <a:r>
              <a:rPr lang="ru-RU" sz="2000" b="1" dirty="0"/>
              <a:t>.</a:t>
            </a:r>
            <a:br>
              <a:rPr lang="ru-RU" sz="2000" b="1" dirty="0"/>
            </a:br>
            <a:endParaRPr lang="uk-UA" sz="2000" b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3501008"/>
            <a:ext cx="3419056" cy="3152348"/>
          </a:xfrm>
        </p:spPr>
      </p:pic>
    </p:spTree>
    <p:extLst>
      <p:ext uri="{BB962C8B-B14F-4D97-AF65-F5344CB8AC3E}">
        <p14:creationId xmlns:p14="http://schemas.microsoft.com/office/powerpoint/2010/main" val="8961699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7620000" cy="6068144"/>
          </a:xfrm>
        </p:spPr>
        <p:txBody>
          <a:bodyPr>
            <a:normAutofit/>
          </a:bodyPr>
          <a:lstStyle/>
          <a:p>
            <a:r>
              <a:rPr lang="ru-RU" sz="4000" b="1" dirty="0" err="1"/>
              <a:t>Під</a:t>
            </a:r>
            <a:r>
              <a:rPr lang="ru-RU" sz="4000" b="1" dirty="0"/>
              <a:t> час </a:t>
            </a:r>
            <a:r>
              <a:rPr lang="ru-RU" sz="4000" b="1" dirty="0" err="1"/>
              <a:t>пожеж</a:t>
            </a:r>
            <a:r>
              <a:rPr lang="ru-RU" sz="4000" b="1" dirty="0"/>
              <a:t> </a:t>
            </a:r>
            <a:r>
              <a:rPr lang="ru-RU" sz="4000" b="1" dirty="0" err="1"/>
              <a:t>страждає</a:t>
            </a:r>
            <a:r>
              <a:rPr lang="ru-RU" sz="4000" b="1" dirty="0"/>
              <a:t> не </a:t>
            </a:r>
            <a:r>
              <a:rPr lang="ru-RU" sz="4000" b="1" dirty="0" err="1"/>
              <a:t>тільки</a:t>
            </a:r>
            <a:r>
              <a:rPr lang="ru-RU" sz="4000" b="1" dirty="0"/>
              <a:t> </a:t>
            </a:r>
            <a:r>
              <a:rPr lang="ru-RU" sz="4000" b="1" dirty="0" err="1"/>
              <a:t>матеріальне</a:t>
            </a:r>
            <a:r>
              <a:rPr lang="ru-RU" sz="4000" b="1" dirty="0"/>
              <a:t> </a:t>
            </a:r>
            <a:r>
              <a:rPr lang="ru-RU" sz="4000" b="1" dirty="0" err="1"/>
              <a:t>майно</a:t>
            </a:r>
            <a:r>
              <a:rPr lang="ru-RU" sz="4000" b="1" dirty="0"/>
              <a:t>, а й </a:t>
            </a:r>
            <a:r>
              <a:rPr lang="ru-RU" sz="4000" b="1" dirty="0" err="1"/>
              <a:t>людське</a:t>
            </a:r>
            <a:r>
              <a:rPr lang="ru-RU" sz="4000" b="1" dirty="0"/>
              <a:t> </a:t>
            </a:r>
            <a:r>
              <a:rPr lang="ru-RU" sz="4000" b="1" dirty="0" err="1"/>
              <a:t>здоров'я</a:t>
            </a:r>
            <a:r>
              <a:rPr lang="ru-RU" sz="4000" b="1" dirty="0"/>
              <a:t>.</a:t>
            </a:r>
          </a:p>
          <a:p>
            <a:pPr marL="114300" indent="0">
              <a:buNone/>
            </a:pPr>
            <a:r>
              <a:rPr lang="ru-RU" sz="4000" b="1" dirty="0"/>
              <a:t> </a:t>
            </a:r>
          </a:p>
          <a:p>
            <a:r>
              <a:rPr lang="ru-RU" sz="4000" b="1" dirty="0"/>
              <a:t>Люди </a:t>
            </a:r>
            <a:r>
              <a:rPr lang="ru-RU" sz="4000" b="1" dirty="0" err="1"/>
              <a:t>можуть</a:t>
            </a:r>
            <a:r>
              <a:rPr lang="ru-RU" sz="4000" b="1" dirty="0"/>
              <a:t> </a:t>
            </a:r>
            <a:r>
              <a:rPr lang="ru-RU" sz="4000" b="1" dirty="0" err="1"/>
              <a:t>отримати</a:t>
            </a:r>
            <a:r>
              <a:rPr lang="ru-RU" sz="4000" b="1" dirty="0"/>
              <a:t> </a:t>
            </a:r>
            <a:r>
              <a:rPr lang="ru-RU" sz="4000" b="1" dirty="0" err="1"/>
              <a:t>серйозні</a:t>
            </a:r>
            <a:r>
              <a:rPr lang="ru-RU" sz="4000" b="1" dirty="0"/>
              <a:t> </a:t>
            </a:r>
            <a:r>
              <a:rPr lang="ru-RU" sz="4000" b="1" dirty="0" err="1"/>
              <a:t>фізичні</a:t>
            </a:r>
            <a:r>
              <a:rPr lang="ru-RU" sz="4000" b="1" dirty="0"/>
              <a:t> та </a:t>
            </a:r>
            <a:r>
              <a:rPr lang="ru-RU" sz="4000" b="1" dirty="0" err="1"/>
              <a:t>психологічні</a:t>
            </a:r>
            <a:r>
              <a:rPr lang="ru-RU" sz="4000" b="1" dirty="0"/>
              <a:t> </a:t>
            </a:r>
            <a:r>
              <a:rPr lang="ru-RU" sz="4000" b="1" dirty="0" err="1"/>
              <a:t>травми</a:t>
            </a:r>
            <a:r>
              <a:rPr lang="ru-RU" sz="4000" b="1" dirty="0"/>
              <a:t>. А тому </a:t>
            </a:r>
            <a:r>
              <a:rPr lang="ru-RU" sz="4000" b="1" dirty="0" err="1"/>
              <a:t>кожен</a:t>
            </a:r>
            <a:r>
              <a:rPr lang="ru-RU" sz="4000" b="1" dirty="0"/>
              <a:t> повинен знати, </a:t>
            </a:r>
            <a:r>
              <a:rPr lang="ru-RU" sz="4000" b="1" dirty="0" err="1"/>
              <a:t>що</a:t>
            </a:r>
            <a:r>
              <a:rPr lang="ru-RU" sz="4000" b="1" dirty="0"/>
              <a:t> </a:t>
            </a:r>
            <a:r>
              <a:rPr lang="ru-RU" sz="4000" b="1" dirty="0" err="1"/>
              <a:t>робити</a:t>
            </a:r>
            <a:r>
              <a:rPr lang="ru-RU" sz="4000" b="1" dirty="0"/>
              <a:t> в </a:t>
            </a:r>
            <a:r>
              <a:rPr lang="ru-RU" sz="4000" b="1" dirty="0" err="1"/>
              <a:t>подібних</a:t>
            </a:r>
            <a:r>
              <a:rPr lang="ru-RU" sz="4000" b="1" dirty="0"/>
              <a:t> </a:t>
            </a:r>
            <a:r>
              <a:rPr lang="ru-RU" sz="4000" b="1" dirty="0" err="1"/>
              <a:t>випадках</a:t>
            </a:r>
            <a:r>
              <a:rPr lang="ru-RU" sz="4000" b="1" dirty="0"/>
              <a:t>.</a:t>
            </a:r>
          </a:p>
          <a:p>
            <a:endParaRPr lang="uk-UA" sz="4000" b="1" dirty="0"/>
          </a:p>
        </p:txBody>
      </p:sp>
    </p:spTree>
    <p:extLst>
      <p:ext uri="{BB962C8B-B14F-4D97-AF65-F5344CB8AC3E}">
        <p14:creationId xmlns:p14="http://schemas.microsoft.com/office/powerpoint/2010/main" val="6824219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7620000" cy="6068144"/>
          </a:xfrm>
        </p:spPr>
        <p:txBody>
          <a:bodyPr>
            <a:noAutofit/>
          </a:bodyPr>
          <a:lstStyle/>
          <a:p>
            <a:r>
              <a:rPr lang="uk-UA" sz="2400" b="1" dirty="0"/>
              <a:t>Перша допомога при термічних опіках полягає в наступному:</a:t>
            </a:r>
            <a:r>
              <a:rPr lang="uk-UA" sz="2400" b="1" dirty="0"/>
              <a:t/>
            </a:r>
            <a:br>
              <a:rPr lang="uk-UA" sz="2400" b="1" dirty="0"/>
            </a:br>
            <a:r>
              <a:rPr lang="uk-UA" sz="2400" b="1" dirty="0"/>
              <a:t>• потрібно негайно припинити вплив тепла на людську шкіру. Чим швидше ви це зробите, тим сприятливішим буде прогноз для подальшого одужання.</a:t>
            </a:r>
            <a:r>
              <a:rPr lang="uk-UA" sz="2400" b="1" dirty="0"/>
              <a:t/>
            </a:r>
            <a:br>
              <a:rPr lang="uk-UA" sz="2400" b="1" dirty="0"/>
            </a:br>
            <a:r>
              <a:rPr lang="uk-UA" sz="2400" b="1" dirty="0"/>
              <a:t>• слід охолодити ті ділянки, які постраждали в результаті впливу тепла, навіть після того, як контакт з термічним реагентом припинений, пошкодження шкіри і тканин тривають. Це пов'язано з тим, що нагріті тканини виступають в ролі додаткового ушкоджує реагенту. Для охолодження можна використовувати лід, холодну воду. Охолоджувати слід не менше 10 хвилин.</a:t>
            </a:r>
            <a:endParaRPr lang="uk-UA" sz="2400" b="1" dirty="0"/>
          </a:p>
        </p:txBody>
      </p:sp>
    </p:spTree>
    <p:extLst>
      <p:ext uri="{BB962C8B-B14F-4D97-AF65-F5344CB8AC3E}">
        <p14:creationId xmlns:p14="http://schemas.microsoft.com/office/powerpoint/2010/main" val="29468997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3082354"/>
          </a:xfrm>
        </p:spPr>
        <p:txBody>
          <a:bodyPr/>
          <a:lstStyle/>
          <a:p>
            <a:r>
              <a:rPr lang="ru-RU" sz="3200" b="1" dirty="0"/>
              <a:t>• </a:t>
            </a:r>
            <a:r>
              <a:rPr lang="ru-RU" sz="3200" b="1" dirty="0" err="1"/>
              <a:t>щоб</a:t>
            </a:r>
            <a:r>
              <a:rPr lang="ru-RU" sz="3200" b="1" dirty="0"/>
              <a:t> </a:t>
            </a:r>
            <a:r>
              <a:rPr lang="ru-RU" sz="3200" b="1" dirty="0" err="1"/>
              <a:t>уникнути</a:t>
            </a:r>
            <a:r>
              <a:rPr lang="ru-RU" sz="3200" b="1" dirty="0"/>
              <a:t> </a:t>
            </a:r>
            <a:r>
              <a:rPr lang="ru-RU" sz="3200" b="1" dirty="0" err="1"/>
              <a:t>зараження</a:t>
            </a:r>
            <a:r>
              <a:rPr lang="ru-RU" sz="3200" b="1" dirty="0"/>
              <a:t> </a:t>
            </a:r>
            <a:r>
              <a:rPr lang="ru-RU" sz="3200" b="1" dirty="0" err="1"/>
              <a:t>поверхні</a:t>
            </a:r>
            <a:r>
              <a:rPr lang="ru-RU" sz="3200" b="1" dirty="0"/>
              <a:t> рани, </a:t>
            </a:r>
            <a:r>
              <a:rPr lang="ru-RU" sz="3200" b="1" dirty="0" err="1"/>
              <a:t>слід</a:t>
            </a:r>
            <a:r>
              <a:rPr lang="ru-RU" sz="3200" b="1" dirty="0"/>
              <a:t> </a:t>
            </a:r>
            <a:r>
              <a:rPr lang="ru-RU" sz="3200" b="1" dirty="0" err="1"/>
              <a:t>накласти</a:t>
            </a:r>
            <a:r>
              <a:rPr lang="ru-RU" sz="3200" b="1" dirty="0"/>
              <a:t> </a:t>
            </a:r>
            <a:r>
              <a:rPr lang="ru-RU" sz="3200" b="1" dirty="0" err="1"/>
              <a:t>чисту</a:t>
            </a:r>
            <a:r>
              <a:rPr lang="ru-RU" sz="3200" b="1" dirty="0"/>
              <a:t>, </a:t>
            </a:r>
            <a:r>
              <a:rPr lang="ru-RU" sz="3200" b="1" dirty="0" err="1"/>
              <a:t>стерильну</a:t>
            </a:r>
            <a:r>
              <a:rPr lang="ru-RU" sz="3200" b="1" dirty="0"/>
              <a:t> </a:t>
            </a:r>
            <a:r>
              <a:rPr lang="ru-RU" sz="3200" b="1" dirty="0" err="1"/>
              <a:t>пов'язку</a:t>
            </a:r>
            <a:r>
              <a:rPr lang="ru-RU" sz="3200" b="1" dirty="0"/>
              <a:t>. </a:t>
            </a:r>
            <a:r>
              <a:rPr lang="ru-RU" sz="3200" b="1" dirty="0" err="1"/>
              <a:t>Якщо</a:t>
            </a:r>
            <a:r>
              <a:rPr lang="ru-RU" sz="3200" b="1" dirty="0"/>
              <a:t> </a:t>
            </a:r>
            <a:r>
              <a:rPr lang="ru-RU" sz="3200" b="1" dirty="0" err="1"/>
              <a:t>під</a:t>
            </a:r>
            <a:r>
              <a:rPr lang="ru-RU" sz="3200" b="1" dirty="0"/>
              <a:t> рукою </a:t>
            </a:r>
            <a:r>
              <a:rPr lang="ru-RU" sz="3200" b="1" dirty="0" err="1"/>
              <a:t>немає</a:t>
            </a:r>
            <a:r>
              <a:rPr lang="ru-RU" sz="3200" b="1" dirty="0"/>
              <a:t> </a:t>
            </a:r>
            <a:r>
              <a:rPr lang="ru-RU" sz="3200" b="1" dirty="0" err="1"/>
              <a:t>медичного</a:t>
            </a:r>
            <a:r>
              <a:rPr lang="ru-RU" sz="3200" b="1" dirty="0"/>
              <a:t> бинта, </a:t>
            </a:r>
            <a:r>
              <a:rPr lang="ru-RU" sz="3200" b="1" dirty="0" err="1"/>
              <a:t>підійде</a:t>
            </a:r>
            <a:r>
              <a:rPr lang="ru-RU" sz="3200" b="1" dirty="0"/>
              <a:t> будь-яка чиста тканина. </a:t>
            </a:r>
            <a:r>
              <a:rPr lang="ru-RU" sz="3200" b="1" dirty="0" err="1"/>
              <a:t>Це</a:t>
            </a:r>
            <a:r>
              <a:rPr lang="ru-RU" sz="3200" b="1" dirty="0"/>
              <a:t> </a:t>
            </a:r>
            <a:r>
              <a:rPr lang="ru-RU" sz="3200" b="1" dirty="0" err="1"/>
              <a:t>може</a:t>
            </a:r>
            <a:r>
              <a:rPr lang="ru-RU" sz="3200" b="1" dirty="0"/>
              <a:t> бути </a:t>
            </a:r>
            <a:r>
              <a:rPr lang="ru-RU" sz="3200" b="1" dirty="0" err="1"/>
              <a:t>постільна</a:t>
            </a:r>
            <a:r>
              <a:rPr lang="ru-RU" sz="3200" b="1" dirty="0"/>
              <a:t> </a:t>
            </a:r>
            <a:r>
              <a:rPr lang="ru-RU" sz="3200" b="1" dirty="0" err="1"/>
              <a:t>білизна</a:t>
            </a:r>
            <a:r>
              <a:rPr lang="ru-RU" sz="3200" b="1" dirty="0"/>
              <a:t>, </a:t>
            </a:r>
            <a:r>
              <a:rPr lang="ru-RU" sz="3200" b="1" dirty="0" err="1"/>
              <a:t>випрана</a:t>
            </a:r>
            <a:r>
              <a:rPr lang="ru-RU" sz="3200" b="1" dirty="0"/>
              <a:t> </a:t>
            </a:r>
            <a:r>
              <a:rPr lang="ru-RU" sz="3200" b="1" dirty="0" err="1"/>
              <a:t>одяг</a:t>
            </a:r>
            <a:r>
              <a:rPr lang="ru-RU" sz="3200" b="1" dirty="0"/>
              <a:t>.</a:t>
            </a:r>
            <a:endParaRPr lang="uk-UA" sz="3200" b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3284984"/>
            <a:ext cx="3888432" cy="3573016"/>
          </a:xfrm>
        </p:spPr>
      </p:pic>
    </p:spTree>
    <p:extLst>
      <p:ext uri="{BB962C8B-B14F-4D97-AF65-F5344CB8AC3E}">
        <p14:creationId xmlns:p14="http://schemas.microsoft.com/office/powerpoint/2010/main" val="37042403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836712"/>
            <a:ext cx="7620000" cy="1143000"/>
          </a:xfrm>
        </p:spPr>
        <p:txBody>
          <a:bodyPr/>
          <a:lstStyle/>
          <a:p>
            <a:r>
              <a:rPr lang="ru-RU" sz="2000" b="1" dirty="0"/>
              <a:t>• </a:t>
            </a:r>
            <a:r>
              <a:rPr lang="ru-RU" sz="2000" b="1" dirty="0" err="1"/>
              <a:t>обов'язково</a:t>
            </a:r>
            <a:r>
              <a:rPr lang="ru-RU" sz="2000" b="1" dirty="0"/>
              <a:t> </a:t>
            </a:r>
            <a:r>
              <a:rPr lang="ru-RU" sz="2000" b="1" dirty="0" err="1"/>
              <a:t>проводять</a:t>
            </a:r>
            <a:r>
              <a:rPr lang="ru-RU" sz="2000" b="1" dirty="0"/>
              <a:t> </a:t>
            </a:r>
            <a:r>
              <a:rPr lang="ru-RU" sz="2000" b="1" dirty="0" err="1"/>
              <a:t>знеболення</a:t>
            </a:r>
            <a:r>
              <a:rPr lang="ru-RU" sz="2000" b="1" dirty="0"/>
              <a:t>: </a:t>
            </a:r>
            <a:r>
              <a:rPr lang="ru-RU" sz="2000" b="1" dirty="0" err="1"/>
              <a:t>це</a:t>
            </a:r>
            <a:r>
              <a:rPr lang="ru-RU" sz="2000" b="1" dirty="0"/>
              <a:t> </a:t>
            </a:r>
            <a:r>
              <a:rPr lang="ru-RU" sz="2000" b="1" dirty="0" err="1"/>
              <a:t>робиться</a:t>
            </a:r>
            <a:r>
              <a:rPr lang="ru-RU" sz="2000" b="1" dirty="0"/>
              <a:t> для того, </a:t>
            </a:r>
            <a:r>
              <a:rPr lang="ru-RU" sz="2000" b="1" dirty="0" err="1"/>
              <a:t>щоб</a:t>
            </a:r>
            <a:r>
              <a:rPr lang="ru-RU" sz="2000" b="1" dirty="0"/>
              <a:t> </a:t>
            </a:r>
            <a:r>
              <a:rPr lang="ru-RU" sz="2000" b="1" dirty="0" err="1"/>
              <a:t>уникнути</a:t>
            </a:r>
            <a:r>
              <a:rPr lang="ru-RU" sz="2000" b="1" dirty="0"/>
              <a:t> </a:t>
            </a:r>
            <a:r>
              <a:rPr lang="ru-RU" sz="2000" b="1" dirty="0" err="1"/>
              <a:t>розвитку</a:t>
            </a:r>
            <a:r>
              <a:rPr lang="ru-RU" sz="2000" b="1" dirty="0"/>
              <a:t> </a:t>
            </a:r>
            <a:r>
              <a:rPr lang="ru-RU" sz="2000" b="1" dirty="0" err="1"/>
              <a:t>опікового</a:t>
            </a:r>
            <a:r>
              <a:rPr lang="ru-RU" sz="2000" b="1" dirty="0"/>
              <a:t> шоку. Як правило, </a:t>
            </a:r>
            <a:r>
              <a:rPr lang="ru-RU" sz="2000" b="1" dirty="0" err="1"/>
              <a:t>застосовуються</a:t>
            </a:r>
            <a:r>
              <a:rPr lang="ru-RU" sz="2000" b="1" dirty="0"/>
              <a:t> </a:t>
            </a:r>
            <a:r>
              <a:rPr lang="ru-RU" sz="2000" b="1" dirty="0" err="1"/>
              <a:t>наркотичні</a:t>
            </a:r>
            <a:r>
              <a:rPr lang="ru-RU" sz="2000" b="1" dirty="0"/>
              <a:t> </a:t>
            </a:r>
            <a:r>
              <a:rPr lang="ru-RU" sz="2000" b="1" dirty="0" err="1" smtClean="0"/>
              <a:t>препарати</a:t>
            </a:r>
            <a:r>
              <a:rPr lang="ru-RU" sz="2000" b="1" dirty="0" smtClean="0"/>
              <a:t>.</a:t>
            </a:r>
            <a:r>
              <a:rPr lang="ru-RU" sz="2000" b="1" dirty="0"/>
              <a:t/>
            </a:r>
            <a:br>
              <a:rPr lang="ru-RU" sz="2000" b="1" dirty="0"/>
            </a:br>
            <a:r>
              <a:rPr lang="ru-RU" sz="2000" b="1" dirty="0" err="1"/>
              <a:t>Крім</a:t>
            </a:r>
            <a:r>
              <a:rPr lang="ru-RU" sz="2000" b="1" dirty="0"/>
              <a:t> того, в </a:t>
            </a:r>
            <a:r>
              <a:rPr lang="ru-RU" sz="2000" b="1" dirty="0" err="1"/>
              <a:t>результаті</a:t>
            </a:r>
            <a:r>
              <a:rPr lang="ru-RU" sz="2000" b="1" dirty="0"/>
              <a:t> </a:t>
            </a:r>
            <a:r>
              <a:rPr lang="ru-RU" sz="2000" b="1" dirty="0" err="1"/>
              <a:t>опіку</a:t>
            </a:r>
            <a:r>
              <a:rPr lang="ru-RU" sz="2000" b="1" dirty="0"/>
              <a:t>, </a:t>
            </a:r>
            <a:r>
              <a:rPr lang="ru-RU" sz="2000" b="1" dirty="0" err="1"/>
              <a:t>організм</a:t>
            </a:r>
            <a:r>
              <a:rPr lang="ru-RU" sz="2000" b="1" dirty="0"/>
              <a:t> </a:t>
            </a:r>
            <a:r>
              <a:rPr lang="ru-RU" sz="2000" b="1" dirty="0" err="1"/>
              <a:t>втрачає</a:t>
            </a:r>
            <a:r>
              <a:rPr lang="ru-RU" sz="2000" b="1" dirty="0"/>
              <a:t> </a:t>
            </a:r>
            <a:r>
              <a:rPr lang="ru-RU" sz="2000" b="1" dirty="0" err="1"/>
              <a:t>велику</a:t>
            </a:r>
            <a:r>
              <a:rPr lang="ru-RU" sz="2000" b="1" dirty="0"/>
              <a:t> </a:t>
            </a:r>
            <a:r>
              <a:rPr lang="ru-RU" sz="2000" b="1" dirty="0" err="1"/>
              <a:t>кількість</a:t>
            </a:r>
            <a:r>
              <a:rPr lang="ru-RU" sz="2000" b="1" dirty="0"/>
              <a:t> </a:t>
            </a:r>
            <a:r>
              <a:rPr lang="ru-RU" sz="2000" b="1" dirty="0" err="1"/>
              <a:t>рідини</a:t>
            </a:r>
            <a:r>
              <a:rPr lang="ru-RU" sz="2000" b="1" dirty="0"/>
              <a:t> і </a:t>
            </a:r>
            <a:r>
              <a:rPr lang="ru-RU" sz="2000" b="1" dirty="0" err="1"/>
              <a:t>плазми</a:t>
            </a:r>
            <a:r>
              <a:rPr lang="ru-RU" sz="2000" b="1" dirty="0"/>
              <a:t>. А тому </a:t>
            </a:r>
            <a:r>
              <a:rPr lang="ru-RU" sz="2000" b="1" dirty="0" err="1"/>
              <a:t>проводять</a:t>
            </a:r>
            <a:r>
              <a:rPr lang="ru-RU" sz="2000" b="1" dirty="0"/>
              <a:t> </a:t>
            </a:r>
            <a:r>
              <a:rPr lang="ru-RU" sz="2000" b="1" dirty="0" err="1"/>
              <a:t>внутрішньовенні</a:t>
            </a:r>
            <a:r>
              <a:rPr lang="ru-RU" sz="2000" b="1" dirty="0"/>
              <a:t> </a:t>
            </a:r>
            <a:r>
              <a:rPr lang="ru-RU" sz="2000" b="1" dirty="0" err="1"/>
              <a:t>вливання</a:t>
            </a:r>
            <a:r>
              <a:rPr lang="ru-RU" sz="2000" b="1" dirty="0"/>
              <a:t> </a:t>
            </a:r>
            <a:r>
              <a:rPr lang="ru-RU" sz="2000" b="1" dirty="0" err="1"/>
              <a:t>замінників</a:t>
            </a:r>
            <a:r>
              <a:rPr lang="ru-RU" sz="2000" b="1" dirty="0"/>
              <a:t> </a:t>
            </a:r>
            <a:r>
              <a:rPr lang="ru-RU" sz="2000" b="1" dirty="0" err="1"/>
              <a:t>крові</a:t>
            </a:r>
            <a:r>
              <a:rPr lang="ru-RU" sz="2000" b="1" dirty="0"/>
              <a:t>. </a:t>
            </a:r>
            <a:r>
              <a:rPr lang="ru-RU" sz="2000" b="1" dirty="0" smtClean="0"/>
              <a:t>Е. </a:t>
            </a:r>
            <a:r>
              <a:rPr lang="ru-RU" sz="2000" b="1" dirty="0" err="1"/>
              <a:t>Всі</a:t>
            </a:r>
            <a:r>
              <a:rPr lang="ru-RU" sz="2000" b="1" dirty="0"/>
              <a:t> </a:t>
            </a:r>
            <a:r>
              <a:rPr lang="ru-RU" sz="2000" b="1" dirty="0" err="1"/>
              <a:t>дії</a:t>
            </a:r>
            <a:r>
              <a:rPr lang="ru-RU" sz="2000" b="1" dirty="0"/>
              <a:t> </a:t>
            </a:r>
            <a:r>
              <a:rPr lang="ru-RU" sz="2000" b="1" dirty="0" err="1"/>
              <a:t>виконуються</a:t>
            </a:r>
            <a:r>
              <a:rPr lang="ru-RU" sz="2000" b="1" dirty="0"/>
              <a:t> </a:t>
            </a:r>
            <a:r>
              <a:rPr lang="ru-RU" sz="2000" b="1" dirty="0" err="1"/>
              <a:t>медичними</a:t>
            </a:r>
            <a:r>
              <a:rPr lang="ru-RU" sz="2000" b="1" dirty="0"/>
              <a:t> </a:t>
            </a:r>
            <a:r>
              <a:rPr lang="ru-RU" sz="2000" b="1" dirty="0" err="1"/>
              <a:t>працівниками</a:t>
            </a:r>
            <a:r>
              <a:rPr lang="ru-RU" sz="2000" b="1" dirty="0"/>
              <a:t>: </a:t>
            </a:r>
            <a:r>
              <a:rPr lang="ru-RU" sz="2000" b="1" dirty="0" err="1"/>
              <a:t>постраждалий</a:t>
            </a:r>
            <a:r>
              <a:rPr lang="ru-RU" sz="2000" b="1" dirty="0"/>
              <a:t> </a:t>
            </a:r>
            <a:r>
              <a:rPr lang="ru-RU" sz="2000" b="1" dirty="0" err="1"/>
              <a:t>доставляється</a:t>
            </a:r>
            <a:r>
              <a:rPr lang="ru-RU" sz="2000" b="1" dirty="0"/>
              <a:t> до </a:t>
            </a:r>
            <a:r>
              <a:rPr lang="ru-RU" sz="2000" b="1" dirty="0" err="1"/>
              <a:t>опікового</a:t>
            </a:r>
            <a:r>
              <a:rPr lang="ru-RU" sz="2000" b="1" dirty="0"/>
              <a:t> центру в </a:t>
            </a:r>
            <a:r>
              <a:rPr lang="ru-RU" sz="2000" b="1" dirty="0" err="1"/>
              <a:t>лежачому</a:t>
            </a:r>
            <a:r>
              <a:rPr lang="ru-RU" sz="2000" b="1" dirty="0"/>
              <a:t> </a:t>
            </a:r>
            <a:r>
              <a:rPr lang="ru-RU" sz="2000" b="1" dirty="0" err="1"/>
              <a:t>положенні</a:t>
            </a:r>
            <a:r>
              <a:rPr lang="ru-RU" sz="2000" b="1" dirty="0"/>
              <a:t>.</a:t>
            </a:r>
            <a:endParaRPr lang="uk-UA" sz="2000" b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2708919"/>
            <a:ext cx="6025480" cy="3378959"/>
          </a:xfrm>
        </p:spPr>
      </p:pic>
    </p:spTree>
    <p:extLst>
      <p:ext uri="{BB962C8B-B14F-4D97-AF65-F5344CB8AC3E}">
        <p14:creationId xmlns:p14="http://schemas.microsoft.com/office/powerpoint/2010/main" val="41317653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048712"/>
          </a:xfrm>
        </p:spPr>
        <p:txBody>
          <a:bodyPr>
            <a:noAutofit/>
          </a:bodyPr>
          <a:lstStyle/>
          <a:p>
            <a:r>
              <a:rPr lang="uk-UA" sz="4400" b="1" dirty="0"/>
              <a:t>Опіками називають ушкодження тканин, що виникають внаслідок дії термічних, фізичних і хімічних агентів.</a:t>
            </a:r>
          </a:p>
          <a:p>
            <a:r>
              <a:rPr lang="uk-UA" sz="4400" b="1" dirty="0"/>
              <a:t>Розрізняють термічні, хімічні і радіаційні опіки, а також опіки електрострумом.</a:t>
            </a:r>
          </a:p>
          <a:p>
            <a:endParaRPr lang="uk-UA" sz="4400" b="1" dirty="0"/>
          </a:p>
        </p:txBody>
      </p:sp>
    </p:spTree>
    <p:extLst>
      <p:ext uri="{BB962C8B-B14F-4D97-AF65-F5344CB8AC3E}">
        <p14:creationId xmlns:p14="http://schemas.microsoft.com/office/powerpoint/2010/main" val="692476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476673"/>
            <a:ext cx="7296150" cy="5040560"/>
          </a:xfrm>
        </p:spPr>
      </p:pic>
    </p:spTree>
    <p:extLst>
      <p:ext uri="{BB962C8B-B14F-4D97-AF65-F5344CB8AC3E}">
        <p14:creationId xmlns:p14="http://schemas.microsoft.com/office/powerpoint/2010/main" val="1588820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/>
              <a:t>На </a:t>
            </a:r>
            <a:r>
              <a:rPr lang="ru-RU" sz="3600" dirty="0" err="1"/>
              <a:t>даний</a:t>
            </a:r>
            <a:r>
              <a:rPr lang="ru-RU" sz="3600" dirty="0"/>
              <a:t> час в </a:t>
            </a:r>
            <a:r>
              <a:rPr lang="ru-RU" sz="3600" dirty="0" err="1"/>
              <a:t>нашій</a:t>
            </a:r>
            <a:r>
              <a:rPr lang="ru-RU" sz="3600" dirty="0"/>
              <a:t> </a:t>
            </a:r>
            <a:r>
              <a:rPr lang="ru-RU" sz="3600" dirty="0" err="1"/>
              <a:t>країні</a:t>
            </a:r>
            <a:r>
              <a:rPr lang="ru-RU" sz="3600" dirty="0"/>
              <a:t> </a:t>
            </a:r>
            <a:r>
              <a:rPr lang="ru-RU" sz="3600" dirty="0" err="1"/>
              <a:t>використовують</a:t>
            </a:r>
            <a:r>
              <a:rPr lang="ru-RU" sz="3600" dirty="0"/>
              <a:t> </a:t>
            </a:r>
            <a:r>
              <a:rPr lang="ru-RU" sz="3600" dirty="0" err="1"/>
              <a:t>чотирьохступеневу</a:t>
            </a:r>
            <a:r>
              <a:rPr lang="ru-RU" sz="3600" dirty="0"/>
              <a:t> </a:t>
            </a:r>
            <a:r>
              <a:rPr lang="ru-RU" sz="3600" dirty="0" err="1"/>
              <a:t>класифікацію</a:t>
            </a:r>
            <a:r>
              <a:rPr lang="ru-RU" sz="3600" dirty="0"/>
              <a:t> </a:t>
            </a:r>
            <a:r>
              <a:rPr lang="ru-RU" sz="3600" dirty="0" err="1"/>
              <a:t>опіків</a:t>
            </a:r>
            <a:r>
              <a:rPr lang="ru-RU" sz="3600" dirty="0"/>
              <a:t> </a:t>
            </a:r>
            <a:endParaRPr lang="uk-UA" sz="36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844824"/>
            <a:ext cx="7416824" cy="4680520"/>
          </a:xfrm>
        </p:spPr>
      </p:pic>
    </p:spTree>
    <p:extLst>
      <p:ext uri="{BB962C8B-B14F-4D97-AF65-F5344CB8AC3E}">
        <p14:creationId xmlns:p14="http://schemas.microsoft.com/office/powerpoint/2010/main" val="5633506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7852238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930226"/>
          </a:xfrm>
        </p:spPr>
        <p:txBody>
          <a:bodyPr/>
          <a:lstStyle/>
          <a:p>
            <a:r>
              <a:rPr lang="ru-RU" sz="2400" b="1" dirty="0"/>
              <a:t>Перша </a:t>
            </a:r>
            <a:r>
              <a:rPr lang="ru-RU" sz="2400" b="1" dirty="0" err="1"/>
              <a:t>долікарська</a:t>
            </a:r>
            <a:r>
              <a:rPr lang="ru-RU" sz="2400" b="1" dirty="0"/>
              <a:t> </a:t>
            </a:r>
            <a:r>
              <a:rPr lang="ru-RU" sz="2400" b="1" dirty="0" err="1"/>
              <a:t>допомога</a:t>
            </a:r>
            <a:r>
              <a:rPr lang="ru-RU" sz="2400" b="1" dirty="0"/>
              <a:t> при </a:t>
            </a:r>
            <a:r>
              <a:rPr lang="ru-RU" sz="2400" b="1" dirty="0" err="1"/>
              <a:t>опіках</a:t>
            </a:r>
            <a:r>
              <a:rPr lang="ru-RU" sz="2400" b="1" dirty="0"/>
              <a:t> повинна бути </a:t>
            </a:r>
            <a:r>
              <a:rPr lang="ru-RU" sz="2400" b="1" dirty="0" err="1"/>
              <a:t>відома</a:t>
            </a:r>
            <a:r>
              <a:rPr lang="ru-RU" sz="2400" b="1" dirty="0"/>
              <a:t> </a:t>
            </a:r>
            <a:r>
              <a:rPr lang="ru-RU" sz="2400" b="1" dirty="0" err="1"/>
              <a:t>кожній</a:t>
            </a:r>
            <a:r>
              <a:rPr lang="ru-RU" sz="2400" b="1" dirty="0"/>
              <a:t> </a:t>
            </a:r>
            <a:r>
              <a:rPr lang="ru-RU" sz="2400" b="1" dirty="0" err="1"/>
              <a:t>людині</a:t>
            </a:r>
            <a:r>
              <a:rPr lang="ru-RU" sz="2400" b="1" dirty="0"/>
              <a:t>.</a:t>
            </a:r>
            <a:r>
              <a:rPr lang="ru-RU" sz="2400" b="1" dirty="0"/>
              <a:t/>
            </a:r>
            <a:br>
              <a:rPr lang="ru-RU" sz="2400" b="1" dirty="0"/>
            </a:br>
            <a:r>
              <a:rPr lang="ru-RU" sz="2400" b="1" dirty="0"/>
              <a:t>Ви точно не </a:t>
            </a:r>
            <a:r>
              <a:rPr lang="ru-RU" sz="2400" b="1" dirty="0" err="1"/>
              <a:t>знаєте</a:t>
            </a:r>
            <a:r>
              <a:rPr lang="ru-RU" sz="2400" b="1" dirty="0"/>
              <a:t>, коли </a:t>
            </a:r>
            <a:r>
              <a:rPr lang="ru-RU" sz="2400" b="1" dirty="0" err="1"/>
              <a:t>ці</a:t>
            </a:r>
            <a:r>
              <a:rPr lang="ru-RU" sz="2400" b="1" dirty="0"/>
              <a:t> </a:t>
            </a:r>
            <a:r>
              <a:rPr lang="ru-RU" sz="2400" b="1" dirty="0" err="1"/>
              <a:t>знання</a:t>
            </a:r>
            <a:r>
              <a:rPr lang="ru-RU" sz="2400" b="1" dirty="0"/>
              <a:t> вам </a:t>
            </a:r>
            <a:r>
              <a:rPr lang="ru-RU" sz="2400" b="1" dirty="0" err="1"/>
              <a:t>знадобляться</a:t>
            </a:r>
            <a:r>
              <a:rPr lang="ru-RU" sz="2400" b="1" dirty="0"/>
              <a:t>, але </a:t>
            </a:r>
            <a:r>
              <a:rPr lang="ru-RU" sz="2400" b="1" dirty="0" err="1"/>
              <a:t>цілком</a:t>
            </a:r>
            <a:r>
              <a:rPr lang="ru-RU" sz="2400" b="1" dirty="0"/>
              <a:t> </a:t>
            </a:r>
            <a:r>
              <a:rPr lang="ru-RU" sz="2400" b="1" dirty="0" err="1"/>
              <a:t>можливо</a:t>
            </a:r>
            <a:r>
              <a:rPr lang="ru-RU" sz="2400" b="1" dirty="0"/>
              <a:t>, </a:t>
            </a:r>
            <a:r>
              <a:rPr lang="ru-RU" sz="2400" b="1" dirty="0" err="1"/>
              <a:t>що</a:t>
            </a:r>
            <a:r>
              <a:rPr lang="ru-RU" sz="2400" b="1" dirty="0"/>
              <a:t> вони </a:t>
            </a:r>
            <a:r>
              <a:rPr lang="ru-RU" sz="2400" b="1" dirty="0" err="1"/>
              <a:t>допоможуть</a:t>
            </a:r>
            <a:r>
              <a:rPr lang="ru-RU" sz="2400" b="1" dirty="0"/>
              <a:t> </a:t>
            </a:r>
            <a:r>
              <a:rPr lang="ru-RU" sz="2400" b="1" dirty="0" err="1"/>
              <a:t>врятувати</a:t>
            </a:r>
            <a:r>
              <a:rPr lang="ru-RU" sz="2400" b="1" dirty="0"/>
              <a:t> </a:t>
            </a:r>
            <a:r>
              <a:rPr lang="ru-RU" sz="2400" b="1" dirty="0" err="1"/>
              <a:t>людське</a:t>
            </a:r>
            <a:r>
              <a:rPr lang="ru-RU" sz="2400" b="1" dirty="0"/>
              <a:t> </a:t>
            </a:r>
            <a:r>
              <a:rPr lang="ru-RU" sz="2400" b="1" dirty="0" err="1"/>
              <a:t>життя</a:t>
            </a:r>
            <a:r>
              <a:rPr lang="ru-RU" sz="2400" b="1" dirty="0"/>
              <a:t>.</a:t>
            </a:r>
            <a:endParaRPr lang="uk-UA" sz="2400" b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2204864"/>
            <a:ext cx="6480720" cy="4536504"/>
          </a:xfrm>
        </p:spPr>
      </p:pic>
    </p:spTree>
    <p:extLst>
      <p:ext uri="{BB962C8B-B14F-4D97-AF65-F5344CB8AC3E}">
        <p14:creationId xmlns:p14="http://schemas.microsoft.com/office/powerpoint/2010/main" val="41005807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764704"/>
            <a:ext cx="7620000" cy="1143000"/>
          </a:xfrm>
        </p:spPr>
        <p:txBody>
          <a:bodyPr/>
          <a:lstStyle/>
          <a:p>
            <a:r>
              <a:rPr lang="uk-UA" sz="2400" b="1" dirty="0" smtClean="0"/>
              <a:t>Другий </a:t>
            </a:r>
            <a:r>
              <a:rPr lang="uk-UA" sz="2400" b="1" dirty="0"/>
              <a:t>ступінь характеризується появою пухирів. Вони підносяться над поверхнею і всередині містять рідину. Якщо міхур проколоти, рідина витікає і утворюється досить </a:t>
            </a:r>
            <a:r>
              <a:rPr lang="uk-UA" sz="2400" b="1" dirty="0" err="1"/>
              <a:t>обширна</a:t>
            </a:r>
            <a:r>
              <a:rPr lang="uk-UA" sz="2400" b="1" dirty="0"/>
              <a:t> ранова поверхню.</a:t>
            </a:r>
            <a:r>
              <a:rPr lang="uk-UA" sz="2400" b="1" dirty="0"/>
              <a:t/>
            </a:r>
            <a:br>
              <a:rPr lang="uk-UA" sz="2400" b="1" dirty="0"/>
            </a:br>
            <a:r>
              <a:rPr lang="uk-UA" sz="2400" b="1" dirty="0"/>
              <a:t>У разі появи бульбашок простим кремом не обійтися: потрібно перша допомога при опіках.</a:t>
            </a:r>
            <a:endParaRPr lang="uk-UA" sz="2400" b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2708920"/>
            <a:ext cx="4983832" cy="3691880"/>
          </a:xfrm>
        </p:spPr>
      </p:pic>
    </p:spTree>
    <p:extLst>
      <p:ext uri="{BB962C8B-B14F-4D97-AF65-F5344CB8AC3E}">
        <p14:creationId xmlns:p14="http://schemas.microsoft.com/office/powerpoint/2010/main" val="3529144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48680"/>
            <a:ext cx="8077200" cy="3010346"/>
          </a:xfrm>
        </p:spPr>
        <p:txBody>
          <a:bodyPr/>
          <a:lstStyle/>
          <a:p>
            <a:r>
              <a:rPr lang="uk-UA" sz="3200" b="1" dirty="0"/>
              <a:t>Необхідно звільнити тіло від гнітючої одягу, пошкоджену ділянку слід добре обробити прохолодною водою. В ідеалі - знайти водопровідний кран і помістити поранене місце під могутній струмінь на п'ять хвилин.</a:t>
            </a:r>
            <a:br>
              <a:rPr lang="uk-UA" sz="3200" b="1" dirty="0"/>
            </a:br>
            <a:r>
              <a:rPr lang="uk-UA" sz="3200" b="1" dirty="0"/>
              <a:t> </a:t>
            </a:r>
            <a:br>
              <a:rPr lang="uk-UA" sz="3200" b="1" dirty="0"/>
            </a:br>
            <a:endParaRPr lang="uk-UA" sz="3200" b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2996952"/>
            <a:ext cx="6455324" cy="3475856"/>
          </a:xfrm>
        </p:spPr>
      </p:pic>
    </p:spTree>
    <p:extLst>
      <p:ext uri="{BB962C8B-B14F-4D97-AF65-F5344CB8AC3E}">
        <p14:creationId xmlns:p14="http://schemas.microsoft.com/office/powerpoint/2010/main" val="5426944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7620000" cy="6212160"/>
          </a:xfrm>
        </p:spPr>
        <p:txBody>
          <a:bodyPr>
            <a:noAutofit/>
          </a:bodyPr>
          <a:lstStyle/>
          <a:p>
            <a:r>
              <a:rPr lang="ru-RU" sz="4800" b="1" dirty="0" err="1"/>
              <a:t>Пам'ятайте</a:t>
            </a:r>
            <a:r>
              <a:rPr lang="ru-RU" sz="4800" b="1" dirty="0"/>
              <a:t> про те, </a:t>
            </a:r>
            <a:r>
              <a:rPr lang="ru-RU" sz="4800" b="1" dirty="0" err="1"/>
              <a:t>що</a:t>
            </a:r>
            <a:r>
              <a:rPr lang="ru-RU" sz="4800" b="1" dirty="0"/>
              <a:t> не </a:t>
            </a:r>
            <a:r>
              <a:rPr lang="ru-RU" sz="4800" b="1" dirty="0" err="1"/>
              <a:t>можна</a:t>
            </a:r>
            <a:r>
              <a:rPr lang="ru-RU" sz="4800" b="1" dirty="0"/>
              <a:t> </a:t>
            </a:r>
            <a:r>
              <a:rPr lang="ru-RU" sz="4800" b="1" dirty="0" err="1"/>
              <a:t>обробляти</a:t>
            </a:r>
            <a:r>
              <a:rPr lang="ru-RU" sz="4800" b="1" dirty="0"/>
              <a:t> </a:t>
            </a:r>
            <a:r>
              <a:rPr lang="ru-RU" sz="4800" b="1" dirty="0" err="1"/>
              <a:t>опікову</a:t>
            </a:r>
            <a:r>
              <a:rPr lang="ru-RU" sz="4800" b="1" dirty="0"/>
              <a:t> </a:t>
            </a:r>
            <a:r>
              <a:rPr lang="ru-RU" sz="4800" b="1" dirty="0" err="1"/>
              <a:t>поверхню</a:t>
            </a:r>
            <a:r>
              <a:rPr lang="ru-RU" sz="4800" b="1" dirty="0"/>
              <a:t> маслами </a:t>
            </a:r>
            <a:r>
              <a:rPr lang="ru-RU" sz="4800" b="1" dirty="0" err="1"/>
              <a:t>або</a:t>
            </a:r>
            <a:r>
              <a:rPr lang="ru-RU" sz="4800" b="1" dirty="0"/>
              <a:t> жирами. </a:t>
            </a:r>
            <a:r>
              <a:rPr lang="ru-RU" sz="4800" b="1" dirty="0" err="1"/>
              <a:t>Це</a:t>
            </a:r>
            <a:r>
              <a:rPr lang="ru-RU" sz="4800" b="1" dirty="0"/>
              <a:t> в </a:t>
            </a:r>
            <a:r>
              <a:rPr lang="ru-RU" sz="4800" b="1" dirty="0" err="1"/>
              <a:t>корені</a:t>
            </a:r>
            <a:r>
              <a:rPr lang="ru-RU" sz="4800" b="1" dirty="0"/>
              <a:t> </a:t>
            </a:r>
            <a:r>
              <a:rPr lang="ru-RU" sz="4800" b="1" dirty="0" err="1"/>
              <a:t>невірно</a:t>
            </a:r>
            <a:r>
              <a:rPr lang="ru-RU" sz="4800" b="1" dirty="0"/>
              <a:t>: масло </a:t>
            </a:r>
            <a:r>
              <a:rPr lang="ru-RU" sz="4800" b="1" dirty="0" err="1"/>
              <a:t>утворює</a:t>
            </a:r>
            <a:r>
              <a:rPr lang="ru-RU" sz="4800" b="1" dirty="0"/>
              <a:t> </a:t>
            </a:r>
            <a:r>
              <a:rPr lang="ru-RU" sz="4800" b="1" dirty="0" err="1"/>
              <a:t>плівку</a:t>
            </a:r>
            <a:r>
              <a:rPr lang="ru-RU" sz="4800" b="1" dirty="0"/>
              <a:t>, яка не </a:t>
            </a:r>
            <a:r>
              <a:rPr lang="ru-RU" sz="4800" b="1" dirty="0" err="1"/>
              <a:t>дає</a:t>
            </a:r>
            <a:r>
              <a:rPr lang="ru-RU" sz="4800" b="1" dirty="0"/>
              <a:t> теплу </a:t>
            </a:r>
            <a:r>
              <a:rPr lang="ru-RU" sz="4800" b="1" dirty="0" err="1"/>
              <a:t>покинути</a:t>
            </a:r>
            <a:r>
              <a:rPr lang="ru-RU" sz="4800" b="1" dirty="0"/>
              <a:t> </a:t>
            </a:r>
            <a:r>
              <a:rPr lang="ru-RU" sz="4800" b="1" dirty="0" err="1"/>
              <a:t>людське</a:t>
            </a:r>
            <a:r>
              <a:rPr lang="ru-RU" sz="4800" b="1" dirty="0"/>
              <a:t> </a:t>
            </a:r>
            <a:r>
              <a:rPr lang="ru-RU" sz="4800" b="1" dirty="0" err="1"/>
              <a:t>тіло</a:t>
            </a:r>
            <a:r>
              <a:rPr lang="ru-RU" sz="4800" b="1" dirty="0"/>
              <a:t>.</a:t>
            </a:r>
            <a:endParaRPr lang="uk-UA" sz="4800" b="1" dirty="0"/>
          </a:p>
        </p:txBody>
      </p:sp>
    </p:spTree>
    <p:extLst>
      <p:ext uri="{BB962C8B-B14F-4D97-AF65-F5344CB8AC3E}">
        <p14:creationId xmlns:p14="http://schemas.microsoft.com/office/powerpoint/2010/main" val="22568768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Соседство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52</TotalTime>
  <Words>229</Words>
  <Application>Microsoft Office PowerPoint</Application>
  <PresentationFormat>Экран (4:3)</PresentationFormat>
  <Paragraphs>15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Соседство</vt:lpstr>
      <vt:lpstr>Опіки</vt:lpstr>
      <vt:lpstr>Презентация PowerPoint</vt:lpstr>
      <vt:lpstr>Презентация PowerPoint</vt:lpstr>
      <vt:lpstr>На даний час в нашій країні використовують чотирьохступеневу класифікацію опіків </vt:lpstr>
      <vt:lpstr>Презентация PowerPoint</vt:lpstr>
      <vt:lpstr>Перша долікарська допомога при опіках повинна бути відома кожній людині. Ви точно не знаєте, коли ці знання вам знадобляться, але цілком можливо, що вони допоможуть врятувати людське життя.</vt:lpstr>
      <vt:lpstr>Другий ступінь характеризується появою пухирів. Вони підносяться над поверхнею і всередині містять рідину. Якщо міхур проколоти, рідина витікає і утворюється досить обширна ранова поверхню. У разі появи бульбашок простим кремом не обійтися: потрібно перша допомога при опіках.</vt:lpstr>
      <vt:lpstr>Необхідно звільнити тіло від гнітючої одягу, пошкоджену ділянку слід добре обробити прохолодною водою. В ідеалі - знайти водопровідний кран і помістити поранене місце під могутній струмінь на п'ять хвилин.   </vt:lpstr>
      <vt:lpstr>Презентация PowerPoint</vt:lpstr>
      <vt:lpstr>Сонячний опік: перша допомога. На перший погляд здається, що дія сонячних променів не може принести шкоду нашому організму. Але це не так: тривале перебування на сонці може призвести до серйозних опіків і зміни в організмі.   Ультрафіолет нагріває наше тіло і пошкоджує верхні шари шкіри. У цьому випадку потрібно віднести потерпілого в тінь, рясно обробити постраждалу поверхню прохолодною водою. Крім того, слід нанести «Пантенол», який допомагає запобігти подальшим пошкодження. </vt:lpstr>
      <vt:lpstr>Презентация PowerPoint</vt:lpstr>
      <vt:lpstr>Презентация PowerPoint</vt:lpstr>
      <vt:lpstr>• щоб уникнути зараження поверхні рани, слід накласти чисту, стерильну пов'язку. Якщо під рукою немає медичного бинта, підійде будь-яка чиста тканина. Це може бути постільна білизна, випрана одяг.</vt:lpstr>
      <vt:lpstr>• обов'язково проводять знеболення: це робиться для того, щоб уникнути розвитку опікового шоку. Як правило, застосовуються наркотичні препарати. Крім того, в результаті опіку, організм втрачає велику кількість рідини і плазми. А тому проводять внутрішньовенні вливання замінників крові. Е. Всі дії виконуються медичними працівниками: постраждалий доставляється до опікового центру в лежачому положенні.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Опіки</dc:title>
  <dc:creator>user</dc:creator>
  <cp:lastModifiedBy>user</cp:lastModifiedBy>
  <cp:revision>6</cp:revision>
  <dcterms:created xsi:type="dcterms:W3CDTF">2014-12-24T21:03:06Z</dcterms:created>
  <dcterms:modified xsi:type="dcterms:W3CDTF">2014-12-24T22:06:17Z</dcterms:modified>
</cp:coreProperties>
</file>