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2296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err="1" smtClean="0"/>
              <a:t>Селекція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великої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рогатої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худоби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91517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Лебединська</a:t>
            </a:r>
            <a:r>
              <a:rPr lang="ru-RU" dirty="0" smtClean="0"/>
              <a:t> порода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рогатої</a:t>
            </a:r>
            <a:r>
              <a:rPr lang="ru-RU" dirty="0" smtClean="0"/>
              <a:t> </a:t>
            </a:r>
            <a:r>
              <a:rPr lang="ru-RU" dirty="0" err="1" smtClean="0"/>
              <a:t>худоби</a:t>
            </a:r>
            <a:r>
              <a:rPr lang="ru-RU" dirty="0" smtClean="0"/>
              <a:t> , </a:t>
            </a:r>
            <a:r>
              <a:rPr lang="ru-RU" dirty="0" err="1" smtClean="0"/>
              <a:t>порода</a:t>
            </a:r>
            <a:r>
              <a:rPr lang="ru-RU" dirty="0" smtClean="0"/>
              <a:t> молочно -</a:t>
            </a:r>
            <a:r>
              <a:rPr lang="ru-RU" dirty="0" err="1" smtClean="0"/>
              <a:t>м'ясного</a:t>
            </a:r>
            <a:r>
              <a:rPr lang="ru-RU" dirty="0" smtClean="0"/>
              <a:t> </a:t>
            </a:r>
            <a:r>
              <a:rPr lang="ru-RU" dirty="0" err="1" smtClean="0"/>
              <a:t>напрямку</a:t>
            </a:r>
            <a:r>
              <a:rPr lang="ru-RU" dirty="0" smtClean="0"/>
              <a:t> </a:t>
            </a:r>
            <a:r>
              <a:rPr lang="ru-RU" dirty="0" err="1" smtClean="0"/>
              <a:t>продуктивності</a:t>
            </a:r>
            <a:r>
              <a:rPr lang="ru-RU" dirty="0" smtClean="0"/>
              <a:t>. </a:t>
            </a:r>
            <a:r>
              <a:rPr lang="ru-RU" dirty="0" err="1" smtClean="0"/>
              <a:t>Виведена</a:t>
            </a:r>
            <a:r>
              <a:rPr lang="ru-RU" dirty="0" smtClean="0"/>
              <a:t> в </a:t>
            </a:r>
            <a:r>
              <a:rPr lang="ru-RU" dirty="0" err="1" smtClean="0"/>
              <a:t>колгоспах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радгоспах</a:t>
            </a:r>
            <a:r>
              <a:rPr lang="ru-RU" dirty="0" smtClean="0"/>
              <a:t> </a:t>
            </a:r>
            <a:r>
              <a:rPr lang="ru-RU" dirty="0" err="1" smtClean="0"/>
              <a:t>Сумської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УРСР (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м. Лебедин - центру </a:t>
            </a:r>
            <a:r>
              <a:rPr lang="ru-RU" dirty="0" err="1" smtClean="0"/>
              <a:t>Сумської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) </a:t>
            </a:r>
            <a:r>
              <a:rPr lang="ru-RU" dirty="0" err="1" smtClean="0"/>
              <a:t>схрещуванням</a:t>
            </a:r>
            <a:r>
              <a:rPr lang="ru-RU" dirty="0" smtClean="0"/>
              <a:t> </a:t>
            </a:r>
            <a:r>
              <a:rPr lang="ru-RU" dirty="0" err="1" smtClean="0"/>
              <a:t>сірої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худоби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швецким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подальшим</a:t>
            </a:r>
            <a:r>
              <a:rPr lang="ru-RU" dirty="0" smtClean="0"/>
              <a:t> </a:t>
            </a:r>
            <a:r>
              <a:rPr lang="ru-RU" dirty="0" err="1" smtClean="0"/>
              <a:t>розведенням</a:t>
            </a:r>
            <a:r>
              <a:rPr lang="ru-RU" dirty="0" smtClean="0"/>
              <a:t> </a:t>
            </a:r>
            <a:r>
              <a:rPr lang="ru-RU" dirty="0" err="1" smtClean="0"/>
              <a:t>кращих</a:t>
            </a:r>
            <a:r>
              <a:rPr lang="ru-RU" dirty="0" smtClean="0"/>
              <a:t> </a:t>
            </a:r>
            <a:r>
              <a:rPr lang="ru-RU" dirty="0" err="1" smtClean="0"/>
              <a:t>порід</a:t>
            </a:r>
            <a:r>
              <a:rPr lang="ru-RU" dirty="0" smtClean="0"/>
              <a:t> " в себе " . </a:t>
            </a:r>
            <a:r>
              <a:rPr lang="ru-RU" dirty="0" err="1" smtClean="0"/>
              <a:t>Затверджена</a:t>
            </a:r>
            <a:r>
              <a:rPr lang="ru-RU" dirty="0" smtClean="0"/>
              <a:t> в 1950, худоба </a:t>
            </a:r>
            <a:r>
              <a:rPr lang="ru-RU" dirty="0" err="1" smtClean="0"/>
              <a:t>Лебединської</a:t>
            </a:r>
            <a:r>
              <a:rPr lang="ru-RU" dirty="0" smtClean="0"/>
              <a:t> породи </a:t>
            </a:r>
            <a:r>
              <a:rPr lang="ru-RU" dirty="0" err="1" smtClean="0"/>
              <a:t>пропорційної</a:t>
            </a:r>
            <a:r>
              <a:rPr lang="ru-RU" dirty="0" smtClean="0"/>
              <a:t> </a:t>
            </a:r>
            <a:r>
              <a:rPr lang="ru-RU" dirty="0" err="1" smtClean="0"/>
              <a:t>статури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добре </a:t>
            </a:r>
            <a:r>
              <a:rPr lang="ru-RU" dirty="0" err="1" smtClean="0"/>
              <a:t>вираженими</a:t>
            </a:r>
            <a:r>
              <a:rPr lang="ru-RU" dirty="0" smtClean="0"/>
              <a:t> </a:t>
            </a:r>
            <a:r>
              <a:rPr lang="ru-RU" dirty="0" err="1" smtClean="0"/>
              <a:t>м'ясними</a:t>
            </a:r>
            <a:r>
              <a:rPr lang="ru-RU" dirty="0" smtClean="0"/>
              <a:t> формами. Масть в основному </a:t>
            </a:r>
            <a:r>
              <a:rPr lang="ru-RU" dirty="0" err="1" smtClean="0"/>
              <a:t>сіро</a:t>
            </a:r>
            <a:r>
              <a:rPr lang="ru-RU" dirty="0" smtClean="0"/>
              <a:t> -бура , </a:t>
            </a:r>
            <a:r>
              <a:rPr lang="ru-RU" dirty="0" err="1" smtClean="0"/>
              <a:t>більш</a:t>
            </a:r>
            <a:r>
              <a:rPr lang="ru-RU" dirty="0" smtClean="0"/>
              <a:t> темна на </a:t>
            </a:r>
            <a:r>
              <a:rPr lang="ru-RU" dirty="0" err="1" smtClean="0"/>
              <a:t>передній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</a:t>
            </a:r>
            <a:r>
              <a:rPr lang="ru-RU" dirty="0" err="1" smtClean="0"/>
              <a:t>тулуба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боках . </a:t>
            </a:r>
            <a:r>
              <a:rPr lang="ru-RU" dirty="0" err="1" smtClean="0"/>
              <a:t>Молочна</a:t>
            </a:r>
            <a:r>
              <a:rPr lang="ru-RU" dirty="0" smtClean="0"/>
              <a:t> </a:t>
            </a:r>
            <a:r>
              <a:rPr lang="ru-RU" dirty="0" err="1" smtClean="0"/>
              <a:t>продуктивність</a:t>
            </a:r>
            <a:r>
              <a:rPr lang="ru-RU" dirty="0" smtClean="0"/>
              <a:t> </a:t>
            </a:r>
            <a:r>
              <a:rPr lang="ru-RU" dirty="0" err="1" smtClean="0"/>
              <a:t>корів</a:t>
            </a:r>
            <a:r>
              <a:rPr lang="ru-RU" dirty="0" smtClean="0"/>
              <a:t> 3000-3700 кг молока за </a:t>
            </a:r>
            <a:r>
              <a:rPr lang="ru-RU" dirty="0" err="1" smtClean="0"/>
              <a:t>лактацію</a:t>
            </a:r>
            <a:r>
              <a:rPr lang="ru-RU" dirty="0" smtClean="0"/>
              <a:t> , в </a:t>
            </a:r>
            <a:r>
              <a:rPr lang="ru-RU" dirty="0" err="1" smtClean="0"/>
              <a:t>племзаводах</a:t>
            </a:r>
            <a:r>
              <a:rPr lang="ru-RU" dirty="0" smtClean="0"/>
              <a:t> 5000-6000 кг . Рекорд 12300 кг . </a:t>
            </a:r>
            <a:r>
              <a:rPr lang="ru-RU" dirty="0" err="1" smtClean="0"/>
              <a:t>Жирність</a:t>
            </a:r>
            <a:r>
              <a:rPr lang="ru-RU" dirty="0" smtClean="0"/>
              <a:t> молока 3,8-3,9 %. </a:t>
            </a:r>
            <a:r>
              <a:rPr lang="ru-RU" dirty="0" err="1" smtClean="0"/>
              <a:t>Маса</a:t>
            </a:r>
            <a:r>
              <a:rPr lang="ru-RU" dirty="0" smtClean="0"/>
              <a:t> </a:t>
            </a:r>
            <a:r>
              <a:rPr lang="ru-RU" dirty="0" err="1" smtClean="0"/>
              <a:t>биків</a:t>
            </a:r>
            <a:r>
              <a:rPr lang="ru-RU" dirty="0" smtClean="0"/>
              <a:t> 850-1000 кг , </a:t>
            </a:r>
            <a:r>
              <a:rPr lang="ru-RU" dirty="0" err="1" smtClean="0"/>
              <a:t>корів</a:t>
            </a:r>
            <a:r>
              <a:rPr lang="ru-RU" dirty="0" smtClean="0"/>
              <a:t> 500-550 кг . </a:t>
            </a:r>
            <a:r>
              <a:rPr lang="ru-RU" dirty="0" err="1" smtClean="0"/>
              <a:t>Тварини</a:t>
            </a:r>
            <a:r>
              <a:rPr lang="ru-RU" dirty="0" smtClean="0"/>
              <a:t> </a:t>
            </a:r>
            <a:r>
              <a:rPr lang="ru-RU" dirty="0" err="1" smtClean="0"/>
              <a:t>скороспілі</a:t>
            </a:r>
            <a:r>
              <a:rPr lang="ru-RU" dirty="0" smtClean="0"/>
              <a:t> . Молодняк до 18 </a:t>
            </a:r>
            <a:r>
              <a:rPr lang="ru-RU" dirty="0" err="1" smtClean="0"/>
              <a:t>міс</a:t>
            </a:r>
            <a:r>
              <a:rPr lang="ru-RU" dirty="0" smtClean="0"/>
              <a:t> </a:t>
            </a:r>
            <a:r>
              <a:rPr lang="ru-RU" dirty="0" err="1" smtClean="0"/>
              <a:t>важить</a:t>
            </a:r>
            <a:r>
              <a:rPr lang="ru-RU" dirty="0" smtClean="0"/>
              <a:t> 380-420 кг . </a:t>
            </a:r>
            <a:r>
              <a:rPr lang="ru-RU" dirty="0" err="1" smtClean="0"/>
              <a:t>Забійний</a:t>
            </a:r>
            <a:r>
              <a:rPr lang="ru-RU" dirty="0" smtClean="0"/>
              <a:t> </a:t>
            </a:r>
            <a:r>
              <a:rPr lang="ru-RU" dirty="0" err="1" smtClean="0"/>
              <a:t>вихід</a:t>
            </a:r>
            <a:r>
              <a:rPr lang="ru-RU" dirty="0" smtClean="0"/>
              <a:t> 55-58 %. </a:t>
            </a:r>
            <a:r>
              <a:rPr lang="ru-RU" dirty="0" err="1" smtClean="0"/>
              <a:t>Розводять</a:t>
            </a:r>
            <a:r>
              <a:rPr lang="ru-RU" dirty="0" smtClean="0"/>
              <a:t> породу в </a:t>
            </a:r>
            <a:r>
              <a:rPr lang="ru-RU" dirty="0" err="1" smtClean="0"/>
              <a:t>Сумській</a:t>
            </a:r>
            <a:r>
              <a:rPr lang="ru-RU" dirty="0" smtClean="0"/>
              <a:t> , </a:t>
            </a:r>
            <a:r>
              <a:rPr lang="ru-RU" dirty="0" err="1" smtClean="0"/>
              <a:t>Харківській</a:t>
            </a:r>
            <a:r>
              <a:rPr lang="ru-RU" dirty="0" smtClean="0"/>
              <a:t> та </a:t>
            </a:r>
            <a:r>
              <a:rPr lang="ru-RU" dirty="0" err="1" smtClean="0"/>
              <a:t>Чернігівській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pPr algn="ctr"/>
            <a:r>
              <a:rPr lang="uk-UA" dirty="0" smtClean="0"/>
              <a:t>Дякую за увагу!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62917"/>
          </a:xfrm>
        </p:spPr>
        <p:txBody>
          <a:bodyPr/>
          <a:lstStyle/>
          <a:p>
            <a:r>
              <a:rPr lang="ru-RU" b="1" dirty="0" smtClean="0"/>
              <a:t>Велика рогата худоба </a:t>
            </a:r>
            <a:r>
              <a:rPr lang="ru-RU" dirty="0" err="1" smtClean="0"/>
              <a:t>належить</a:t>
            </a:r>
            <a:r>
              <a:rPr lang="ru-RU" dirty="0" smtClean="0"/>
              <a:t> до </a:t>
            </a:r>
            <a:r>
              <a:rPr lang="ru-RU" dirty="0" err="1" smtClean="0"/>
              <a:t>одноплідних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ссавців</a:t>
            </a:r>
            <a:r>
              <a:rPr lang="ru-RU" dirty="0" smtClean="0"/>
              <a:t>. Тому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корови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в </a:t>
            </a:r>
            <a:r>
              <a:rPr lang="ru-RU" dirty="0" err="1" smtClean="0"/>
              <a:t>кращому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одне</a:t>
            </a:r>
            <a:r>
              <a:rPr lang="ru-RU" dirty="0" smtClean="0"/>
              <a:t> теля на </a:t>
            </a:r>
            <a:r>
              <a:rPr lang="ru-RU" dirty="0" err="1" smtClean="0"/>
              <a:t>рік</a:t>
            </a:r>
            <a:r>
              <a:rPr lang="ru-RU" dirty="0" smtClean="0"/>
              <a:t>, у той час, як в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яєчнику</a:t>
            </a:r>
            <a:r>
              <a:rPr lang="ru-RU" dirty="0" smtClean="0"/>
              <a:t> </a:t>
            </a:r>
            <a:r>
              <a:rPr lang="ru-RU" dirty="0" err="1" smtClean="0"/>
              <a:t>містяться</a:t>
            </a:r>
            <a:r>
              <a:rPr lang="ru-RU" dirty="0" smtClean="0"/>
              <a:t> </a:t>
            </a:r>
            <a:r>
              <a:rPr lang="ru-RU" dirty="0" err="1" smtClean="0"/>
              <a:t>сотні</a:t>
            </a:r>
            <a:r>
              <a:rPr lang="ru-RU" dirty="0" smtClean="0"/>
              <a:t>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незрілих</a:t>
            </a:r>
            <a:r>
              <a:rPr lang="ru-RU" dirty="0" smtClean="0"/>
              <a:t> </a:t>
            </a:r>
            <a:r>
              <a:rPr lang="ru-RU" dirty="0" err="1" smtClean="0"/>
              <a:t>статевих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(</a:t>
            </a:r>
            <a:r>
              <a:rPr lang="ru-RU" dirty="0" err="1" smtClean="0"/>
              <a:t>ооцитів</a:t>
            </a:r>
            <a:r>
              <a:rPr lang="ru-RU" dirty="0" smtClean="0"/>
              <a:t>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представляють</a:t>
            </a:r>
            <a:r>
              <a:rPr lang="ru-RU" dirty="0" smtClean="0"/>
              <a:t> </a:t>
            </a:r>
            <a:r>
              <a:rPr lang="ru-RU" dirty="0" err="1" smtClean="0"/>
              <a:t>величезний</a:t>
            </a:r>
            <a:r>
              <a:rPr lang="ru-RU" dirty="0" smtClean="0"/>
              <a:t> </a:t>
            </a:r>
            <a:r>
              <a:rPr lang="ru-RU" dirty="0" err="1" smtClean="0"/>
              <a:t>генетичний</a:t>
            </a:r>
            <a:r>
              <a:rPr lang="ru-RU" dirty="0" smtClean="0"/>
              <a:t> резерв.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Кардинальне</a:t>
            </a:r>
            <a:r>
              <a:rPr lang="ru-RU" dirty="0" smtClean="0"/>
              <a:t>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прискореного</a:t>
            </a:r>
            <a:r>
              <a:rPr lang="ru-RU" dirty="0" smtClean="0"/>
              <a:t> </a:t>
            </a:r>
            <a:r>
              <a:rPr lang="ru-RU" dirty="0" err="1" smtClean="0"/>
              <a:t>відтворення</a:t>
            </a:r>
            <a:r>
              <a:rPr lang="ru-RU" dirty="0" smtClean="0"/>
              <a:t> </a:t>
            </a:r>
            <a:r>
              <a:rPr lang="ru-RU" dirty="0" err="1" smtClean="0"/>
              <a:t>худоби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тому, </a:t>
            </a:r>
            <a:r>
              <a:rPr lang="ru-RU" dirty="0" err="1" smtClean="0"/>
              <a:t>щоб</a:t>
            </a:r>
            <a:r>
              <a:rPr lang="ru-RU" dirty="0" smtClean="0"/>
              <a:t> перейти до </a:t>
            </a:r>
            <a:r>
              <a:rPr lang="ru-RU" dirty="0" err="1" smtClean="0"/>
              <a:t>нетрадиційних</a:t>
            </a:r>
            <a:r>
              <a:rPr lang="ru-RU" dirty="0" smtClean="0"/>
              <a:t> </a:t>
            </a:r>
            <a:r>
              <a:rPr lang="ru-RU" dirty="0" err="1" smtClean="0"/>
              <a:t>способів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плодючості</a:t>
            </a:r>
            <a:r>
              <a:rPr lang="ru-RU" dirty="0" smtClean="0"/>
              <a:t>. Для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</a:t>
            </a:r>
            <a:r>
              <a:rPr lang="ru-RU" dirty="0" err="1" smtClean="0"/>
              <a:t>цілий</a:t>
            </a:r>
            <a:r>
              <a:rPr lang="ru-RU" dirty="0" smtClean="0"/>
              <a:t> ряд </a:t>
            </a:r>
            <a:r>
              <a:rPr lang="ru-RU" dirty="0" err="1" smtClean="0"/>
              <a:t>біотехнічних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, </a:t>
            </a:r>
            <a:r>
              <a:rPr lang="ru-RU" dirty="0" err="1" smtClean="0"/>
              <a:t>розроблених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поглиблених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 </a:t>
            </a:r>
            <a:r>
              <a:rPr lang="ru-RU" dirty="0" err="1" smtClean="0"/>
              <a:t>репродуктивної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регуляції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на </a:t>
            </a:r>
            <a:r>
              <a:rPr lang="ru-RU" dirty="0" err="1" smtClean="0"/>
              <a:t>вдосконалення</a:t>
            </a:r>
            <a:r>
              <a:rPr lang="ru-RU" dirty="0" smtClean="0"/>
              <a:t> </a:t>
            </a:r>
            <a:r>
              <a:rPr lang="ru-RU" dirty="0" err="1" smtClean="0"/>
              <a:t>прийомів</a:t>
            </a:r>
            <a:r>
              <a:rPr lang="ru-RU" dirty="0" smtClean="0"/>
              <a:t> </a:t>
            </a:r>
            <a:r>
              <a:rPr lang="ru-RU" dirty="0" err="1" smtClean="0"/>
              <a:t>маніпуляції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ембріонами</a:t>
            </a:r>
            <a:r>
              <a:rPr lang="ru-RU" dirty="0" smtClean="0"/>
              <a:t>, </a:t>
            </a:r>
            <a:r>
              <a:rPr lang="ru-RU" dirty="0" err="1" smtClean="0"/>
              <a:t>статевими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соматичними</a:t>
            </a:r>
            <a:r>
              <a:rPr lang="ru-RU" dirty="0" smtClean="0"/>
              <a:t> </a:t>
            </a:r>
            <a:r>
              <a:rPr lang="ru-RU" dirty="0" err="1" smtClean="0"/>
              <a:t>клітинами</a:t>
            </a:r>
            <a:r>
              <a:rPr lang="ru-RU" dirty="0" smtClean="0"/>
              <a:t>. У </a:t>
            </a:r>
            <a:r>
              <a:rPr lang="ru-RU" dirty="0" err="1" smtClean="0"/>
              <a:t>перспективі</a:t>
            </a:r>
            <a:r>
              <a:rPr lang="ru-RU" dirty="0" smtClean="0"/>
              <a:t> </a:t>
            </a:r>
            <a:r>
              <a:rPr lang="ru-RU" dirty="0" err="1" smtClean="0"/>
              <a:t>розглядається</a:t>
            </a:r>
            <a:r>
              <a:rPr lang="ru-RU" dirty="0" smtClean="0"/>
              <a:t> </a:t>
            </a:r>
            <a:r>
              <a:rPr lang="ru-RU" dirty="0" err="1" smtClean="0"/>
              <a:t>біотехнологія</a:t>
            </a:r>
            <a:r>
              <a:rPr lang="ru-RU" dirty="0" smtClean="0"/>
              <a:t> як основа </a:t>
            </a:r>
            <a:r>
              <a:rPr lang="ru-RU" dirty="0" err="1" smtClean="0"/>
              <a:t>прискореного</a:t>
            </a:r>
            <a:r>
              <a:rPr lang="ru-RU" dirty="0" smtClean="0"/>
              <a:t> </a:t>
            </a:r>
            <a:r>
              <a:rPr lang="ru-RU" dirty="0" err="1" smtClean="0"/>
              <a:t>відтворення</a:t>
            </a:r>
            <a:r>
              <a:rPr lang="ru-RU" dirty="0" smtClean="0"/>
              <a:t> </a:t>
            </a:r>
            <a:r>
              <a:rPr lang="ru-RU" dirty="0" err="1" smtClean="0"/>
              <a:t>високопродуктивних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цілих</a:t>
            </a:r>
            <a:r>
              <a:rPr lang="ru-RU" dirty="0" smtClean="0"/>
              <a:t> </a:t>
            </a:r>
            <a:r>
              <a:rPr lang="ru-RU" dirty="0" err="1" smtClean="0"/>
              <a:t>популяцій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639117"/>
          </a:xfrm>
        </p:spPr>
        <p:txBody>
          <a:bodyPr/>
          <a:lstStyle/>
          <a:p>
            <a:r>
              <a:rPr lang="ru-RU" dirty="0" err="1" smtClean="0"/>
              <a:t>Останнім</a:t>
            </a:r>
            <a:r>
              <a:rPr lang="ru-RU" dirty="0" smtClean="0"/>
              <a:t> часом </a:t>
            </a:r>
            <a:r>
              <a:rPr lang="ru-RU" dirty="0" err="1" smtClean="0"/>
              <a:t>набула</a:t>
            </a:r>
            <a:r>
              <a:rPr lang="ru-RU" dirty="0" smtClean="0"/>
              <a:t> </a:t>
            </a:r>
            <a:r>
              <a:rPr lang="ru-RU" dirty="0" err="1" smtClean="0"/>
              <a:t>практичне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трансплантація</a:t>
            </a:r>
            <a:r>
              <a:rPr lang="ru-RU" dirty="0" smtClean="0"/>
              <a:t> </a:t>
            </a:r>
            <a:r>
              <a:rPr lang="ru-RU" dirty="0" err="1" smtClean="0"/>
              <a:t>ембріонів</a:t>
            </a:r>
            <a:r>
              <a:rPr lang="ru-RU" dirty="0" smtClean="0"/>
              <a:t>, яка </a:t>
            </a:r>
            <a:r>
              <a:rPr lang="ru-RU" dirty="0" err="1" smtClean="0"/>
              <a:t>розглядається</a:t>
            </a:r>
            <a:r>
              <a:rPr lang="ru-RU" dirty="0" smtClean="0"/>
              <a:t> як </a:t>
            </a:r>
            <a:r>
              <a:rPr lang="ru-RU" dirty="0" err="1" smtClean="0"/>
              <a:t>ефективний</a:t>
            </a:r>
            <a:r>
              <a:rPr lang="ru-RU" dirty="0" smtClean="0"/>
              <a:t> метод </a:t>
            </a:r>
            <a:r>
              <a:rPr lang="ru-RU" dirty="0" err="1" smtClean="0"/>
              <a:t>біотехнології</a:t>
            </a:r>
            <a:r>
              <a:rPr lang="ru-RU" dirty="0" smtClean="0"/>
              <a:t> </a:t>
            </a:r>
            <a:r>
              <a:rPr lang="ru-RU" dirty="0" err="1" smtClean="0"/>
              <a:t>прискореного</a:t>
            </a:r>
            <a:r>
              <a:rPr lang="ru-RU" dirty="0" smtClean="0"/>
              <a:t> </a:t>
            </a:r>
            <a:r>
              <a:rPr lang="ru-RU" dirty="0" err="1" smtClean="0"/>
              <a:t>розмноження</a:t>
            </a:r>
            <a:r>
              <a:rPr lang="ru-RU" dirty="0" smtClean="0"/>
              <a:t> </a:t>
            </a:r>
            <a:r>
              <a:rPr lang="ru-RU" dirty="0" err="1" smtClean="0"/>
              <a:t>високоцінних</a:t>
            </a:r>
            <a:r>
              <a:rPr lang="ru-RU" dirty="0" smtClean="0"/>
              <a:t> </a:t>
            </a:r>
            <a:r>
              <a:rPr lang="ru-RU" dirty="0" err="1" smtClean="0"/>
              <a:t>племінних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err="1" smtClean="0"/>
              <a:t>Ярославська</a:t>
            </a:r>
            <a:r>
              <a:rPr lang="ru-RU" dirty="0" smtClean="0"/>
              <a:t> порода</a:t>
            </a:r>
            <a:endParaRPr lang="ru-RU" dirty="0"/>
          </a:p>
        </p:txBody>
      </p:sp>
      <p:pic>
        <p:nvPicPr>
          <p:cNvPr id="4" name="Содержимое 3" descr="11248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7000" y="1908969"/>
            <a:ext cx="6350000" cy="4000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5216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 smtClean="0"/>
              <a:t>Ярославська</a:t>
            </a:r>
            <a:r>
              <a:rPr lang="ru-RU" b="1" dirty="0" smtClean="0"/>
              <a:t> порода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рогатої</a:t>
            </a:r>
            <a:r>
              <a:rPr lang="ru-RU" dirty="0" smtClean="0"/>
              <a:t> </a:t>
            </a:r>
            <a:r>
              <a:rPr lang="ru-RU" dirty="0" err="1" smtClean="0"/>
              <a:t>худоби</a:t>
            </a:r>
            <a:r>
              <a:rPr lang="ru-RU" dirty="0" smtClean="0"/>
              <a:t> , </a:t>
            </a:r>
            <a:r>
              <a:rPr lang="ru-RU" dirty="0" err="1" smtClean="0"/>
              <a:t>порода</a:t>
            </a:r>
            <a:r>
              <a:rPr lang="ru-RU" dirty="0" smtClean="0"/>
              <a:t> молочного </a:t>
            </a:r>
            <a:r>
              <a:rPr lang="ru-RU" dirty="0" err="1" smtClean="0"/>
              <a:t>напрямку</a:t>
            </a:r>
            <a:r>
              <a:rPr lang="ru-RU" dirty="0" smtClean="0"/>
              <a:t> </a:t>
            </a:r>
            <a:r>
              <a:rPr lang="ru-RU" dirty="0" err="1" smtClean="0"/>
              <a:t>продуктивності</a:t>
            </a:r>
            <a:r>
              <a:rPr lang="ru-RU" dirty="0" smtClean="0"/>
              <a:t>. </a:t>
            </a:r>
            <a:r>
              <a:rPr lang="ru-RU" dirty="0" err="1" smtClean="0"/>
              <a:t>Виведена</a:t>
            </a:r>
            <a:r>
              <a:rPr lang="ru-RU" dirty="0" smtClean="0"/>
              <a:t> в 19 </a:t>
            </a:r>
            <a:r>
              <a:rPr lang="ru-RU" dirty="0" err="1" smtClean="0"/>
              <a:t>ст</a:t>
            </a:r>
            <a:r>
              <a:rPr lang="ru-RU" dirty="0" smtClean="0"/>
              <a:t> . в </a:t>
            </a:r>
            <a:r>
              <a:rPr lang="ru-RU" dirty="0" err="1" smtClean="0"/>
              <a:t>Ярославській</a:t>
            </a:r>
            <a:r>
              <a:rPr lang="ru-RU" dirty="0" smtClean="0"/>
              <a:t> </a:t>
            </a:r>
            <a:r>
              <a:rPr lang="ru-RU" dirty="0" err="1" smtClean="0"/>
              <a:t>губернії</a:t>
            </a:r>
            <a:r>
              <a:rPr lang="ru-RU" dirty="0" smtClean="0"/>
              <a:t> </a:t>
            </a:r>
            <a:r>
              <a:rPr lang="ru-RU" dirty="0" err="1" smtClean="0"/>
              <a:t>тривалим</a:t>
            </a:r>
            <a:r>
              <a:rPr lang="ru-RU" dirty="0" smtClean="0"/>
              <a:t> </a:t>
            </a:r>
            <a:r>
              <a:rPr lang="ru-RU" dirty="0" err="1" smtClean="0"/>
              <a:t>відбором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продуктивних</a:t>
            </a:r>
            <a:r>
              <a:rPr lang="ru-RU" dirty="0" smtClean="0"/>
              <a:t> </a:t>
            </a:r>
            <a:r>
              <a:rPr lang="ru-RU" dirty="0" err="1" smtClean="0"/>
              <a:t>місцевих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 . У </a:t>
            </a:r>
            <a:r>
              <a:rPr lang="ru-RU" dirty="0" err="1" smtClean="0"/>
              <a:t>тварини</a:t>
            </a:r>
            <a:r>
              <a:rPr lang="ru-RU" dirty="0" smtClean="0"/>
              <a:t> </a:t>
            </a:r>
            <a:r>
              <a:rPr lang="ru-RU" dirty="0" err="1" smtClean="0"/>
              <a:t>яскраво</a:t>
            </a:r>
            <a:r>
              <a:rPr lang="ru-RU" dirty="0" smtClean="0"/>
              <a:t> </a:t>
            </a:r>
            <a:r>
              <a:rPr lang="ru-RU" dirty="0" err="1" smtClean="0"/>
              <a:t>виражений</a:t>
            </a:r>
            <a:r>
              <a:rPr lang="ru-RU" dirty="0" smtClean="0"/>
              <a:t> </a:t>
            </a:r>
            <a:r>
              <a:rPr lang="ru-RU" dirty="0" err="1" smtClean="0"/>
              <a:t>молочний</a:t>
            </a:r>
            <a:r>
              <a:rPr lang="ru-RU" dirty="0" smtClean="0"/>
              <a:t> тип </a:t>
            </a:r>
            <a:r>
              <a:rPr lang="ru-RU" dirty="0" err="1" smtClean="0"/>
              <a:t>статури</a:t>
            </a:r>
            <a:r>
              <a:rPr lang="ru-RU" dirty="0" smtClean="0"/>
              <a:t> , добре </a:t>
            </a:r>
            <a:r>
              <a:rPr lang="ru-RU" dirty="0" err="1" smtClean="0"/>
              <a:t>розвинений</a:t>
            </a:r>
            <a:r>
              <a:rPr lang="ru-RU" dirty="0" smtClean="0"/>
              <a:t> </a:t>
            </a:r>
            <a:r>
              <a:rPr lang="ru-RU" dirty="0" err="1" smtClean="0"/>
              <a:t>кістяк</a:t>
            </a:r>
            <a:r>
              <a:rPr lang="ru-RU" dirty="0" smtClean="0"/>
              <a:t> , </a:t>
            </a:r>
            <a:r>
              <a:rPr lang="ru-RU" dirty="0" err="1" smtClean="0"/>
              <a:t>розтягнутий</a:t>
            </a:r>
            <a:r>
              <a:rPr lang="ru-RU" dirty="0" smtClean="0"/>
              <a:t> </a:t>
            </a:r>
            <a:r>
              <a:rPr lang="ru-RU" dirty="0" err="1" smtClean="0"/>
              <a:t>тулуб</a:t>
            </a:r>
            <a:r>
              <a:rPr lang="ru-RU" dirty="0" smtClean="0"/>
              <a:t> , </a:t>
            </a:r>
            <a:r>
              <a:rPr lang="ru-RU" dirty="0" err="1" smtClean="0"/>
              <a:t>вим'я</a:t>
            </a:r>
            <a:r>
              <a:rPr lang="ru-RU" dirty="0" smtClean="0"/>
              <a:t> </a:t>
            </a:r>
            <a:r>
              <a:rPr lang="ru-RU" dirty="0" err="1" smtClean="0"/>
              <a:t>велике</a:t>
            </a:r>
            <a:r>
              <a:rPr lang="ru-RU" dirty="0" smtClean="0"/>
              <a:t> , </a:t>
            </a:r>
            <a:r>
              <a:rPr lang="ru-RU" dirty="0" err="1" smtClean="0"/>
              <a:t>залозисте</a:t>
            </a:r>
            <a:r>
              <a:rPr lang="ru-RU" dirty="0" smtClean="0"/>
              <a:t> , </a:t>
            </a:r>
            <a:r>
              <a:rPr lang="ru-RU" dirty="0" err="1" smtClean="0"/>
              <a:t>чашообразне</a:t>
            </a:r>
            <a:r>
              <a:rPr lang="ru-RU" dirty="0" smtClean="0"/>
              <a:t> . Масть в основному </a:t>
            </a:r>
            <a:r>
              <a:rPr lang="ru-RU" dirty="0" err="1" smtClean="0"/>
              <a:t>чорна</a:t>
            </a:r>
            <a:r>
              <a:rPr lang="ru-RU" dirty="0" smtClean="0"/>
              <a:t> , голова </a:t>
            </a:r>
            <a:r>
              <a:rPr lang="ru-RU" dirty="0" err="1" smtClean="0"/>
              <a:t>біла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чорними</a:t>
            </a:r>
            <a:r>
              <a:rPr lang="ru-RU" dirty="0" smtClean="0"/>
              <a:t> " очками " , черево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кінцівки</a:t>
            </a:r>
            <a:r>
              <a:rPr lang="ru-RU" dirty="0" smtClean="0"/>
              <a:t> </a:t>
            </a:r>
            <a:r>
              <a:rPr lang="ru-RU" dirty="0" err="1" smtClean="0"/>
              <a:t>білі</a:t>
            </a:r>
            <a:r>
              <a:rPr lang="ru-RU" dirty="0" smtClean="0"/>
              <a:t> ; </a:t>
            </a:r>
            <a:r>
              <a:rPr lang="ru-RU" dirty="0" err="1" smtClean="0"/>
              <a:t>зустрічаються</a:t>
            </a:r>
            <a:r>
              <a:rPr lang="ru-RU" dirty="0" smtClean="0"/>
              <a:t> </a:t>
            </a:r>
            <a:r>
              <a:rPr lang="ru-RU" dirty="0" err="1" smtClean="0"/>
              <a:t>червоні</a:t>
            </a:r>
            <a:r>
              <a:rPr lang="ru-RU" dirty="0" smtClean="0"/>
              <a:t> </a:t>
            </a:r>
            <a:r>
              <a:rPr lang="ru-RU" dirty="0" err="1" smtClean="0"/>
              <a:t>тварини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білою</a:t>
            </a:r>
            <a:r>
              <a:rPr lang="ru-RU" dirty="0" smtClean="0"/>
              <a:t> головою. </a:t>
            </a:r>
            <a:r>
              <a:rPr lang="ru-RU" dirty="0" err="1" smtClean="0"/>
              <a:t>Бики</a:t>
            </a:r>
            <a:r>
              <a:rPr lang="ru-RU" dirty="0" smtClean="0"/>
              <a:t> </a:t>
            </a:r>
            <a:r>
              <a:rPr lang="ru-RU" dirty="0" err="1" smtClean="0"/>
              <a:t>важать</a:t>
            </a:r>
            <a:r>
              <a:rPr lang="ru-RU" dirty="0" smtClean="0"/>
              <a:t> 800-900 кг , </a:t>
            </a:r>
            <a:r>
              <a:rPr lang="ru-RU" dirty="0" err="1" smtClean="0"/>
              <a:t>іноді</a:t>
            </a:r>
            <a:r>
              <a:rPr lang="ru-RU" dirty="0" smtClean="0"/>
              <a:t> до 1200 кг , </a:t>
            </a:r>
            <a:r>
              <a:rPr lang="ru-RU" dirty="0" err="1" smtClean="0"/>
              <a:t>корови</a:t>
            </a:r>
            <a:r>
              <a:rPr lang="ru-RU" dirty="0" smtClean="0"/>
              <a:t> 450-550 кг . При </a:t>
            </a:r>
            <a:r>
              <a:rPr lang="ru-RU" dirty="0" err="1" smtClean="0"/>
              <a:t>інтенсивному</a:t>
            </a:r>
            <a:r>
              <a:rPr lang="ru-RU" dirty="0" smtClean="0"/>
              <a:t> </a:t>
            </a:r>
            <a:r>
              <a:rPr lang="ru-RU" dirty="0" err="1" smtClean="0"/>
              <a:t>вирощуванні</a:t>
            </a:r>
            <a:r>
              <a:rPr lang="ru-RU" dirty="0" smtClean="0"/>
              <a:t> </a:t>
            </a:r>
            <a:r>
              <a:rPr lang="ru-RU" dirty="0" err="1" smtClean="0"/>
              <a:t>бички</a:t>
            </a:r>
            <a:r>
              <a:rPr lang="ru-RU" dirty="0" smtClean="0"/>
              <a:t> до 1,5 -</a:t>
            </a:r>
            <a:r>
              <a:rPr lang="ru-RU" dirty="0" err="1" smtClean="0"/>
              <a:t>річного</a:t>
            </a:r>
            <a:r>
              <a:rPr lang="ru-RU" dirty="0" smtClean="0"/>
              <a:t> </a:t>
            </a:r>
            <a:r>
              <a:rPr lang="ru-RU" dirty="0" err="1" smtClean="0"/>
              <a:t>віку</a:t>
            </a:r>
            <a:r>
              <a:rPr lang="ru-RU" dirty="0" smtClean="0"/>
              <a:t> </a:t>
            </a:r>
            <a:r>
              <a:rPr lang="ru-RU" dirty="0" err="1" smtClean="0"/>
              <a:t>важать</a:t>
            </a:r>
            <a:r>
              <a:rPr lang="ru-RU" dirty="0" smtClean="0"/>
              <a:t> 440-450 кг , </a:t>
            </a:r>
            <a:r>
              <a:rPr lang="ru-RU" dirty="0" err="1" smtClean="0"/>
              <a:t>забійний</a:t>
            </a:r>
            <a:r>
              <a:rPr lang="ru-RU" dirty="0" smtClean="0"/>
              <a:t> </a:t>
            </a:r>
            <a:r>
              <a:rPr lang="ru-RU" dirty="0" err="1" smtClean="0"/>
              <a:t>вихід</a:t>
            </a:r>
            <a:r>
              <a:rPr lang="ru-RU" dirty="0" smtClean="0"/>
              <a:t> 60-62%. </a:t>
            </a:r>
            <a:r>
              <a:rPr lang="ru-RU" dirty="0" err="1" smtClean="0"/>
              <a:t>Середні</a:t>
            </a:r>
            <a:r>
              <a:rPr lang="ru-RU" dirty="0" smtClean="0"/>
              <a:t> </a:t>
            </a:r>
            <a:r>
              <a:rPr lang="ru-RU" dirty="0" err="1" smtClean="0"/>
              <a:t>надої</a:t>
            </a:r>
            <a:r>
              <a:rPr lang="ru-RU" dirty="0" smtClean="0"/>
              <a:t> </a:t>
            </a:r>
            <a:r>
              <a:rPr lang="ru-RU" dirty="0" err="1" smtClean="0"/>
              <a:t>корів</a:t>
            </a:r>
            <a:r>
              <a:rPr lang="ru-RU" dirty="0" smtClean="0"/>
              <a:t> у </a:t>
            </a:r>
            <a:r>
              <a:rPr lang="ru-RU" dirty="0" err="1" smtClean="0"/>
              <a:t>племінних</a:t>
            </a:r>
            <a:r>
              <a:rPr lang="ru-RU" dirty="0" smtClean="0"/>
              <a:t> </a:t>
            </a:r>
            <a:r>
              <a:rPr lang="ru-RU" dirty="0" err="1" smtClean="0"/>
              <a:t>господарствах</a:t>
            </a:r>
            <a:r>
              <a:rPr lang="ru-RU" dirty="0" smtClean="0"/>
              <a:t> 3500-4000 кг , </a:t>
            </a:r>
            <a:r>
              <a:rPr lang="ru-RU" dirty="0" err="1" smtClean="0"/>
              <a:t>рекордний</a:t>
            </a:r>
            <a:r>
              <a:rPr lang="ru-RU" dirty="0" smtClean="0"/>
              <a:t> 9267 кг; </a:t>
            </a:r>
            <a:r>
              <a:rPr lang="ru-RU" dirty="0" err="1" smtClean="0"/>
              <a:t>жирність</a:t>
            </a:r>
            <a:r>
              <a:rPr lang="ru-RU" dirty="0" smtClean="0"/>
              <a:t> молока 4-4,2 %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Джерсейська</a:t>
            </a:r>
            <a:r>
              <a:rPr lang="ru-RU" dirty="0" smtClean="0"/>
              <a:t> порода</a:t>
            </a:r>
            <a:endParaRPr lang="ru-RU" dirty="0"/>
          </a:p>
        </p:txBody>
      </p:sp>
      <p:pic>
        <p:nvPicPr>
          <p:cNvPr id="6" name="Содержимое 5" descr="PH0268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524000"/>
            <a:ext cx="6705600" cy="445370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2836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 smtClean="0"/>
              <a:t>Джерсейська</a:t>
            </a:r>
            <a:r>
              <a:rPr lang="ru-RU" b="1" dirty="0" smtClean="0"/>
              <a:t> порода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рогатої</a:t>
            </a:r>
            <a:r>
              <a:rPr lang="ru-RU" dirty="0" smtClean="0"/>
              <a:t> </a:t>
            </a:r>
            <a:r>
              <a:rPr lang="ru-RU" dirty="0" err="1" smtClean="0"/>
              <a:t>худоби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старих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жирномолочних</a:t>
            </a:r>
            <a:r>
              <a:rPr lang="ru-RU" dirty="0" smtClean="0"/>
              <a:t>. Порода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виведена</a:t>
            </a:r>
            <a:r>
              <a:rPr lang="ru-RU" dirty="0" smtClean="0"/>
              <a:t> на </a:t>
            </a:r>
            <a:r>
              <a:rPr lang="ru-RU" dirty="0" err="1" smtClean="0"/>
              <a:t>острові</a:t>
            </a:r>
            <a:r>
              <a:rPr lang="ru-RU" dirty="0" smtClean="0"/>
              <a:t> </a:t>
            </a:r>
            <a:r>
              <a:rPr lang="ru-RU" dirty="0" err="1" smtClean="0"/>
              <a:t>Джерсі</a:t>
            </a:r>
            <a:r>
              <a:rPr lang="ru-RU" dirty="0" smtClean="0"/>
              <a:t>. </a:t>
            </a:r>
            <a:r>
              <a:rPr lang="ru-RU" dirty="0" err="1" smtClean="0"/>
              <a:t>Достовірні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 про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джерсейської</a:t>
            </a:r>
            <a:r>
              <a:rPr lang="ru-RU" dirty="0" smtClean="0"/>
              <a:t> породи </a:t>
            </a:r>
            <a:r>
              <a:rPr lang="ru-RU" dirty="0" err="1" smtClean="0"/>
              <a:t>відсутні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передбачається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порода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виведена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місцевої</a:t>
            </a:r>
            <a:r>
              <a:rPr lang="ru-RU" dirty="0" smtClean="0"/>
              <a:t> </a:t>
            </a:r>
            <a:r>
              <a:rPr lang="ru-RU" dirty="0" err="1" smtClean="0"/>
              <a:t>худоби</a:t>
            </a:r>
            <a:r>
              <a:rPr lang="ru-RU" dirty="0" smtClean="0"/>
              <a:t> </a:t>
            </a:r>
            <a:r>
              <a:rPr lang="ru-RU" dirty="0" err="1" smtClean="0"/>
              <a:t>Нормандії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Британії</a:t>
            </a:r>
            <a:r>
              <a:rPr lang="ru-RU" dirty="0" smtClean="0"/>
              <a:t>, яка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вдосконалена</a:t>
            </a:r>
            <a:r>
              <a:rPr lang="ru-RU" dirty="0" smtClean="0"/>
              <a:t> </a:t>
            </a:r>
            <a:r>
              <a:rPr lang="ru-RU" dirty="0" err="1" smtClean="0"/>
              <a:t>представниками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порід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Джерсейська</a:t>
            </a:r>
            <a:r>
              <a:rPr lang="ru-RU" dirty="0" smtClean="0"/>
              <a:t> худоба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щільну</a:t>
            </a:r>
            <a:r>
              <a:rPr lang="ru-RU" dirty="0" smtClean="0"/>
              <a:t> </a:t>
            </a:r>
            <a:r>
              <a:rPr lang="ru-RU" dirty="0" err="1" smtClean="0"/>
              <a:t>суху</a:t>
            </a:r>
            <a:r>
              <a:rPr lang="ru-RU" dirty="0" smtClean="0"/>
              <a:t> мускулатуру </a:t>
            </a:r>
            <a:r>
              <a:rPr lang="ru-RU" dirty="0" err="1" smtClean="0"/>
              <a:t>і</a:t>
            </a:r>
            <a:r>
              <a:rPr lang="ru-RU" dirty="0" smtClean="0"/>
              <a:t> легкий тонкий </a:t>
            </a:r>
            <a:r>
              <a:rPr lang="ru-RU" dirty="0" err="1" smtClean="0"/>
              <a:t>кістяк</a:t>
            </a:r>
            <a:r>
              <a:rPr lang="ru-RU" dirty="0" smtClean="0"/>
              <a:t>. </a:t>
            </a:r>
            <a:r>
              <a:rPr lang="ru-RU" dirty="0" err="1" smtClean="0"/>
              <a:t>Зріст</a:t>
            </a:r>
            <a:r>
              <a:rPr lang="ru-RU" dirty="0" smtClean="0"/>
              <a:t> у </a:t>
            </a:r>
            <a:r>
              <a:rPr lang="ru-RU" dirty="0" err="1" smtClean="0"/>
              <a:t>корів</a:t>
            </a:r>
            <a:r>
              <a:rPr lang="ru-RU" dirty="0" smtClean="0"/>
              <a:t> </a:t>
            </a:r>
            <a:r>
              <a:rPr lang="ru-RU" dirty="0" err="1" smtClean="0"/>
              <a:t>низький</a:t>
            </a:r>
            <a:r>
              <a:rPr lang="ru-RU" dirty="0" smtClean="0"/>
              <a:t> (</a:t>
            </a:r>
            <a:r>
              <a:rPr lang="ru-RU" dirty="0" err="1" smtClean="0"/>
              <a:t>висота</a:t>
            </a:r>
            <a:r>
              <a:rPr lang="ru-RU" dirty="0" smtClean="0"/>
              <a:t> в </a:t>
            </a:r>
            <a:r>
              <a:rPr lang="ru-RU" dirty="0" err="1" smtClean="0"/>
              <a:t>холці</a:t>
            </a:r>
            <a:r>
              <a:rPr lang="ru-RU" dirty="0" smtClean="0"/>
              <a:t> становить 120 - 123 см). Голова невелика, легка, </a:t>
            </a:r>
            <a:r>
              <a:rPr lang="ru-RU" dirty="0" err="1" smtClean="0"/>
              <a:t>з</a:t>
            </a:r>
            <a:r>
              <a:rPr lang="ru-RU" dirty="0" smtClean="0"/>
              <a:t> сильно </a:t>
            </a:r>
            <a:r>
              <a:rPr lang="ru-RU" dirty="0" err="1" smtClean="0"/>
              <a:t>розвиненими</a:t>
            </a:r>
            <a:r>
              <a:rPr lang="ru-RU" dirty="0" smtClean="0"/>
              <a:t> </a:t>
            </a:r>
            <a:r>
              <a:rPr lang="ru-RU" dirty="0" err="1" smtClean="0"/>
              <a:t>надбрівними</a:t>
            </a:r>
            <a:r>
              <a:rPr lang="ru-RU" dirty="0" smtClean="0"/>
              <a:t> дугами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укороченою</a:t>
            </a:r>
            <a:r>
              <a:rPr lang="ru-RU" dirty="0" smtClean="0"/>
              <a:t> </a:t>
            </a:r>
            <a:r>
              <a:rPr lang="ru-RU" dirty="0" err="1" smtClean="0"/>
              <a:t>лицьовою</a:t>
            </a:r>
            <a:r>
              <a:rPr lang="ru-RU" dirty="0" smtClean="0"/>
              <a:t> </a:t>
            </a:r>
            <a:r>
              <a:rPr lang="ru-RU" dirty="0" err="1" smtClean="0"/>
              <a:t>частиною</a:t>
            </a:r>
            <a:r>
              <a:rPr lang="ru-RU" dirty="0" smtClean="0"/>
              <a:t>, лоб широкий,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увігнутим</a:t>
            </a:r>
            <a:r>
              <a:rPr lang="ru-RU" dirty="0" smtClean="0"/>
              <a:t> </a:t>
            </a:r>
            <a:r>
              <a:rPr lang="ru-RU" dirty="0" err="1" smtClean="0"/>
              <a:t>профілем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Кращі</a:t>
            </a:r>
            <a:r>
              <a:rPr lang="ru-RU" dirty="0" smtClean="0"/>
              <a:t> </a:t>
            </a:r>
            <a:r>
              <a:rPr lang="ru-RU" dirty="0" err="1" smtClean="0"/>
              <a:t>корови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породи </a:t>
            </a:r>
            <a:r>
              <a:rPr lang="ru-RU" dirty="0" err="1" smtClean="0"/>
              <a:t>дають</a:t>
            </a:r>
            <a:r>
              <a:rPr lang="ru-RU" dirty="0" smtClean="0"/>
              <a:t> за одну </a:t>
            </a:r>
            <a:r>
              <a:rPr lang="ru-RU" dirty="0" err="1" smtClean="0"/>
              <a:t>лактацію</a:t>
            </a:r>
            <a:r>
              <a:rPr lang="ru-RU" dirty="0" smtClean="0"/>
              <a:t> до 10000 - 14000 кг молока. </a:t>
            </a:r>
            <a:r>
              <a:rPr lang="ru-RU" dirty="0" err="1" smtClean="0"/>
              <a:t>Вміст</a:t>
            </a:r>
            <a:r>
              <a:rPr lang="ru-RU" dirty="0" smtClean="0"/>
              <a:t> жиру становить 5,2 - 5,8%, а у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корів</a:t>
            </a:r>
            <a:r>
              <a:rPr lang="ru-RU" dirty="0" smtClean="0"/>
              <a:t> - </a:t>
            </a:r>
            <a:r>
              <a:rPr lang="ru-RU" dirty="0" err="1" smtClean="0"/>
              <a:t>більше</a:t>
            </a:r>
            <a:r>
              <a:rPr lang="ru-RU" dirty="0" smtClean="0"/>
              <a:t> 8,0%, </a:t>
            </a:r>
            <a:r>
              <a:rPr lang="ru-RU" dirty="0" err="1" smtClean="0"/>
              <a:t>білка</a:t>
            </a:r>
            <a:r>
              <a:rPr lang="ru-RU" dirty="0" smtClean="0"/>
              <a:t> - 3,7 - 3,9%. До того ж у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корів</a:t>
            </a:r>
            <a:r>
              <a:rPr lang="ru-RU" dirty="0" smtClean="0"/>
              <a:t> </a:t>
            </a:r>
            <a:r>
              <a:rPr lang="ru-RU" dirty="0" err="1" smtClean="0"/>
              <a:t>висока</a:t>
            </a:r>
            <a:r>
              <a:rPr lang="ru-RU" dirty="0" smtClean="0"/>
              <a:t> </a:t>
            </a:r>
            <a:r>
              <a:rPr lang="ru-RU" dirty="0" err="1" smtClean="0"/>
              <a:t>молочність</a:t>
            </a:r>
            <a:r>
              <a:rPr lang="ru-RU" dirty="0" smtClean="0"/>
              <a:t> </a:t>
            </a:r>
            <a:r>
              <a:rPr lang="ru-RU" dirty="0" err="1" smtClean="0"/>
              <a:t>поєднується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високою</a:t>
            </a:r>
            <a:r>
              <a:rPr lang="ru-RU" dirty="0" smtClean="0"/>
              <a:t> </a:t>
            </a:r>
            <a:r>
              <a:rPr lang="ru-RU" dirty="0" err="1" smtClean="0"/>
              <a:t>жирністю</a:t>
            </a:r>
            <a:r>
              <a:rPr lang="ru-RU" dirty="0" smtClean="0"/>
              <a:t> молока.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err="1" smtClean="0"/>
              <a:t>Лебединська</a:t>
            </a:r>
            <a:r>
              <a:rPr lang="ru-RU" dirty="0" smtClean="0"/>
              <a:t> порода</a:t>
            </a:r>
            <a:endParaRPr lang="ru-RU" dirty="0"/>
          </a:p>
        </p:txBody>
      </p:sp>
      <p:pic>
        <p:nvPicPr>
          <p:cNvPr id="4" name="Содержимое 3" descr="Lebedinskaya-porod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7160" y="1646238"/>
            <a:ext cx="7269680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72</TotalTime>
  <Words>548</Words>
  <PresentationFormat>Экран (4:3)</PresentationFormat>
  <Paragraphs>13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Литейная</vt:lpstr>
      <vt:lpstr>Селекція великої рогатої худоби</vt:lpstr>
      <vt:lpstr>Слайд 2</vt:lpstr>
      <vt:lpstr>Слайд 3</vt:lpstr>
      <vt:lpstr>Слайд 4</vt:lpstr>
      <vt:lpstr>Ярославська порода</vt:lpstr>
      <vt:lpstr>Слайд 6</vt:lpstr>
      <vt:lpstr>Джерсейська порода</vt:lpstr>
      <vt:lpstr>Слайд 8</vt:lpstr>
      <vt:lpstr>Лебединська порода</vt:lpstr>
      <vt:lpstr>Слайд 10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Селекція великої рогатої худоби</dc:title>
  <dc:creator>Admin</dc:creator>
  <cp:lastModifiedBy>Admin</cp:lastModifiedBy>
  <cp:revision>11</cp:revision>
  <dcterms:created xsi:type="dcterms:W3CDTF">2013-10-10T16:57:01Z</dcterms:created>
  <dcterms:modified xsi:type="dcterms:W3CDTF">2013-11-11T19:34:02Z</dcterms:modified>
</cp:coreProperties>
</file>