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67" r:id="rId3"/>
    <p:sldId id="257" r:id="rId4"/>
    <p:sldId id="258" r:id="rId5"/>
    <p:sldId id="259" r:id="rId6"/>
    <p:sldId id="275" r:id="rId7"/>
    <p:sldId id="274" r:id="rId8"/>
    <p:sldId id="269" r:id="rId9"/>
    <p:sldId id="260" r:id="rId10"/>
    <p:sldId id="261" r:id="rId11"/>
    <p:sldId id="262" r:id="rId12"/>
    <p:sldId id="268" r:id="rId13"/>
    <p:sldId id="263" r:id="rId14"/>
    <p:sldId id="270" r:id="rId15"/>
    <p:sldId id="276" r:id="rId16"/>
    <p:sldId id="272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0A73-31F0-4096-AB56-2AB6D62B0856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B12D-DA62-46D0-BC7D-5C4384311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0A2F-2557-4ED5-A2F1-2880D70B4253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05C0-4D63-406A-8464-F714F208C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4EF4-2111-4343-92FF-8391BC0C48BB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3B3E-354B-4B9C-8C0E-0DABAB327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7C53-5A40-487C-B859-C8FE03898149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248A-8DC8-477B-B0B2-64751D03D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8D33-38F8-42F5-B07B-C356B5E49A11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A55C-1CDF-46C8-B87D-69367543B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12F3-209E-4E6F-9EDD-386841B86491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649B-5EA7-42B1-9FFF-DA31BA63E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314B-9971-499C-94F8-2FAC85715E0A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E722-AB61-4AF6-B393-9401BADD8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AB82-92EF-4A03-B950-E3A0BBEAA4F2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E242-5F96-45F6-976C-4FF21EF0B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E5AD-EA2E-4064-825F-15216DA8FA55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278D-4C01-44CB-A3B2-BE36035945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9C97-071A-444D-A108-5478DB7B273C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F802-1B12-4A22-AB1C-BE0574BE79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C6CE-114F-4B8D-9741-F446382FBB92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F048-D9AE-4D66-8048-D4D76F1D90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F9E43-E40B-4394-8DD8-469184E1CD4A}" type="datetimeFigureOut">
              <a:rPr lang="ru-RU"/>
              <a:pPr>
                <a:defRPr/>
              </a:pPr>
              <a:t>04.12.2013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68804-13F6-477F-98B6-5B373282C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1"/>
          <p:cNvSpPr>
            <a:spLocks noGrp="1"/>
          </p:cNvSpPr>
          <p:nvPr>
            <p:ph type="body" idx="1"/>
          </p:nvPr>
        </p:nvSpPr>
        <p:spPr>
          <a:xfrm>
            <a:off x="457200" y="5621338"/>
            <a:ext cx="8305800" cy="414337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 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675" y="4588980"/>
            <a:ext cx="8305800" cy="114300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Типи </a:t>
            </a:r>
            <a:r>
              <a:rPr lang="uk-UA" sz="40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генетичних </a:t>
            </a:r>
            <a:r>
              <a:rPr lang="uk-UA" sz="40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 людини</a:t>
            </a:r>
            <a:endParaRPr lang="ru-RU" sz="40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Ожиріння    і      Діабет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Порушення обміну речовин</a:t>
            </a:r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Порушення роботи підшлункової залози</a:t>
            </a:r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0350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57563"/>
            <a:ext cx="3749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 l="7861" t="9776" r="8812" b="20457"/>
          <a:stretch>
            <a:fillRect/>
          </a:stretch>
        </p:blipFill>
        <p:spPr bwMode="auto">
          <a:xfrm>
            <a:off x="323850" y="3479800"/>
            <a:ext cx="38750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</a:rPr>
              <a:t>Ревматоїдний артрит </a:t>
            </a: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генетичний дефект імунної системи</a:t>
            </a:r>
            <a:endParaRPr lang="ru-RU" smtClean="0"/>
          </a:p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57563"/>
            <a:ext cx="38877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16113"/>
            <a:ext cx="3451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688" y="33265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Хромосомні 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989138"/>
            <a:ext cx="3744913" cy="4535487"/>
          </a:xfrm>
        </p:spPr>
        <p:txBody>
          <a:bodyPr/>
          <a:lstStyle/>
          <a:p>
            <a:r>
              <a:rPr lang="uk-UA" sz="2800" b="1" smtClean="0">
                <a:solidFill>
                  <a:schemeClr val="tx1"/>
                </a:solidFill>
              </a:rPr>
              <a:t>Відхилення в структурі і кількості хромосом</a:t>
            </a:r>
          </a:p>
          <a:p>
            <a:r>
              <a:rPr lang="uk-UA" sz="2800" smtClean="0">
                <a:solidFill>
                  <a:schemeClr val="tx1"/>
                </a:solidFill>
              </a:rPr>
              <a:t>Синдром Дауна, Патау, Едвардса, Шершевського – Тернера, «котячого лементу» т.і.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557338"/>
            <a:ext cx="3533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Дауна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Зайва 21 аутосома</a:t>
            </a:r>
            <a:endParaRPr lang="ru-RU" smtClean="0"/>
          </a:p>
        </p:txBody>
      </p:sp>
      <p:sp>
        <p:nvSpPr>
          <p:cNvPr id="2560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Прояви хвороби</a:t>
            </a:r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4550" y="2133600"/>
            <a:ext cx="3914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97200"/>
            <a:ext cx="4070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«котячого лементу»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втрата частини плеча п’ятої хромосоми</a:t>
            </a:r>
          </a:p>
          <a:p>
            <a:r>
              <a:rPr lang="uk-UA" smtClean="0"/>
              <a:t>Наслідки: розумова відсталість, низька маса тіла, плач дитини, схожий на котяче нявкання</a:t>
            </a:r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700213"/>
            <a:ext cx="28352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Геномні</a:t>
            </a: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мутації (анеуплоїдії)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Наявність зайвої або відсутність однієї зі статевих хромосом</a:t>
            </a:r>
          </a:p>
          <a:p>
            <a:endParaRPr lang="uk-UA" smtClean="0"/>
          </a:p>
          <a:p>
            <a:r>
              <a:rPr lang="uk-UA" smtClean="0"/>
              <a:t>Недорозвинення статевих органів і порушення психіки</a:t>
            </a:r>
            <a:endParaRPr lang="ru-RU" smtClean="0"/>
          </a:p>
        </p:txBody>
      </p:sp>
      <p:sp>
        <p:nvSpPr>
          <p:cNvPr id="2765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>
                <a:solidFill>
                  <a:schemeClr val="tx1"/>
                </a:solidFill>
              </a:rPr>
              <a:t>Синдром Шершевського – Тернера</a:t>
            </a:r>
          </a:p>
          <a:p>
            <a:r>
              <a:rPr lang="uk-UA" smtClean="0">
                <a:solidFill>
                  <a:schemeClr val="tx1"/>
                </a:solidFill>
              </a:rPr>
              <a:t>Синдром Клайнфельтера</a:t>
            </a:r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45" y="388512"/>
            <a:ext cx="5904656" cy="160032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Мітохондріальні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989138"/>
            <a:ext cx="4419600" cy="4248150"/>
          </a:xfrm>
        </p:spPr>
        <p:txBody>
          <a:bodyPr/>
          <a:lstStyle/>
          <a:p>
            <a:r>
              <a:rPr lang="uk-UA" sz="2800" b="1" smtClean="0"/>
              <a:t>пошкодження у молекулах ДНК мітохондрій: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uk-UA" sz="2800" smtClean="0"/>
              <a:t>синдром Кірнса-Сейра,  Пірсона, </a:t>
            </a:r>
          </a:p>
          <a:p>
            <a:r>
              <a:rPr lang="uk-UA" sz="2800" smtClean="0"/>
              <a:t>міоклональна  епілепсія , міокардіопатія</a:t>
            </a:r>
            <a:endParaRPr lang="ru-RU" sz="2800" smtClean="0"/>
          </a:p>
          <a:p>
            <a:endParaRPr lang="ru-RU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84313"/>
            <a:ext cx="2597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Пірсона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порушення кровотворення, функцій підшлункової залози. Нерідко буває ниркова та печіночна недостатність . </a:t>
            </a:r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420938"/>
            <a:ext cx="4038600" cy="28479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Моногенні 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916113"/>
            <a:ext cx="4067175" cy="4370387"/>
          </a:xfrm>
        </p:spPr>
        <p:txBody>
          <a:bodyPr/>
          <a:lstStyle/>
          <a:p>
            <a:r>
              <a:rPr lang="uk-UA" sz="3600" b="1" smtClean="0">
                <a:solidFill>
                  <a:schemeClr val="tx1"/>
                </a:solidFill>
              </a:rPr>
              <a:t>Мутація одного гена,</a:t>
            </a:r>
            <a:r>
              <a:rPr lang="uk-UA" sz="3600" smtClean="0"/>
              <a:t> </a:t>
            </a:r>
            <a:r>
              <a:rPr lang="uk-UA" sz="3600" smtClean="0">
                <a:solidFill>
                  <a:schemeClr val="tx1"/>
                </a:solidFill>
              </a:rPr>
              <a:t>який кодує білок, в результаті – міняється структура білка</a:t>
            </a: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28333" r="26579"/>
          <a:stretch>
            <a:fillRect/>
          </a:stretch>
        </p:blipFill>
        <p:spPr bwMode="auto">
          <a:xfrm>
            <a:off x="5580063" y="2133600"/>
            <a:ext cx="25352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Муковісцидоз (МВ)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Рецесивна патологія</a:t>
            </a:r>
          </a:p>
          <a:p>
            <a:r>
              <a:rPr lang="uk-UA" smtClean="0"/>
              <a:t>хронічний процес в дихальних шляхах, порушення роботи підшлункової залози, підвищений вміст електролітів в потовій рідині та обструктивна азооспермія у чоловіків</a:t>
            </a:r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050" y="2133600"/>
            <a:ext cx="4133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Серповидноклітинна анемія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dirty="0"/>
              <a:t>  </a:t>
            </a:r>
            <a:r>
              <a:rPr lang="uk-UA" dirty="0" smtClean="0"/>
              <a:t>(</a:t>
            </a:r>
            <a:r>
              <a:rPr lang="uk-UA" dirty="0"/>
              <a:t>хвороба </a:t>
            </a:r>
            <a:r>
              <a:rPr lang="uk-UA" dirty="0" smtClean="0"/>
              <a:t>Аддісона-Бірмера)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dirty="0"/>
              <a:t> </a:t>
            </a:r>
            <a:r>
              <a:rPr lang="uk-UA" dirty="0" smtClean="0"/>
              <a:t> рецесивна патологія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спадкове </a:t>
            </a:r>
            <a:r>
              <a:rPr lang="uk-UA" dirty="0"/>
              <a:t>порушенням синтезу </a:t>
            </a:r>
            <a:r>
              <a:rPr lang="uk-UA" dirty="0" smtClean="0"/>
              <a:t>гемоглобіну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Зміна форми еритроцитів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300" y="4005263"/>
            <a:ext cx="316071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1628775"/>
            <a:ext cx="3216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Гантінгтона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білок хантінгтін з невідомою функцією, пошкоджує нейрони в мозку</a:t>
            </a:r>
          </a:p>
          <a:p>
            <a:endParaRPr lang="ru-RU" smtClean="0"/>
          </a:p>
        </p:txBody>
      </p:sp>
      <p:sp>
        <p:nvSpPr>
          <p:cNvPr id="1741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34480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3868738"/>
            <a:ext cx="29337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Полідактилія </a:t>
            </a:r>
            <a:endParaRPr lang="ru-RU" sz="4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Домінантна генна патологія – наявність додаткових пальців</a:t>
            </a:r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836613"/>
            <a:ext cx="23717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357563"/>
            <a:ext cx="41052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Фенілкетонурія </a:t>
            </a:r>
            <a:endParaRPr lang="ru-RU" sz="4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Рецесивна патологія</a:t>
            </a:r>
          </a:p>
          <a:p>
            <a:r>
              <a:rPr lang="uk-UA" smtClean="0"/>
              <a:t>Поломка гена у 12 хромосомі, який кодує фермент, що відповідає за один з етапів перетворення амінокислоти фенілаланіну</a:t>
            </a: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18561" r="12894"/>
          <a:stretch>
            <a:fillRect/>
          </a:stretch>
        </p:blipFill>
        <p:spPr bwMode="auto">
          <a:xfrm>
            <a:off x="4932363" y="1844675"/>
            <a:ext cx="33940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Полігенні 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844675"/>
            <a:ext cx="3384550" cy="4225925"/>
          </a:xfrm>
        </p:spPr>
        <p:txBody>
          <a:bodyPr/>
          <a:lstStyle/>
          <a:p>
            <a:r>
              <a:rPr lang="uk-UA" sz="3200" b="1" smtClean="0">
                <a:solidFill>
                  <a:schemeClr val="tx1"/>
                </a:solidFill>
              </a:rPr>
              <a:t>Мутації в кількох генах. </a:t>
            </a:r>
          </a:p>
          <a:p>
            <a:r>
              <a:rPr lang="uk-UA" sz="3200" smtClean="0"/>
              <a:t>Щоб хвороби проявилися, потрібні певні умови</a:t>
            </a:r>
            <a:endParaRPr lang="ru-RU" sz="320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82713"/>
            <a:ext cx="3143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Альцгеймера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921125"/>
          </a:xfrm>
        </p:spPr>
        <p:txBody>
          <a:bodyPr/>
          <a:lstStyle/>
          <a:p>
            <a:r>
              <a:rPr lang="uk-UA" smtClean="0"/>
              <a:t>Головний мозок людини похилого віку в нормі</a:t>
            </a:r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3788"/>
          </a:xfrm>
        </p:spPr>
        <p:txBody>
          <a:bodyPr/>
          <a:lstStyle/>
          <a:p>
            <a:r>
              <a:rPr lang="uk-UA" smtClean="0"/>
              <a:t>і хворої на хворобу Альцгеймера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3573463"/>
            <a:ext cx="64754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404813"/>
            <a:ext cx="24495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175</TotalTime>
  <Words>189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Arial</vt:lpstr>
      <vt:lpstr>Tw Cen MT</vt:lpstr>
      <vt:lpstr>Паркет</vt:lpstr>
      <vt:lpstr>Паркет</vt:lpstr>
      <vt:lpstr>Паркет</vt:lpstr>
      <vt:lpstr>Паркет</vt:lpstr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Бубочка</cp:lastModifiedBy>
  <cp:revision>19</cp:revision>
  <dcterms:created xsi:type="dcterms:W3CDTF">2012-11-17T14:17:31Z</dcterms:created>
  <dcterms:modified xsi:type="dcterms:W3CDTF">2013-12-04T16:36:08Z</dcterms:modified>
</cp:coreProperties>
</file>