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AE0EA"/>
    <a:srgbClr val="B4CCE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27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26.02.2014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4" name="Рисунок 3" descr="woman-with-sun-burn-http_www_aisledash_com.jpg"/>
          <p:cNvPicPr>
            <a:picLocks noChangeAspect="1"/>
          </p:cNvPicPr>
          <p:nvPr/>
        </p:nvPicPr>
        <p:blipFill>
          <a:blip r:embed="rId2" cstate="print"/>
          <a:stretch>
            <a:fillRect/>
          </a:stretch>
        </p:blipFill>
        <p:spPr>
          <a:xfrm>
            <a:off x="0" y="404664"/>
            <a:ext cx="9155730" cy="6093296"/>
          </a:xfrm>
          <a:prstGeom prst="rect">
            <a:avLst/>
          </a:prstGeom>
        </p:spPr>
      </p:pic>
      <p:sp>
        <p:nvSpPr>
          <p:cNvPr id="2" name="Заголовок 1"/>
          <p:cNvSpPr>
            <a:spLocks noGrp="1"/>
          </p:cNvSpPr>
          <p:nvPr>
            <p:ph type="ctrTitle"/>
          </p:nvPr>
        </p:nvSpPr>
        <p:spPr>
          <a:xfrm>
            <a:off x="251520" y="4869160"/>
            <a:ext cx="7772400" cy="1470025"/>
          </a:xfrm>
        </p:spPr>
        <p:txBody>
          <a:bodyPr>
            <a:normAutofit/>
          </a:bodyPr>
          <a:lstStyle/>
          <a:p>
            <a:r>
              <a:rPr lang="uk-UA" sz="7200" b="1" dirty="0" smtClean="0"/>
              <a:t>ОПІКИ</a:t>
            </a:r>
            <a:endParaRPr lang="ru-RU" sz="7200" b="1" dirty="0"/>
          </a:p>
        </p:txBody>
      </p:sp>
      <p:sp>
        <p:nvSpPr>
          <p:cNvPr id="3" name="Подзаголовок 2"/>
          <p:cNvSpPr>
            <a:spLocks noGrp="1"/>
          </p:cNvSpPr>
          <p:nvPr>
            <p:ph type="subTitle" idx="1"/>
          </p:nvPr>
        </p:nvSpPr>
        <p:spPr>
          <a:xfrm>
            <a:off x="-540568" y="404664"/>
            <a:ext cx="6912768" cy="2520280"/>
          </a:xfrm>
        </p:spPr>
        <p:txBody>
          <a:bodyPr>
            <a:normAutofit/>
          </a:bodyPr>
          <a:lstStyle/>
          <a:p>
            <a:r>
              <a:rPr lang="uk-UA" sz="2400" dirty="0" smtClean="0">
                <a:solidFill>
                  <a:schemeClr val="tx1">
                    <a:lumMod val="65000"/>
                    <a:lumOff val="35000"/>
                  </a:schemeClr>
                </a:solidFill>
              </a:rPr>
              <a:t>Презентація з медицини</a:t>
            </a:r>
          </a:p>
          <a:p>
            <a:r>
              <a:rPr lang="uk-UA" sz="2400" dirty="0" smtClean="0">
                <a:solidFill>
                  <a:schemeClr val="tx1">
                    <a:lumMod val="65000"/>
                    <a:lumOff val="35000"/>
                  </a:schemeClr>
                </a:solidFill>
              </a:rPr>
              <a:t>Учениці 11 класу</a:t>
            </a:r>
          </a:p>
          <a:p>
            <a:r>
              <a:rPr lang="uk-UA" sz="2400" dirty="0" smtClean="0">
                <a:solidFill>
                  <a:schemeClr val="tx1">
                    <a:lumMod val="65000"/>
                    <a:lumOff val="35000"/>
                  </a:schemeClr>
                </a:solidFill>
              </a:rPr>
              <a:t>Демченко Наталії</a:t>
            </a:r>
            <a:endParaRPr lang="uk-UA" sz="2400" dirty="0" smtClean="0">
              <a:solidFill>
                <a:schemeClr val="tx1">
                  <a:lumMod val="65000"/>
                  <a:lumOff val="35000"/>
                </a:schemeClr>
              </a:solidFill>
            </a:endParaRPr>
          </a:p>
        </p:txBody>
      </p:sp>
    </p:spTree>
  </p:cSld>
  <p:clrMapOvr>
    <a:masterClrMapping/>
  </p:clrMapOvr>
  <p:transition advTm="4672">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75000"/>
              </a:schemeClr>
            </a:gs>
            <a:gs pos="39999">
              <a:schemeClr val="accent3">
                <a:lumMod val="60000"/>
                <a:lumOff val="40000"/>
              </a:schemeClr>
            </a:gs>
            <a:gs pos="70000">
              <a:srgbClr val="C4D6EB"/>
            </a:gs>
            <a:gs pos="100000">
              <a:srgbClr val="FFEBFA"/>
            </a:gs>
          </a:gsLst>
          <a:lin ang="189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a:t>
            </a:r>
            <a:endParaRPr lang="ru-RU" dirty="0"/>
          </a:p>
        </p:txBody>
      </p:sp>
      <p:sp>
        <p:nvSpPr>
          <p:cNvPr id="3" name="Содержимое 2"/>
          <p:cNvSpPr>
            <a:spLocks noGrp="1"/>
          </p:cNvSpPr>
          <p:nvPr>
            <p:ph idx="1"/>
          </p:nvPr>
        </p:nvSpPr>
        <p:spPr>
          <a:xfrm>
            <a:off x="323528" y="1052736"/>
            <a:ext cx="8229600" cy="4525963"/>
          </a:xfrm>
        </p:spPr>
        <p:txBody>
          <a:bodyPr/>
          <a:lstStyle/>
          <a:p>
            <a:pPr>
              <a:buNone/>
            </a:pPr>
            <a:r>
              <a:rPr lang="en-US" u="sng" dirty="0" smtClean="0"/>
              <a:t>|||</a:t>
            </a:r>
            <a:r>
              <a:rPr lang="uk-UA" u="sng" dirty="0" smtClean="0"/>
              <a:t>ст. </a:t>
            </a:r>
            <a:r>
              <a:rPr lang="uk-UA" dirty="0" smtClean="0"/>
              <a:t>– зумовлює змертвіння (некроз)епідермісу та дерм. Спричинюються киплячою водою, </a:t>
            </a:r>
            <a:r>
              <a:rPr lang="uk-UA" dirty="0" err="1" smtClean="0"/>
              <a:t>полум</a:t>
            </a:r>
            <a:r>
              <a:rPr lang="en-US" dirty="0" smtClean="0"/>
              <a:t>’</a:t>
            </a:r>
            <a:r>
              <a:rPr lang="uk-UA" dirty="0" smtClean="0"/>
              <a:t>ям, металами високої температури. Спостерігаються також пухирі.</a:t>
            </a:r>
          </a:p>
          <a:p>
            <a:pPr>
              <a:buNone/>
            </a:pPr>
            <a:endParaRPr lang="uk-UA" sz="2000" dirty="0" smtClean="0"/>
          </a:p>
          <a:p>
            <a:pPr>
              <a:buNone/>
            </a:pPr>
            <a:endParaRPr lang="uk-UA" sz="2000" dirty="0" smtClean="0"/>
          </a:p>
          <a:p>
            <a:pPr>
              <a:buNone/>
            </a:pPr>
            <a:r>
              <a:rPr lang="uk-UA" sz="2400" dirty="0" smtClean="0"/>
              <a:t>Ділянки сухого некрозу шкіри – струпи здебільшого біло-сірого чи сіро-жовтуватого кольору.</a:t>
            </a:r>
          </a:p>
          <a:p>
            <a:pPr>
              <a:buNone/>
            </a:pPr>
            <a:endParaRPr lang="ru-RU" dirty="0"/>
          </a:p>
        </p:txBody>
      </p:sp>
    </p:spTree>
  </p:cSld>
  <p:clrMapOvr>
    <a:masterClrMapping/>
  </p:clrMapOvr>
  <p:transition advTm="14265">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93000">
              <a:schemeClr val="accent1">
                <a:lumMod val="60000"/>
                <a:lumOff val="40000"/>
              </a:schemeClr>
            </a:gs>
            <a:gs pos="1000">
              <a:schemeClr val="accent1">
                <a:lumMod val="60000"/>
                <a:lumOff val="40000"/>
              </a:schemeClr>
            </a:gs>
            <a:gs pos="9000">
              <a:schemeClr val="accent2">
                <a:lumMod val="20000"/>
                <a:lumOff val="80000"/>
              </a:schemeClr>
            </a:gs>
            <a:gs pos="100000">
              <a:srgbClr val="FFEBFA"/>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u="sng" dirty="0" smtClean="0"/>
              <a:t>Перша медична допомога:</a:t>
            </a:r>
            <a:r>
              <a:rPr lang="uk-UA" dirty="0" smtClean="0"/>
              <a:t/>
            </a:r>
            <a:br>
              <a:rPr lang="uk-UA"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uk-UA" dirty="0" smtClean="0"/>
              <a:t>При опіках, насамперед, потрібно погасити одяг, для чого на ураженого слід накинути пальто, ковдру тощо. Потім дати потерпілому </a:t>
            </a:r>
            <a:r>
              <a:rPr lang="uk-UA" dirty="0" err="1" smtClean="0"/>
              <a:t>випититеплої</a:t>
            </a:r>
            <a:r>
              <a:rPr lang="uk-UA" dirty="0" smtClean="0"/>
              <a:t> підсоленої води. Обпечену частину тіла звільняють від одягу, обрізаючи і залишаючи на місці ті його шматки, що прилипли до тіла. Не можна розрізати або роздушувати пухирі, торкатись обпаленої поверхні руками, змазувати її жиром, маззю чи іншими речовинами. На опікову поверхню накладається стерильна пов’язка.</a:t>
            </a:r>
          </a:p>
          <a:p>
            <a:pPr>
              <a:buNone/>
            </a:pPr>
            <a:endParaRPr lang="ru-RU" dirty="0"/>
          </a:p>
        </p:txBody>
      </p:sp>
    </p:spTree>
  </p:cSld>
  <p:clrMapOvr>
    <a:masterClrMapping/>
  </p:clrMapOvr>
  <p:transition advTm="23047">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20000"/>
                <a:lumOff val="80000"/>
              </a:schemeClr>
            </a:gs>
            <a:gs pos="39999">
              <a:schemeClr val="accent3">
                <a:lumMod val="40000"/>
                <a:lumOff val="60000"/>
              </a:schemeClr>
            </a:gs>
            <a:gs pos="70000">
              <a:schemeClr val="accent3">
                <a:lumMod val="60000"/>
                <a:lumOff val="40000"/>
              </a:schemeClr>
            </a:gs>
            <a:gs pos="100000">
              <a:srgbClr val="FFEBFA"/>
            </a:gs>
          </a:gsLst>
          <a:lin ang="27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a:t>
            </a:r>
            <a:endParaRPr lang="ru-RU" dirty="0"/>
          </a:p>
        </p:txBody>
      </p:sp>
      <p:sp>
        <p:nvSpPr>
          <p:cNvPr id="3" name="Содержимое 2"/>
          <p:cNvSpPr>
            <a:spLocks noGrp="1"/>
          </p:cNvSpPr>
          <p:nvPr>
            <p:ph idx="1"/>
          </p:nvPr>
        </p:nvSpPr>
        <p:spPr/>
        <p:txBody>
          <a:bodyPr>
            <a:normAutofit/>
          </a:bodyPr>
          <a:lstStyle/>
          <a:p>
            <a:pPr>
              <a:buNone/>
            </a:pPr>
            <a:r>
              <a:rPr lang="uk-UA" dirty="0" smtClean="0"/>
              <a:t>При великих опіках, що займають значну поверхню тіла, ураженого слід загорнути в чисте простирадло, вжити всіх необхідних заходів для запобігання шоку і терміново транспортувати його до медичного закладу.</a:t>
            </a:r>
          </a:p>
          <a:p>
            <a:endParaRPr lang="ru-RU" dirty="0"/>
          </a:p>
        </p:txBody>
      </p:sp>
    </p:spTree>
  </p:cSld>
  <p:clrMapOvr>
    <a:masterClrMapping/>
  </p:clrMapOvr>
  <p:transition advTm="10375">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60000"/>
                <a:lumOff val="40000"/>
              </a:schemeClr>
            </a:gs>
            <a:gs pos="39999">
              <a:schemeClr val="bg1"/>
            </a:gs>
            <a:gs pos="70000">
              <a:schemeClr val="bg1"/>
            </a:gs>
            <a:gs pos="100000">
              <a:schemeClr val="bg1"/>
            </a:gs>
          </a:gsLst>
          <a:lin ang="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834880" cy="1714202"/>
          </a:xfrm>
        </p:spPr>
        <p:txBody>
          <a:bodyPr>
            <a:normAutofit/>
          </a:bodyPr>
          <a:lstStyle/>
          <a:p>
            <a:r>
              <a:rPr lang="uk-UA" dirty="0" smtClean="0"/>
              <a:t> </a:t>
            </a:r>
            <a:endParaRPr lang="ru-RU" dirty="0"/>
          </a:p>
        </p:txBody>
      </p:sp>
      <p:sp>
        <p:nvSpPr>
          <p:cNvPr id="3" name="Содержимое 2"/>
          <p:cNvSpPr>
            <a:spLocks noGrp="1"/>
          </p:cNvSpPr>
          <p:nvPr>
            <p:ph idx="1"/>
          </p:nvPr>
        </p:nvSpPr>
        <p:spPr>
          <a:xfrm>
            <a:off x="467544" y="2332037"/>
            <a:ext cx="8229600" cy="4525963"/>
          </a:xfrm>
        </p:spPr>
        <p:txBody>
          <a:bodyPr/>
          <a:lstStyle/>
          <a:p>
            <a:r>
              <a:rPr lang="uk-UA" dirty="0" smtClean="0"/>
              <a:t>Опік це -…</a:t>
            </a:r>
          </a:p>
          <a:p>
            <a:r>
              <a:rPr lang="uk-UA" dirty="0" smtClean="0"/>
              <a:t>Види опіків</a:t>
            </a:r>
          </a:p>
          <a:p>
            <a:r>
              <a:rPr lang="uk-UA" dirty="0" smtClean="0"/>
              <a:t>Ступені опіків</a:t>
            </a:r>
          </a:p>
          <a:p>
            <a:r>
              <a:rPr lang="uk-UA" dirty="0" smtClean="0"/>
              <a:t>Перша медична допомога</a:t>
            </a:r>
          </a:p>
          <a:p>
            <a:endParaRPr lang="uk-UA" dirty="0" smtClean="0"/>
          </a:p>
        </p:txBody>
      </p:sp>
      <p:pic>
        <p:nvPicPr>
          <p:cNvPr id="4" name="Рисунок 3" descr="teplov_udar.jpg"/>
          <p:cNvPicPr>
            <a:picLocks noChangeAspect="1"/>
          </p:cNvPicPr>
          <p:nvPr/>
        </p:nvPicPr>
        <p:blipFill>
          <a:blip r:embed="rId2" cstate="print"/>
          <a:stretch>
            <a:fillRect/>
          </a:stretch>
        </p:blipFill>
        <p:spPr>
          <a:xfrm>
            <a:off x="6012160" y="1844824"/>
            <a:ext cx="2769096" cy="4181335"/>
          </a:xfrm>
          <a:prstGeom prst="rect">
            <a:avLst/>
          </a:prstGeom>
        </p:spPr>
      </p:pic>
    </p:spTree>
  </p:cSld>
  <p:clrMapOvr>
    <a:masterClrMapping/>
  </p:clrMapOvr>
  <p:transition advTm="5828">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75000"/>
              </a:schemeClr>
            </a:gs>
            <a:gs pos="39999">
              <a:schemeClr val="accent3">
                <a:lumMod val="60000"/>
                <a:lumOff val="40000"/>
              </a:schemeClr>
            </a:gs>
            <a:gs pos="70000">
              <a:schemeClr val="accent3">
                <a:lumMod val="40000"/>
                <a:lumOff val="60000"/>
              </a:schemeClr>
            </a:gs>
            <a:gs pos="100000">
              <a:schemeClr val="accent3">
                <a:lumMod val="20000"/>
                <a:lumOff val="80000"/>
              </a:schemeClr>
            </a:gs>
          </a:gsLst>
          <a:lin ang="27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a:t>
            </a:r>
            <a:endParaRPr lang="ru-RU" dirty="0"/>
          </a:p>
        </p:txBody>
      </p:sp>
      <p:sp>
        <p:nvSpPr>
          <p:cNvPr id="3" name="Содержимое 2"/>
          <p:cNvSpPr>
            <a:spLocks noGrp="1"/>
          </p:cNvSpPr>
          <p:nvPr>
            <p:ph idx="1"/>
          </p:nvPr>
        </p:nvSpPr>
        <p:spPr>
          <a:xfrm>
            <a:off x="467544" y="2060848"/>
            <a:ext cx="8229600" cy="4525963"/>
          </a:xfrm>
        </p:spPr>
        <p:txBody>
          <a:bodyPr/>
          <a:lstStyle/>
          <a:p>
            <a:pPr>
              <a:buNone/>
            </a:pPr>
            <a:r>
              <a:rPr lang="uk-UA" b="1" u="sng" dirty="0" smtClean="0"/>
              <a:t>Опік</a:t>
            </a:r>
            <a:r>
              <a:rPr lang="uk-UA" dirty="0" smtClean="0"/>
              <a:t> – це ушкодження шкіри чи слизових оболонок , часто з підлеглими тканинами, внаслідок дії на них високої температури, чи хімічно активних речовин, електричного струму та </a:t>
            </a:r>
            <a:r>
              <a:rPr lang="uk-UA" dirty="0" err="1" smtClean="0"/>
              <a:t>радіацїї</a:t>
            </a:r>
            <a:r>
              <a:rPr lang="uk-UA" dirty="0" smtClean="0"/>
              <a:t>.</a:t>
            </a:r>
            <a:endParaRPr lang="ru-RU" dirty="0"/>
          </a:p>
        </p:txBody>
      </p:sp>
    </p:spTree>
  </p:cSld>
  <p:clrMapOvr>
    <a:masterClrMapping/>
  </p:clrMapOvr>
  <p:transition advTm="9062">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75000"/>
              </a:schemeClr>
            </a:gs>
            <a:gs pos="39999">
              <a:schemeClr val="accent4">
                <a:lumMod val="60000"/>
                <a:lumOff val="40000"/>
              </a:schemeClr>
            </a:gs>
            <a:gs pos="70000">
              <a:schemeClr val="accent4">
                <a:lumMod val="40000"/>
                <a:lumOff val="60000"/>
              </a:schemeClr>
            </a:gs>
            <a:gs pos="100000">
              <a:schemeClr val="accent4">
                <a:lumMod val="20000"/>
                <a:lumOff val="80000"/>
              </a:schemeClr>
            </a:gs>
          </a:gsLst>
          <a:lin ang="27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1143000"/>
          </a:xfrm>
        </p:spPr>
        <p:txBody>
          <a:bodyPr/>
          <a:lstStyle/>
          <a:p>
            <a:r>
              <a:rPr lang="uk-UA" b="1" u="sng" dirty="0" smtClean="0"/>
              <a:t>Види опіків:</a:t>
            </a:r>
            <a:endParaRPr lang="ru-RU" b="1" u="sng" dirty="0"/>
          </a:p>
        </p:txBody>
      </p:sp>
      <p:sp>
        <p:nvSpPr>
          <p:cNvPr id="3" name="Содержимое 2"/>
          <p:cNvSpPr>
            <a:spLocks noGrp="1"/>
          </p:cNvSpPr>
          <p:nvPr>
            <p:ph idx="1"/>
          </p:nvPr>
        </p:nvSpPr>
        <p:spPr>
          <a:xfrm>
            <a:off x="1331640" y="2420888"/>
            <a:ext cx="8229600" cy="4525963"/>
          </a:xfrm>
        </p:spPr>
        <p:txBody>
          <a:bodyPr/>
          <a:lstStyle/>
          <a:p>
            <a:r>
              <a:rPr lang="uk-UA" dirty="0" smtClean="0"/>
              <a:t>Променеві</a:t>
            </a:r>
          </a:p>
          <a:p>
            <a:r>
              <a:rPr lang="uk-UA" dirty="0" smtClean="0"/>
              <a:t>Хімічні</a:t>
            </a:r>
          </a:p>
          <a:p>
            <a:r>
              <a:rPr lang="uk-UA" dirty="0" smtClean="0"/>
              <a:t>Електричні</a:t>
            </a:r>
          </a:p>
          <a:p>
            <a:r>
              <a:rPr lang="uk-UA" dirty="0" smtClean="0"/>
              <a:t>Термічні</a:t>
            </a:r>
            <a:endParaRPr lang="ru-RU" dirty="0"/>
          </a:p>
        </p:txBody>
      </p:sp>
    </p:spTree>
  </p:cSld>
  <p:clrMapOvr>
    <a:masterClrMapping/>
  </p:clrMapOvr>
  <p:transition advTm="4704">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39999">
              <a:schemeClr val="bg1"/>
            </a:gs>
            <a:gs pos="70000">
              <a:schemeClr val="bg1"/>
            </a:gs>
            <a:gs pos="100000">
              <a:schemeClr val="bg1"/>
            </a:gs>
          </a:gsLst>
          <a:lin ang="13500000" scaled="1"/>
          <a:tileRect/>
        </a:gradFill>
        <a:effectLst/>
      </p:bgPr>
    </p:bg>
    <p:spTree>
      <p:nvGrpSpPr>
        <p:cNvPr id="1" name=""/>
        <p:cNvGrpSpPr/>
        <p:nvPr/>
      </p:nvGrpSpPr>
      <p:grpSpPr>
        <a:xfrm>
          <a:off x="0" y="0"/>
          <a:ext cx="0" cy="0"/>
          <a:chOff x="0" y="0"/>
          <a:chExt cx="0" cy="0"/>
        </a:xfrm>
      </p:grpSpPr>
      <p:pic>
        <p:nvPicPr>
          <p:cNvPr id="4" name="Рисунок 3" descr="280b3626f92a.jpg"/>
          <p:cNvPicPr>
            <a:picLocks noChangeAspect="1"/>
          </p:cNvPicPr>
          <p:nvPr/>
        </p:nvPicPr>
        <p:blipFill>
          <a:blip r:embed="rId2" cstate="print"/>
          <a:stretch>
            <a:fillRect/>
          </a:stretch>
        </p:blipFill>
        <p:spPr>
          <a:xfrm>
            <a:off x="0" y="1"/>
            <a:ext cx="4427984" cy="2947376"/>
          </a:xfrm>
          <a:prstGeom prst="rect">
            <a:avLst/>
          </a:prstGeom>
        </p:spPr>
      </p:pic>
      <p:sp>
        <p:nvSpPr>
          <p:cNvPr id="2" name="Заголовок 1"/>
          <p:cNvSpPr>
            <a:spLocks noGrp="1"/>
          </p:cNvSpPr>
          <p:nvPr>
            <p:ph type="title"/>
          </p:nvPr>
        </p:nvSpPr>
        <p:spPr>
          <a:xfrm>
            <a:off x="1619672" y="692696"/>
            <a:ext cx="8229600" cy="1143000"/>
          </a:xfrm>
        </p:spPr>
        <p:txBody>
          <a:bodyPr/>
          <a:lstStyle/>
          <a:p>
            <a:r>
              <a:rPr lang="uk-UA" b="1" u="sng" dirty="0" smtClean="0"/>
              <a:t>Променеві опіки:</a:t>
            </a:r>
            <a:endParaRPr lang="ru-RU" b="1" u="sng" dirty="0"/>
          </a:p>
        </p:txBody>
      </p:sp>
      <p:sp>
        <p:nvSpPr>
          <p:cNvPr id="3" name="Содержимое 2"/>
          <p:cNvSpPr>
            <a:spLocks noGrp="1"/>
          </p:cNvSpPr>
          <p:nvPr>
            <p:ph idx="1"/>
          </p:nvPr>
        </p:nvSpPr>
        <p:spPr>
          <a:xfrm>
            <a:off x="683568" y="2852936"/>
            <a:ext cx="8229600" cy="4525963"/>
          </a:xfrm>
        </p:spPr>
        <p:txBody>
          <a:bodyPr>
            <a:normAutofit/>
          </a:bodyPr>
          <a:lstStyle/>
          <a:p>
            <a:pPr>
              <a:buNone/>
            </a:pPr>
            <a:r>
              <a:rPr lang="uk-UA" sz="3000" dirty="0" smtClean="0"/>
              <a:t>До променевих опіків належать  сонячні опіки, </a:t>
            </a:r>
            <a:r>
              <a:rPr lang="uk-UA" sz="3000" dirty="0" err="1" smtClean="0"/>
              <a:t>опіки</a:t>
            </a:r>
            <a:r>
              <a:rPr lang="uk-UA" sz="3000" dirty="0" smtClean="0"/>
              <a:t> рентгенівських та радіоактивних променів.</a:t>
            </a:r>
          </a:p>
          <a:p>
            <a:pPr>
              <a:buNone/>
            </a:pPr>
            <a:endParaRPr lang="uk-UA" sz="3000" dirty="0" smtClean="0"/>
          </a:p>
          <a:p>
            <a:pPr>
              <a:buNone/>
            </a:pPr>
            <a:r>
              <a:rPr lang="uk-UA" sz="3000" dirty="0" smtClean="0"/>
              <a:t> (Променеві опіки спостерігаються дуже рідко, але при катастрофах можуть стати масовими)</a:t>
            </a:r>
            <a:endParaRPr lang="ru-RU" sz="3000" dirty="0"/>
          </a:p>
        </p:txBody>
      </p:sp>
    </p:spTree>
  </p:cSld>
  <p:clrMapOvr>
    <a:masterClrMapping/>
  </p:clrMapOvr>
  <p:transition advTm="10484">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schemeClr>
            </a:gs>
            <a:gs pos="39999">
              <a:schemeClr val="accent2">
                <a:lumMod val="40000"/>
                <a:lumOff val="60000"/>
              </a:schemeClr>
            </a:gs>
            <a:gs pos="70000">
              <a:schemeClr val="accent2">
                <a:lumMod val="20000"/>
                <a:lumOff val="80000"/>
              </a:schemeClr>
            </a:gs>
            <a:gs pos="100000">
              <a:schemeClr val="bg1"/>
            </a:gs>
          </a:gsLst>
          <a:lin ang="27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u="sng" dirty="0" smtClean="0"/>
              <a:t>Хімічні опіки:</a:t>
            </a:r>
            <a:endParaRPr lang="ru-RU" b="1" u="sng" dirty="0"/>
          </a:p>
        </p:txBody>
      </p:sp>
      <p:sp>
        <p:nvSpPr>
          <p:cNvPr id="3" name="Содержимое 2"/>
          <p:cNvSpPr>
            <a:spLocks noGrp="1"/>
          </p:cNvSpPr>
          <p:nvPr>
            <p:ph idx="1"/>
          </p:nvPr>
        </p:nvSpPr>
        <p:spPr/>
        <p:txBody>
          <a:bodyPr>
            <a:normAutofit/>
          </a:bodyPr>
          <a:lstStyle/>
          <a:p>
            <a:pPr>
              <a:buNone/>
            </a:pPr>
            <a:r>
              <a:rPr lang="uk-UA" sz="2400" dirty="0" smtClean="0"/>
              <a:t>Спричиняються кислотами, основами,іншими активними речовинами внаслідок порушення техніки безпеки під час виробництва таких сполук, транспортування та зберігання, також у разі випадкового чи навмисного споживання.</a:t>
            </a:r>
          </a:p>
          <a:p>
            <a:pPr>
              <a:buNone/>
            </a:pPr>
            <a:endParaRPr lang="uk-UA" sz="2400" dirty="0" smtClean="0"/>
          </a:p>
          <a:p>
            <a:pPr>
              <a:buNone/>
            </a:pPr>
            <a:r>
              <a:rPr lang="uk-UA" sz="2400" dirty="0" smtClean="0"/>
              <a:t>(В побуті частіше виникають при дії </a:t>
            </a:r>
          </a:p>
          <a:p>
            <a:pPr>
              <a:buNone/>
            </a:pPr>
            <a:r>
              <a:rPr lang="uk-UA" sz="2400" dirty="0" err="1" smtClean="0"/>
              <a:t>відбілювачів</a:t>
            </a:r>
            <a:r>
              <a:rPr lang="uk-UA" sz="2400" dirty="0" smtClean="0"/>
              <a:t>, засобів для чищення </a:t>
            </a:r>
          </a:p>
          <a:p>
            <a:pPr>
              <a:buNone/>
            </a:pPr>
            <a:r>
              <a:rPr lang="uk-UA" sz="2400" dirty="0" smtClean="0"/>
              <a:t>ванн, стічних труб, та ін.)</a:t>
            </a:r>
            <a:endParaRPr lang="ru-RU" sz="2400" dirty="0"/>
          </a:p>
        </p:txBody>
      </p:sp>
      <p:pic>
        <p:nvPicPr>
          <p:cNvPr id="4" name="Рисунок 3" descr="leadpaint.gif"/>
          <p:cNvPicPr>
            <a:picLocks noChangeAspect="1"/>
          </p:cNvPicPr>
          <p:nvPr/>
        </p:nvPicPr>
        <p:blipFill>
          <a:blip r:embed="rId2" cstate="print"/>
          <a:stretch>
            <a:fillRect/>
          </a:stretch>
        </p:blipFill>
        <p:spPr>
          <a:xfrm>
            <a:off x="5827417" y="2985889"/>
            <a:ext cx="3316583" cy="3872111"/>
          </a:xfrm>
          <a:prstGeom prst="rect">
            <a:avLst/>
          </a:prstGeom>
        </p:spPr>
      </p:pic>
    </p:spTree>
  </p:cSld>
  <p:clrMapOvr>
    <a:masterClrMapping/>
  </p:clrMapOvr>
  <p:transition advTm="17094">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43000"/>
          </a:xfrm>
        </p:spPr>
        <p:txBody>
          <a:bodyPr/>
          <a:lstStyle/>
          <a:p>
            <a:r>
              <a:rPr lang="uk-UA" b="1" u="sng" dirty="0" smtClean="0"/>
              <a:t>Електричні опіки:</a:t>
            </a:r>
            <a:endParaRPr lang="ru-RU" b="1" u="sng" dirty="0"/>
          </a:p>
        </p:txBody>
      </p:sp>
      <p:sp>
        <p:nvSpPr>
          <p:cNvPr id="3" name="Содержимое 2"/>
          <p:cNvSpPr>
            <a:spLocks noGrp="1"/>
          </p:cNvSpPr>
          <p:nvPr>
            <p:ph idx="1"/>
          </p:nvPr>
        </p:nvSpPr>
        <p:spPr>
          <a:xfrm>
            <a:off x="323528" y="1916832"/>
            <a:ext cx="8229600" cy="4525963"/>
          </a:xfrm>
        </p:spPr>
        <p:txBody>
          <a:bodyPr>
            <a:normAutofit/>
          </a:bodyPr>
          <a:lstStyle/>
          <a:p>
            <a:pPr>
              <a:buNone/>
            </a:pPr>
            <a:r>
              <a:rPr lang="uk-UA" sz="2400" dirty="0" smtClean="0"/>
              <a:t>Виникають під дією технічного , побутового чи атмосферного</a:t>
            </a:r>
          </a:p>
          <a:p>
            <a:pPr>
              <a:buNone/>
            </a:pPr>
            <a:r>
              <a:rPr lang="uk-UA" sz="2400" dirty="0" smtClean="0"/>
              <a:t>струму (блискавка). </a:t>
            </a:r>
          </a:p>
          <a:p>
            <a:pPr>
              <a:buNone/>
            </a:pPr>
            <a:endParaRPr lang="uk-UA" sz="2400" dirty="0" smtClean="0"/>
          </a:p>
          <a:p>
            <a:pPr>
              <a:buNone/>
            </a:pPr>
            <a:r>
              <a:rPr lang="uk-UA" sz="2400" dirty="0" smtClean="0"/>
              <a:t>(Місцевий опік іноді буває глибоким, але загрозу для життя</a:t>
            </a:r>
          </a:p>
          <a:p>
            <a:pPr>
              <a:buNone/>
            </a:pPr>
            <a:r>
              <a:rPr lang="uk-UA" sz="2400" dirty="0" smtClean="0"/>
              <a:t>постраждалого становить загальна </a:t>
            </a:r>
          </a:p>
          <a:p>
            <a:pPr>
              <a:buNone/>
            </a:pPr>
            <a:r>
              <a:rPr lang="uk-UA" sz="2400" dirty="0" smtClean="0"/>
              <a:t>дія струму на організм, нервову та </a:t>
            </a:r>
          </a:p>
          <a:p>
            <a:pPr>
              <a:buNone/>
            </a:pPr>
            <a:r>
              <a:rPr lang="uk-UA" sz="2400" dirty="0" smtClean="0"/>
              <a:t>серцево-судинну системи </a:t>
            </a:r>
          </a:p>
          <a:p>
            <a:pPr>
              <a:buNone/>
            </a:pPr>
            <a:r>
              <a:rPr lang="uk-UA" sz="2400" dirty="0" smtClean="0"/>
              <a:t>(параліч серця, шок)</a:t>
            </a:r>
            <a:endParaRPr lang="ru-RU" sz="2400" dirty="0"/>
          </a:p>
        </p:txBody>
      </p:sp>
      <p:pic>
        <p:nvPicPr>
          <p:cNvPr id="4" name="Рисунок 3" descr="rosetka.gif"/>
          <p:cNvPicPr>
            <a:picLocks noChangeAspect="1"/>
          </p:cNvPicPr>
          <p:nvPr/>
        </p:nvPicPr>
        <p:blipFill>
          <a:blip r:embed="rId2" cstate="print"/>
          <a:stretch>
            <a:fillRect/>
          </a:stretch>
        </p:blipFill>
        <p:spPr>
          <a:xfrm>
            <a:off x="5134372" y="3957702"/>
            <a:ext cx="4009628" cy="2900298"/>
          </a:xfrm>
          <a:prstGeom prst="rect">
            <a:avLst/>
          </a:prstGeom>
        </p:spPr>
      </p:pic>
    </p:spTree>
  </p:cSld>
  <p:clrMapOvr>
    <a:masterClrMapping/>
  </p:clrMapOvr>
  <p:transition advTm="14625">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39999">
              <a:schemeClr val="accent3">
                <a:lumMod val="60000"/>
                <a:lumOff val="40000"/>
              </a:schemeClr>
            </a:gs>
            <a:gs pos="70000">
              <a:schemeClr val="bg1"/>
            </a:gs>
            <a:gs pos="100000">
              <a:schemeClr val="accent5">
                <a:lumMod val="60000"/>
                <a:lumOff val="40000"/>
              </a:schemeClr>
            </a:gs>
          </a:gsLst>
          <a:lin ang="16200000" scaled="1"/>
          <a:tileRect/>
        </a:gradFill>
        <a:effectLst/>
      </p:bgPr>
    </p:bg>
    <p:spTree>
      <p:nvGrpSpPr>
        <p:cNvPr id="1" name=""/>
        <p:cNvGrpSpPr/>
        <p:nvPr/>
      </p:nvGrpSpPr>
      <p:grpSpPr>
        <a:xfrm>
          <a:off x="0" y="0"/>
          <a:ext cx="0" cy="0"/>
          <a:chOff x="0" y="0"/>
          <a:chExt cx="0" cy="0"/>
        </a:xfrm>
      </p:grpSpPr>
      <p:pic>
        <p:nvPicPr>
          <p:cNvPr id="5" name="Рисунок 4" descr="2532.jpg"/>
          <p:cNvPicPr>
            <a:picLocks noChangeAspect="1"/>
          </p:cNvPicPr>
          <p:nvPr/>
        </p:nvPicPr>
        <p:blipFill>
          <a:blip r:embed="rId2" cstate="print"/>
          <a:stretch>
            <a:fillRect/>
          </a:stretch>
        </p:blipFill>
        <p:spPr>
          <a:xfrm>
            <a:off x="1" y="1"/>
            <a:ext cx="4130948" cy="2852936"/>
          </a:xfrm>
          <a:prstGeom prst="rect">
            <a:avLst/>
          </a:prstGeom>
        </p:spPr>
      </p:pic>
      <p:pic>
        <p:nvPicPr>
          <p:cNvPr id="4" name="Рисунок 3" descr="img1021.jpg"/>
          <p:cNvPicPr>
            <a:picLocks noChangeAspect="1"/>
          </p:cNvPicPr>
          <p:nvPr/>
        </p:nvPicPr>
        <p:blipFill>
          <a:blip r:embed="rId3" cstate="print"/>
          <a:stretch>
            <a:fillRect/>
          </a:stretch>
        </p:blipFill>
        <p:spPr>
          <a:xfrm>
            <a:off x="5375920" y="3602143"/>
            <a:ext cx="3768080" cy="3255857"/>
          </a:xfrm>
          <a:prstGeom prst="rect">
            <a:avLst/>
          </a:prstGeom>
        </p:spPr>
      </p:pic>
      <p:sp>
        <p:nvSpPr>
          <p:cNvPr id="2" name="Заголовок 1"/>
          <p:cNvSpPr>
            <a:spLocks noGrp="1"/>
          </p:cNvSpPr>
          <p:nvPr>
            <p:ph type="title"/>
          </p:nvPr>
        </p:nvSpPr>
        <p:spPr>
          <a:xfrm>
            <a:off x="2123728" y="476672"/>
            <a:ext cx="8229600" cy="1143000"/>
          </a:xfrm>
        </p:spPr>
        <p:txBody>
          <a:bodyPr/>
          <a:lstStyle/>
          <a:p>
            <a:r>
              <a:rPr lang="uk-UA" b="1" u="sng" dirty="0" smtClean="0"/>
              <a:t>Термічні опіки:</a:t>
            </a:r>
            <a:endParaRPr lang="ru-RU" b="1" u="sng" dirty="0"/>
          </a:p>
        </p:txBody>
      </p:sp>
      <p:sp>
        <p:nvSpPr>
          <p:cNvPr id="3" name="Содержимое 2"/>
          <p:cNvSpPr>
            <a:spLocks noGrp="1"/>
          </p:cNvSpPr>
          <p:nvPr>
            <p:ph idx="1"/>
          </p:nvPr>
        </p:nvSpPr>
        <p:spPr>
          <a:xfrm>
            <a:off x="683568" y="1916832"/>
            <a:ext cx="8229600" cy="4525963"/>
          </a:xfrm>
        </p:spPr>
        <p:txBody>
          <a:bodyPr>
            <a:normAutofit/>
          </a:bodyPr>
          <a:lstStyle/>
          <a:p>
            <a:pPr>
              <a:buNone/>
            </a:pPr>
            <a:r>
              <a:rPr lang="uk-UA" sz="3000" dirty="0" smtClean="0"/>
              <a:t>Більшість виникає в побутових умовах і </a:t>
            </a:r>
            <a:r>
              <a:rPr lang="uk-UA" sz="3000" dirty="0" err="1" smtClean="0"/>
              <a:t>пов</a:t>
            </a:r>
            <a:r>
              <a:rPr lang="en-US" sz="3000" dirty="0" smtClean="0"/>
              <a:t>’</a:t>
            </a:r>
            <a:r>
              <a:rPr lang="ru-RU" sz="3000" dirty="0" err="1" smtClean="0"/>
              <a:t>язана</a:t>
            </a:r>
            <a:endParaRPr lang="ru-RU" sz="3000" dirty="0" smtClean="0"/>
          </a:p>
          <a:p>
            <a:pPr>
              <a:buNone/>
            </a:pPr>
            <a:r>
              <a:rPr lang="ru-RU" sz="3000" dirty="0" err="1" smtClean="0"/>
              <a:t>з</a:t>
            </a:r>
            <a:r>
              <a:rPr lang="ru-RU" sz="3000" dirty="0" smtClean="0"/>
              <a:t> </a:t>
            </a:r>
            <a:r>
              <a:rPr lang="ru-RU" sz="3000" dirty="0" err="1" smtClean="0"/>
              <a:t>порушенням</a:t>
            </a:r>
            <a:r>
              <a:rPr lang="ru-RU" sz="3000" dirty="0" smtClean="0"/>
              <a:t> правил </a:t>
            </a:r>
            <a:r>
              <a:rPr lang="ru-RU" sz="3000" dirty="0" err="1" smtClean="0"/>
              <a:t>безпеки</a:t>
            </a:r>
            <a:r>
              <a:rPr lang="ru-RU" sz="3000" dirty="0" smtClean="0"/>
              <a:t> </a:t>
            </a:r>
            <a:r>
              <a:rPr lang="ru-RU" sz="3000" dirty="0" err="1" smtClean="0"/>
              <a:t>під</a:t>
            </a:r>
            <a:r>
              <a:rPr lang="ru-RU" sz="3000" dirty="0" smtClean="0"/>
              <a:t> час</a:t>
            </a:r>
          </a:p>
          <a:p>
            <a:pPr>
              <a:buNone/>
            </a:pPr>
            <a:r>
              <a:rPr lang="ru-RU" sz="3000" dirty="0" err="1" smtClean="0"/>
              <a:t>експлуатації</a:t>
            </a:r>
            <a:r>
              <a:rPr lang="ru-RU" sz="3000" dirty="0" smtClean="0"/>
              <a:t> </a:t>
            </a:r>
            <a:r>
              <a:rPr lang="ru-RU" sz="3000" dirty="0" err="1" smtClean="0"/>
              <a:t>електричних</a:t>
            </a:r>
            <a:r>
              <a:rPr lang="ru-RU" sz="3000" dirty="0" smtClean="0"/>
              <a:t> </a:t>
            </a:r>
            <a:r>
              <a:rPr lang="ru-RU" sz="3000" dirty="0" err="1" smtClean="0"/>
              <a:t>пристроїв</a:t>
            </a:r>
            <a:r>
              <a:rPr lang="ru-RU" sz="3000" dirty="0" smtClean="0"/>
              <a:t> (плит, </a:t>
            </a:r>
            <a:r>
              <a:rPr lang="ru-RU" sz="3000" dirty="0" err="1" smtClean="0"/>
              <a:t>інших</a:t>
            </a:r>
            <a:endParaRPr lang="ru-RU" sz="3000" dirty="0" smtClean="0"/>
          </a:p>
          <a:p>
            <a:pPr>
              <a:buNone/>
            </a:pPr>
            <a:r>
              <a:rPr lang="ru-RU" sz="3000" dirty="0" err="1" smtClean="0"/>
              <a:t>нагрівальних</a:t>
            </a:r>
            <a:r>
              <a:rPr lang="ru-RU" sz="3000" dirty="0" smtClean="0"/>
              <a:t> </a:t>
            </a:r>
            <a:r>
              <a:rPr lang="ru-RU" sz="3000" dirty="0" err="1" smtClean="0"/>
              <a:t>пристроїв</a:t>
            </a:r>
            <a:r>
              <a:rPr lang="ru-RU" sz="3000" dirty="0" smtClean="0"/>
              <a:t>).</a:t>
            </a:r>
          </a:p>
          <a:p>
            <a:pPr>
              <a:buNone/>
            </a:pPr>
            <a:endParaRPr lang="uk-UA" sz="3000" dirty="0" smtClean="0"/>
          </a:p>
          <a:p>
            <a:pPr>
              <a:buNone/>
            </a:pPr>
            <a:r>
              <a:rPr lang="uk-UA" sz="3000" dirty="0" smtClean="0"/>
              <a:t>Найчастіше виникають </a:t>
            </a:r>
          </a:p>
          <a:p>
            <a:pPr>
              <a:buNone/>
            </a:pPr>
            <a:r>
              <a:rPr lang="uk-UA" sz="3000" dirty="0" smtClean="0"/>
              <a:t>унаслідок гарячих рідин</a:t>
            </a:r>
          </a:p>
          <a:p>
            <a:pPr>
              <a:buNone/>
            </a:pPr>
            <a:r>
              <a:rPr lang="uk-UA" sz="3000" dirty="0" smtClean="0"/>
              <a:t>та вогню.</a:t>
            </a:r>
            <a:endParaRPr lang="ru-RU" sz="3000" dirty="0" smtClean="0"/>
          </a:p>
        </p:txBody>
      </p:sp>
    </p:spTree>
  </p:cSld>
  <p:clrMapOvr>
    <a:masterClrMapping/>
  </p:clrMapOvr>
  <p:transition advTm="13234">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108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u="sng" dirty="0" smtClean="0"/>
              <a:t>Ступені опіків:</a:t>
            </a:r>
            <a:endParaRPr lang="ru-RU" b="1" u="sng" dirty="0"/>
          </a:p>
        </p:txBody>
      </p:sp>
      <p:sp>
        <p:nvSpPr>
          <p:cNvPr id="3" name="Содержимое 2"/>
          <p:cNvSpPr>
            <a:spLocks noGrp="1"/>
          </p:cNvSpPr>
          <p:nvPr>
            <p:ph idx="1"/>
          </p:nvPr>
        </p:nvSpPr>
        <p:spPr/>
        <p:txBody>
          <a:bodyPr>
            <a:normAutofit/>
          </a:bodyPr>
          <a:lstStyle/>
          <a:p>
            <a:pPr>
              <a:buNone/>
            </a:pPr>
            <a:r>
              <a:rPr lang="en-US" sz="3000" u="sng" dirty="0" smtClean="0"/>
              <a:t>|</a:t>
            </a:r>
            <a:r>
              <a:rPr lang="uk-UA" sz="3000" u="sng" dirty="0" smtClean="0"/>
              <a:t>ст. </a:t>
            </a:r>
            <a:r>
              <a:rPr lang="uk-UA" sz="3000" dirty="0" smtClean="0"/>
              <a:t>– характеризується ураженням лише поверхневих шарів епідермісу та проявляється пекучим болем, почервонінням, незначним набряком шкіри.</a:t>
            </a:r>
          </a:p>
          <a:p>
            <a:pPr>
              <a:buNone/>
            </a:pPr>
            <a:endParaRPr lang="uk-UA" sz="3000" dirty="0" smtClean="0"/>
          </a:p>
          <a:p>
            <a:pPr>
              <a:buNone/>
            </a:pPr>
            <a:r>
              <a:rPr lang="en-US" sz="3000" u="sng" dirty="0" smtClean="0"/>
              <a:t>||</a:t>
            </a:r>
            <a:r>
              <a:rPr lang="uk-UA" sz="3000" u="sng" dirty="0" smtClean="0"/>
              <a:t>ст. </a:t>
            </a:r>
            <a:r>
              <a:rPr lang="uk-UA" sz="3000" dirty="0" smtClean="0"/>
              <a:t>– глибше ураження епідермісу з утворенням на поверхні шкіри пухирів в прозорою рідиною. Переважно сонячні опіки та опіки рідинами високої температури.</a:t>
            </a:r>
            <a:endParaRPr lang="ru-RU" sz="3000" dirty="0"/>
          </a:p>
        </p:txBody>
      </p:sp>
    </p:spTree>
  </p:cSld>
  <p:clrMapOvr>
    <a:masterClrMapping/>
  </p:clrMapOvr>
  <p:transition advTm="15704">
    <p:fade thruBlk="1"/>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333</Words>
  <Application>Microsoft Office PowerPoint</Application>
  <PresentationFormat>Экран (4:3)</PresentationFormat>
  <Paragraphs>57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ОПІКИ</vt:lpstr>
      <vt:lpstr> </vt:lpstr>
      <vt:lpstr> </vt:lpstr>
      <vt:lpstr>Види опіків:</vt:lpstr>
      <vt:lpstr>Променеві опіки:</vt:lpstr>
      <vt:lpstr>Хімічні опіки:</vt:lpstr>
      <vt:lpstr>Електричні опіки:</vt:lpstr>
      <vt:lpstr>Термічні опіки:</vt:lpstr>
      <vt:lpstr>Ступені опіків:</vt:lpstr>
      <vt:lpstr> </vt:lpstr>
      <vt:lpstr>Перша медична допомога: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ОПІКИ</dc:title>
  <dc:creator>Таечка</dc:creator>
  <cp:lastModifiedBy>TEST</cp:lastModifiedBy>
  <cp:revision>10</cp:revision>
  <dcterms:created xsi:type="dcterms:W3CDTF">2013-11-12T17:08:59Z</dcterms:created>
  <dcterms:modified xsi:type="dcterms:W3CDTF">2014-02-26T18:30:21Z</dcterms:modified>
</cp:coreProperties>
</file>