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95"/>
  </p:notesMasterIdLst>
  <p:sldIdLst>
    <p:sldId id="256" r:id="rId2"/>
    <p:sldId id="260" r:id="rId3"/>
    <p:sldId id="259" r:id="rId4"/>
    <p:sldId id="258" r:id="rId5"/>
    <p:sldId id="257" r:id="rId6"/>
    <p:sldId id="261" r:id="rId7"/>
    <p:sldId id="262" r:id="rId8"/>
    <p:sldId id="306" r:id="rId9"/>
    <p:sldId id="264" r:id="rId10"/>
    <p:sldId id="269" r:id="rId11"/>
    <p:sldId id="268" r:id="rId12"/>
    <p:sldId id="267" r:id="rId13"/>
    <p:sldId id="266" r:id="rId14"/>
    <p:sldId id="265" r:id="rId15"/>
    <p:sldId id="312" r:id="rId16"/>
    <p:sldId id="313"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305" r:id="rId43"/>
    <p:sldId id="295" r:id="rId44"/>
    <p:sldId id="296" r:id="rId45"/>
    <p:sldId id="297" r:id="rId46"/>
    <p:sldId id="298" r:id="rId47"/>
    <p:sldId id="299" r:id="rId48"/>
    <p:sldId id="300" r:id="rId49"/>
    <p:sldId id="301" r:id="rId50"/>
    <p:sldId id="302" r:id="rId51"/>
    <p:sldId id="303" r:id="rId52"/>
    <p:sldId id="304" r:id="rId53"/>
    <p:sldId id="314" r:id="rId54"/>
    <p:sldId id="315" r:id="rId55"/>
    <p:sldId id="316" r:id="rId56"/>
    <p:sldId id="317" r:id="rId57"/>
    <p:sldId id="318" r:id="rId58"/>
    <p:sldId id="319" r:id="rId59"/>
    <p:sldId id="320" r:id="rId60"/>
    <p:sldId id="321" r:id="rId61"/>
    <p:sldId id="322" r:id="rId62"/>
    <p:sldId id="323" r:id="rId63"/>
    <p:sldId id="325" r:id="rId64"/>
    <p:sldId id="324"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08" r:id="rId91"/>
    <p:sldId id="309" r:id="rId92"/>
    <p:sldId id="310" r:id="rId93"/>
    <p:sldId id="311" r:id="rId9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912" autoAdjust="0"/>
    <p:restoredTop sz="94660"/>
  </p:normalViewPr>
  <p:slideViewPr>
    <p:cSldViewPr>
      <p:cViewPr varScale="1">
        <p:scale>
          <a:sx n="69" d="100"/>
          <a:sy n="69" d="100"/>
        </p:scale>
        <p:origin x="-118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4CE8CE-7CD4-45F6-B1FF-033EB044728D}" type="datetimeFigureOut">
              <a:rPr lang="ru-RU" smtClean="0"/>
              <a:t>08.12.2013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15A343-E3CD-47FE-AE20-448C4F625635}" type="slidenum">
              <a:rPr lang="ru-RU" smtClean="0"/>
              <a:t>‹#›</a:t>
            </a:fld>
            <a:endParaRPr lang="ru-RU"/>
          </a:p>
        </p:txBody>
      </p:sp>
    </p:spTree>
    <p:extLst>
      <p:ext uri="{BB962C8B-B14F-4D97-AF65-F5344CB8AC3E}">
        <p14:creationId xmlns:p14="http://schemas.microsoft.com/office/powerpoint/2010/main" val="1893386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fld id="{B4C71EC6-210F-42DE-9C53-41977AD35B3D}" type="datetimeFigureOut">
              <a:rPr lang="ru-RU" smtClean="0"/>
              <a:t>08.12.2013</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B4C71EC6-210F-42DE-9C53-41977AD35B3D}" type="datetimeFigureOut">
              <a:rPr lang="ru-RU" smtClean="0"/>
              <a:t>08.12.2013</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B4C71EC6-210F-42DE-9C53-41977AD35B3D}" type="datetimeFigureOut">
              <a:rPr lang="ru-RU" smtClean="0"/>
              <a:t>08.12.2013</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2D91-ADD9-4A8D-971E-FD9CA34D6C86}" type="slidenum">
              <a:rPr lang="en-US"/>
              <a:pPr>
                <a:defRPr/>
              </a:pPr>
              <a:t>‹#›</a:t>
            </a:fld>
            <a:endParaRPr lang="en-US"/>
          </a:p>
        </p:txBody>
      </p:sp>
    </p:spTree>
    <p:extLst>
      <p:ext uri="{BB962C8B-B14F-4D97-AF65-F5344CB8AC3E}">
        <p14:creationId xmlns:p14="http://schemas.microsoft.com/office/powerpoint/2010/main" val="251352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B4C71EC6-210F-42DE-9C53-41977AD35B3D}" type="datetimeFigureOut">
              <a:rPr lang="ru-RU" smtClean="0"/>
              <a:t>08.12.2013</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B4C71EC6-210F-42DE-9C53-41977AD35B3D}" type="datetimeFigureOut">
              <a:rPr lang="ru-RU" smtClean="0"/>
              <a:t>08.12.2013</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fld id="{B4C71EC6-210F-42DE-9C53-41977AD35B3D}" type="datetimeFigureOut">
              <a:rPr lang="ru-RU" smtClean="0"/>
              <a:t>08.12.2013</a:t>
            </a:fld>
            <a:endParaRPr lang="ru-RU"/>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fld id="{B4C71EC6-210F-42DE-9C53-41977AD35B3D}" type="datetimeFigureOut">
              <a:rPr lang="ru-RU" smtClean="0"/>
              <a:t>08.12.2013</a:t>
            </a:fld>
            <a:endParaRPr lang="ru-RU"/>
          </a:p>
        </p:txBody>
      </p:sp>
      <p:sp>
        <p:nvSpPr>
          <p:cNvPr id="8" name="Нижний колонтитул 4"/>
          <p:cNvSpPr>
            <a:spLocks noGrp="1"/>
          </p:cNvSpPr>
          <p:nvPr>
            <p:ph type="ftr" sz="quarter" idx="11"/>
          </p:nvPr>
        </p:nvSpPr>
        <p:spPr/>
        <p:txBody>
          <a:bodyPr/>
          <a:lstStyle>
            <a:lvl1pPr>
              <a:defRPr/>
            </a:lvl1pPr>
          </a:lstStyle>
          <a:p>
            <a:endParaRPr lang="ru-RU"/>
          </a:p>
        </p:txBody>
      </p:sp>
      <p:sp>
        <p:nvSpPr>
          <p:cNvPr id="9" name="Номер слайда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fld id="{B4C71EC6-210F-42DE-9C53-41977AD35B3D}" type="datetimeFigureOut">
              <a:rPr lang="ru-RU" smtClean="0"/>
              <a:t>08.12.2013</a:t>
            </a:fld>
            <a:endParaRPr lang="ru-RU"/>
          </a:p>
        </p:txBody>
      </p:sp>
      <p:sp>
        <p:nvSpPr>
          <p:cNvPr id="4" name="Нижний колонтитул 4"/>
          <p:cNvSpPr>
            <a:spLocks noGrp="1"/>
          </p:cNvSpPr>
          <p:nvPr>
            <p:ph type="ftr" sz="quarter" idx="11"/>
          </p:nvPr>
        </p:nvSpPr>
        <p:spPr/>
        <p:txBody>
          <a:bodyPr/>
          <a:lstStyle>
            <a:lvl1pPr>
              <a:defRPr/>
            </a:lvl1pPr>
          </a:lstStyle>
          <a:p>
            <a:endParaRPr lang="ru-RU"/>
          </a:p>
        </p:txBody>
      </p:sp>
      <p:sp>
        <p:nvSpPr>
          <p:cNvPr id="5" name="Номер слайда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fld id="{B4C71EC6-210F-42DE-9C53-41977AD35B3D}" type="datetimeFigureOut">
              <a:rPr lang="ru-RU" smtClean="0"/>
              <a:t>08.12.2013</a:t>
            </a:fld>
            <a:endParaRPr lang="ru-RU"/>
          </a:p>
        </p:txBody>
      </p:sp>
      <p:sp>
        <p:nvSpPr>
          <p:cNvPr id="3" name="Нижний колонтитул 4"/>
          <p:cNvSpPr>
            <a:spLocks noGrp="1"/>
          </p:cNvSpPr>
          <p:nvPr>
            <p:ph type="ftr" sz="quarter" idx="11"/>
          </p:nvPr>
        </p:nvSpPr>
        <p:spPr/>
        <p:txBody>
          <a:bodyPr/>
          <a:lstStyle>
            <a:lvl1pPr>
              <a:defRPr/>
            </a:lvl1pPr>
          </a:lstStyle>
          <a:p>
            <a:endParaRPr lang="ru-RU"/>
          </a:p>
        </p:txBody>
      </p:sp>
      <p:sp>
        <p:nvSpPr>
          <p:cNvPr id="4" name="Номер слайда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B4C71EC6-210F-42DE-9C53-41977AD35B3D}" type="datetimeFigureOut">
              <a:rPr lang="ru-RU" smtClean="0"/>
              <a:t>08.12.2013</a:t>
            </a:fld>
            <a:endParaRPr lang="ru-RU"/>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B4C71EC6-210F-42DE-9C53-41977AD35B3D}" type="datetimeFigureOut">
              <a:rPr lang="ru-RU" smtClean="0"/>
              <a:t>08.12.2013</a:t>
            </a:fld>
            <a:endParaRPr lang="ru-RU"/>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5000" r="-5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B4C71EC6-210F-42DE-9C53-41977AD35B3D}" type="datetimeFigureOut">
              <a:rPr lang="ru-RU" smtClean="0"/>
              <a:t>08.12.2013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www.allinlondon.co.uk/clubs_bars/venue-2157.php" TargetMode="External"/><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PicsDesktop.net_426.jp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4621"/>
            <a:ext cx="9144000" cy="6858000"/>
          </a:xfrm>
          <a:prstGeom prst="rect">
            <a:avLst/>
          </a:prstGeom>
        </p:spPr>
      </p:pic>
      <p:sp>
        <p:nvSpPr>
          <p:cNvPr id="6" name="Прямоугольник 5"/>
          <p:cNvSpPr/>
          <p:nvPr/>
        </p:nvSpPr>
        <p:spPr>
          <a:xfrm>
            <a:off x="3851920" y="1378560"/>
            <a:ext cx="4874812" cy="923330"/>
          </a:xfrm>
          <a:prstGeom prst="rect">
            <a:avLst/>
          </a:prstGeom>
          <a:noFill/>
        </p:spPr>
        <p:txBody>
          <a:bodyPr wrap="squar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Great Britain</a:t>
            </a:r>
            <a:endPar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935148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3314" name="Picture 2" descr="http://cdn.londonandpartners.com/asset/ba2d2924f687e5713154dbf611c103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0" y="-33389"/>
            <a:ext cx="9176289" cy="68913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24128" y="116632"/>
            <a:ext cx="3312368"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ctr">
              <a:buFontTx/>
              <a:buBlip>
                <a:blip r:embed="rId3"/>
              </a:buBlip>
            </a:pPr>
            <a:r>
              <a:rPr lang="en-GB" dirty="0"/>
              <a:t>This is the Queen’s home. </a:t>
            </a:r>
            <a:endParaRPr lang="et-EE" dirty="0"/>
          </a:p>
          <a:p>
            <a:pPr marL="342900" indent="-342900" algn="ctr">
              <a:buFontTx/>
              <a:buBlip>
                <a:blip r:embed="rId3"/>
              </a:buBlip>
            </a:pPr>
            <a:r>
              <a:rPr lang="en-GB" dirty="0"/>
              <a:t>It was built in 1703.</a:t>
            </a:r>
            <a:endParaRPr lang="et-EE" dirty="0"/>
          </a:p>
          <a:p>
            <a:pPr marL="342900" indent="-342900" algn="ctr">
              <a:buFontTx/>
              <a:buBlip>
                <a:blip r:embed="rId3"/>
              </a:buBlip>
            </a:pPr>
            <a:r>
              <a:rPr lang="en-GB" dirty="0"/>
              <a:t> There is a great collection of paintings</a:t>
            </a:r>
            <a:endParaRPr lang="ru-RU" dirty="0"/>
          </a:p>
        </p:txBody>
      </p:sp>
      <p:sp>
        <p:nvSpPr>
          <p:cNvPr id="5" name="Прямоугольник 4"/>
          <p:cNvSpPr/>
          <p:nvPr/>
        </p:nvSpPr>
        <p:spPr>
          <a:xfrm>
            <a:off x="4355976" y="4797152"/>
            <a:ext cx="4572000" cy="1754326"/>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r>
              <a:rPr lang="en-US" dirty="0">
                <a:solidFill>
                  <a:schemeClr val="accent2"/>
                </a:solidFill>
              </a:rPr>
              <a:t>Buckingham Palace is the best known royal palace in the world. It was build in 1703. When Her Majesty the Queen is in the residence, the Royal Standard flutters over the east front. The palace is open to public in August and September.</a:t>
            </a:r>
            <a:endParaRPr lang="ru-RU" dirty="0">
              <a:solidFill>
                <a:schemeClr val="accent2"/>
              </a:solidFill>
            </a:endParaRPr>
          </a:p>
        </p:txBody>
      </p:sp>
    </p:spTree>
    <p:extLst>
      <p:ext uri="{BB962C8B-B14F-4D97-AF65-F5344CB8AC3E}">
        <p14:creationId xmlns:p14="http://schemas.microsoft.com/office/powerpoint/2010/main" val="40912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42" name="Picture 2" descr="http://wfiles.brothersoft.com/b/buckingham-palace-interior_99861-140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0" y="0"/>
            <a:ext cx="91336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746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Picture 4" descr="http://www.weddingdecoratorblog.com/images/grandstaircas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36361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Picture 6" descr="http://www.nato.int/multi/2008/080918c-lancaster-house/photos/images/080918c-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65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9218" name="Picture 2" descr="http://buckinghampalace.londonpass.com/images/buckingham-palace-interi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2" y="19472"/>
            <a:ext cx="5663130" cy="36724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9224" name="Picture 8" descr="http://www.viaggi-lowcost.info/wp-content/themes/arthemia-premium/scripts/timthumb.php?src=wp-content/uploads/2012/12/cambio-della-guardia-londra.jpg&amp;w=400&amp;h=300&amp;zc=1&amp;q=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9472"/>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i1.ytimg.com/vi/J8KBgW8c_Mk/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708920"/>
            <a:ext cx="4899929" cy="414908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www.royalcollection.org.uk/sites/royalcollection.org.uk/files/styles/top_carousel/public/null/Buckingham%2520Palace%2520landing%2520guards.jpg?itok=Wp7zML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2" y="3691880"/>
            <a:ext cx="5326848" cy="316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598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3554" name="Picture 2" descr="http://academic.ru/pictures/wiki/files/76/London_Eye_Twilight_April_2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 y="0"/>
            <a:ext cx="913820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64188" y="692696"/>
            <a:ext cx="298833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600" i="1" dirty="0" smtClean="0">
                <a:solidFill>
                  <a:srgbClr val="7030A0"/>
                </a:solidFill>
                <a:latin typeface="Arial Narrow" pitchFamily="34" charset="0"/>
              </a:rPr>
              <a:t>The London Eye</a:t>
            </a:r>
            <a:endParaRPr lang="ru-RU" sz="3600" i="1" dirty="0">
              <a:solidFill>
                <a:srgbClr val="7030A0"/>
              </a:solidFill>
              <a:latin typeface="Arial Narrow" pitchFamily="34" charset="0"/>
            </a:endParaRPr>
          </a:p>
        </p:txBody>
      </p:sp>
    </p:spTree>
    <p:extLst>
      <p:ext uri="{BB962C8B-B14F-4D97-AF65-F5344CB8AC3E}">
        <p14:creationId xmlns:p14="http://schemas.microsoft.com/office/powerpoint/2010/main" val="786262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22" name="Picture 2" descr="http://upload.wikimedia.org/wikipedia/commons/d/da/London_Eye_at_night_2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392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a:noFill/>
        </p:spPr>
        <p:txBody>
          <a:bodyPr/>
          <a:lstStyle/>
          <a:p>
            <a:pPr algn="ctr" eaLnBrk="1" hangingPunct="1"/>
            <a:r>
              <a:rPr lang="et-EE" b="1" smtClean="0">
                <a:solidFill>
                  <a:srgbClr val="0000CC"/>
                </a:solidFill>
              </a:rPr>
              <a:t>The Queen of Great Britain</a:t>
            </a:r>
            <a:endParaRPr lang="en-GB" b="1" smtClean="0">
              <a:solidFill>
                <a:srgbClr val="0000CC"/>
              </a:solidFill>
            </a:endParaRPr>
          </a:p>
        </p:txBody>
      </p:sp>
      <p:pic>
        <p:nvPicPr>
          <p:cNvPr id="24580" name="Picture 4" descr="\\Pedagoog6\c\kursus\Lucia Alver\Pildid helid\gwed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484784"/>
            <a:ext cx="37893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5"/>
          <p:cNvSpPr>
            <a:spLocks noChangeArrowheads="1"/>
          </p:cNvSpPr>
          <p:nvPr/>
        </p:nvSpPr>
        <p:spPr bwMode="auto">
          <a:xfrm>
            <a:off x="395536" y="1766888"/>
            <a:ext cx="4474914" cy="4113212"/>
          </a:xfrm>
          <a:prstGeom prst="rect">
            <a:avLst/>
          </a:prstGeom>
          <a:ln/>
        </p:spPr>
        <p:style>
          <a:lnRef idx="1">
            <a:schemeClr val="accent2"/>
          </a:lnRef>
          <a:fillRef idx="2">
            <a:schemeClr val="accent2"/>
          </a:fillRef>
          <a:effectRef idx="1">
            <a:schemeClr val="accent2"/>
          </a:effectRef>
          <a:fontRef idx="minor">
            <a:schemeClr val="dk1"/>
          </a:fontRef>
        </p:style>
        <p:txBody>
          <a:bodyPr/>
          <a:lstStyle/>
          <a:p>
            <a:pPr marL="342900" indent="-342900" algn="l">
              <a:lnSpc>
                <a:spcPct val="90000"/>
              </a:lnSpc>
              <a:buFontTx/>
              <a:buBlip>
                <a:blip r:embed="rId3"/>
              </a:buBlip>
            </a:pPr>
            <a:endParaRPr lang="et-EE" dirty="0"/>
          </a:p>
          <a:p>
            <a:pPr marL="342900" indent="-342900" algn="l">
              <a:lnSpc>
                <a:spcPct val="90000"/>
              </a:lnSpc>
              <a:buFontTx/>
              <a:buBlip>
                <a:blip r:embed="rId3"/>
              </a:buBlip>
            </a:pPr>
            <a:endParaRPr lang="et-EE" dirty="0"/>
          </a:p>
          <a:p>
            <a:pPr marL="342900" indent="-342900" algn="l">
              <a:lnSpc>
                <a:spcPct val="90000"/>
              </a:lnSpc>
              <a:buFontTx/>
              <a:buBlip>
                <a:blip r:embed="rId3"/>
              </a:buBlip>
            </a:pPr>
            <a:r>
              <a:rPr lang="et-EE" sz="2800" dirty="0"/>
              <a:t>The Queen of Great Britain is Elizabeth II. Her husband is Duke of Edinburgh. </a:t>
            </a:r>
          </a:p>
          <a:p>
            <a:pPr marL="342900" indent="-342900" algn="l">
              <a:lnSpc>
                <a:spcPct val="90000"/>
              </a:lnSpc>
              <a:buFontTx/>
              <a:buBlip>
                <a:blip r:embed="rId3"/>
              </a:buBlip>
            </a:pPr>
            <a:r>
              <a:rPr lang="et-EE" sz="2800" dirty="0"/>
              <a:t>They have got 4 grown-up children: Prince Charles, Princess Anne, Prince Andrew and Prince Edward.</a:t>
            </a:r>
            <a:endParaRPr lang="en-GB" sz="2800" dirty="0"/>
          </a:p>
        </p:txBody>
      </p:sp>
    </p:spTree>
    <p:extLst>
      <p:ext uri="{BB962C8B-B14F-4D97-AF65-F5344CB8AC3E}">
        <p14:creationId xmlns:p14="http://schemas.microsoft.com/office/powerpoint/2010/main" val="352793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4579"/>
                                        </p:tgtEl>
                                        <p:attrNameLst>
                                          <p:attrName>style.visibility</p:attrName>
                                        </p:attrNameLst>
                                      </p:cBhvr>
                                      <p:to>
                                        <p:strVal val="visible"/>
                                      </p:to>
                                    </p:set>
                                    <p:animEffect transition="in" filter="dissolve">
                                      <p:cBhvr>
                                        <p:cTn id="13" dur="500"/>
                                        <p:tgtEl>
                                          <p:spTgt spid="2457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4581">
                                            <p:txEl>
                                              <p:pRg st="2" end="2"/>
                                            </p:txEl>
                                          </p:spTgt>
                                        </p:tgtEl>
                                        <p:attrNameLst>
                                          <p:attrName>style.visibility</p:attrName>
                                        </p:attrNameLst>
                                      </p:cBhvr>
                                      <p:to>
                                        <p:strVal val="visible"/>
                                      </p:to>
                                    </p:set>
                                    <p:anim calcmode="lin" valueType="num">
                                      <p:cBhvr additive="base">
                                        <p:cTn id="18" dur="500" fill="hold"/>
                                        <p:tgtEl>
                                          <p:spTgt spid="24581">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45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4581">
                                            <p:txEl>
                                              <p:pRg st="3" end="3"/>
                                            </p:txEl>
                                          </p:spTgt>
                                        </p:tgtEl>
                                        <p:attrNameLst>
                                          <p:attrName>style.visibility</p:attrName>
                                        </p:attrNameLst>
                                      </p:cBhvr>
                                      <p:to>
                                        <p:strVal val="visible"/>
                                      </p:to>
                                    </p:set>
                                    <p:anim calcmode="lin" valueType="num">
                                      <p:cBhvr additive="base">
                                        <p:cTn id="24" dur="500" fill="hold"/>
                                        <p:tgtEl>
                                          <p:spTgt spid="24581">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458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utoUpdateAnimBg="0"/>
      <p:bldP spid="2458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4338" name="Picture 2" descr="http://4.bp.blogspot.com/_rvFfNUQOjpM/TO0o1v3SUKI/AAAAAAAAASQ/LnPas9iYHSY/s1600/westminster+at+n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24128" y="436022"/>
            <a:ext cx="2088232"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t-EE" sz="2400" b="1" dirty="0">
                <a:solidFill>
                  <a:srgbClr val="0000CC"/>
                </a:solidFill>
              </a:rPr>
              <a:t>Westminster Abbey</a:t>
            </a:r>
            <a:endParaRPr lang="ru-RU" sz="2400" dirty="0"/>
          </a:p>
        </p:txBody>
      </p:sp>
    </p:spTree>
    <p:extLst>
      <p:ext uri="{BB962C8B-B14F-4D97-AF65-F5344CB8AC3E}">
        <p14:creationId xmlns:p14="http://schemas.microsoft.com/office/powerpoint/2010/main" val="1568687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6386" name="Picture 2" descr="http://www.nyhabitat.com/blog/wp-content/uploads/2012/08/westminster-abbey-lon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64948" y="292006"/>
            <a:ext cx="3960440"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Blip>
                <a:blip r:embed="rId3"/>
              </a:buBlip>
            </a:pPr>
            <a:r>
              <a:rPr lang="et-EE" sz="2800" dirty="0"/>
              <a:t>This is a holy place.</a:t>
            </a:r>
          </a:p>
          <a:p>
            <a:pPr marL="342900" indent="-342900">
              <a:buBlip>
                <a:blip r:embed="rId3"/>
              </a:buBlip>
            </a:pPr>
            <a:r>
              <a:rPr lang="et-EE" sz="2800" dirty="0"/>
              <a:t>All English kings have been crowned and buried in the church since 1308.</a:t>
            </a:r>
            <a:endParaRPr lang="ru-RU" sz="2800" dirty="0"/>
          </a:p>
        </p:txBody>
      </p:sp>
    </p:spTree>
    <p:extLst>
      <p:ext uri="{BB962C8B-B14F-4D97-AF65-F5344CB8AC3E}">
        <p14:creationId xmlns:p14="http://schemas.microsoft.com/office/powerpoint/2010/main" val="297305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24" name="Rectangle 4"/>
          <p:cNvSpPr>
            <a:spLocks noChangeArrowheads="1"/>
          </p:cNvSpPr>
          <p:nvPr/>
        </p:nvSpPr>
        <p:spPr bwMode="auto">
          <a:xfrm>
            <a:off x="3059113" y="1052513"/>
            <a:ext cx="5761037" cy="1006475"/>
          </a:xfrm>
          <a:prstGeom prst="rect">
            <a:avLst/>
          </a:prstGeom>
          <a:ln/>
        </p:spPr>
        <p:style>
          <a:lnRef idx="2">
            <a:schemeClr val="accent1"/>
          </a:lnRef>
          <a:fillRef idx="1">
            <a:schemeClr val="lt1"/>
          </a:fillRef>
          <a:effectRef idx="0">
            <a:schemeClr val="accent1"/>
          </a:effectRef>
          <a:fontRef idx="minor">
            <a:schemeClr val="dk1"/>
          </a:fontRef>
        </p:style>
        <p:txBody>
          <a:bodyPr anchor="ctr">
            <a:spAutoFit/>
          </a:bodyPr>
          <a:lstStyle/>
          <a:p>
            <a:r>
              <a:rPr lang="en-US" sz="2000" b="0" dirty="0">
                <a:solidFill>
                  <a:srgbClr val="000000"/>
                </a:solidFill>
              </a:rPr>
              <a:t>The </a:t>
            </a:r>
            <a:r>
              <a:rPr lang="ru-RU" sz="2000" b="0" dirty="0">
                <a:solidFill>
                  <a:srgbClr val="000000"/>
                </a:solidFill>
              </a:rPr>
              <a:t> </a:t>
            </a:r>
            <a:r>
              <a:rPr lang="en-US" sz="2000" b="0" dirty="0">
                <a:solidFill>
                  <a:srgbClr val="000000"/>
                </a:solidFill>
              </a:rPr>
              <a:t>UK</a:t>
            </a:r>
            <a:r>
              <a:rPr lang="ru-RU" sz="2000" b="0" dirty="0">
                <a:solidFill>
                  <a:srgbClr val="000000"/>
                </a:solidFill>
              </a:rPr>
              <a:t> </a:t>
            </a:r>
            <a:r>
              <a:rPr lang="en-US" sz="2000" b="0" dirty="0">
                <a:solidFill>
                  <a:srgbClr val="000000"/>
                </a:solidFill>
              </a:rPr>
              <a:t> is</a:t>
            </a:r>
            <a:r>
              <a:rPr lang="ru-RU" sz="2000" b="0" dirty="0">
                <a:solidFill>
                  <a:srgbClr val="000000"/>
                </a:solidFill>
              </a:rPr>
              <a:t> </a:t>
            </a:r>
            <a:r>
              <a:rPr lang="en-US" sz="2000" b="0" dirty="0">
                <a:solidFill>
                  <a:srgbClr val="000000"/>
                </a:solidFill>
              </a:rPr>
              <a:t> situated </a:t>
            </a:r>
            <a:r>
              <a:rPr lang="ru-RU" sz="2000" b="0" dirty="0">
                <a:solidFill>
                  <a:srgbClr val="000000"/>
                </a:solidFill>
              </a:rPr>
              <a:t> </a:t>
            </a:r>
            <a:r>
              <a:rPr lang="en-US" sz="2000" b="0" dirty="0">
                <a:solidFill>
                  <a:srgbClr val="000000"/>
                </a:solidFill>
              </a:rPr>
              <a:t>on the</a:t>
            </a:r>
            <a:r>
              <a:rPr lang="ru-RU" sz="2000" b="0" dirty="0">
                <a:solidFill>
                  <a:srgbClr val="000000"/>
                </a:solidFill>
              </a:rPr>
              <a:t> </a:t>
            </a:r>
            <a:r>
              <a:rPr lang="en-US" sz="2000" b="0" dirty="0">
                <a:solidFill>
                  <a:srgbClr val="000000"/>
                </a:solidFill>
              </a:rPr>
              <a:t> </a:t>
            </a:r>
            <a:r>
              <a:rPr lang="en-US" sz="2000" dirty="0">
                <a:solidFill>
                  <a:srgbClr val="000000"/>
                </a:solidFill>
              </a:rPr>
              <a:t>British Isles</a:t>
            </a:r>
            <a:r>
              <a:rPr lang="en-US" sz="2000" b="0" dirty="0">
                <a:solidFill>
                  <a:srgbClr val="000000"/>
                </a:solidFill>
              </a:rPr>
              <a:t>, north-west of</a:t>
            </a:r>
            <a:r>
              <a:rPr lang="ru-RU" sz="2000" b="0" dirty="0">
                <a:solidFill>
                  <a:srgbClr val="000000"/>
                </a:solidFill>
              </a:rPr>
              <a:t> </a:t>
            </a:r>
            <a:r>
              <a:rPr lang="en-US" sz="2000" b="0" dirty="0">
                <a:solidFill>
                  <a:srgbClr val="000000"/>
                </a:solidFill>
              </a:rPr>
              <a:t>the European</a:t>
            </a:r>
            <a:r>
              <a:rPr lang="ru-RU" sz="2000" b="0" dirty="0">
                <a:solidFill>
                  <a:srgbClr val="000000"/>
                </a:solidFill>
              </a:rPr>
              <a:t> </a:t>
            </a:r>
            <a:r>
              <a:rPr lang="en-US" sz="2000" b="0" dirty="0">
                <a:solidFill>
                  <a:srgbClr val="000000"/>
                </a:solidFill>
              </a:rPr>
              <a:t>continent between the Atlantic Ocean and the North sea.</a:t>
            </a:r>
          </a:p>
        </p:txBody>
      </p:sp>
      <p:sp>
        <p:nvSpPr>
          <p:cNvPr id="696326" name="Rectangle 6"/>
          <p:cNvSpPr>
            <a:spLocks noChangeArrowheads="1"/>
          </p:cNvSpPr>
          <p:nvPr/>
        </p:nvSpPr>
        <p:spPr bwMode="auto">
          <a:xfrm>
            <a:off x="1116013" y="260350"/>
            <a:ext cx="4824412" cy="6413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pPr algn="ctr"/>
            <a:r>
              <a:rPr lang="en-US" sz="3600" dirty="0">
                <a:solidFill>
                  <a:srgbClr val="0033CC"/>
                </a:solidFill>
              </a:rPr>
              <a:t>Where is the UK?</a:t>
            </a:r>
          </a:p>
        </p:txBody>
      </p:sp>
      <p:sp>
        <p:nvSpPr>
          <p:cNvPr id="696330" name="Rectangle 10"/>
          <p:cNvSpPr>
            <a:spLocks noChangeArrowheads="1"/>
          </p:cNvSpPr>
          <p:nvPr/>
        </p:nvSpPr>
        <p:spPr bwMode="auto">
          <a:xfrm>
            <a:off x="5219700" y="4437063"/>
            <a:ext cx="3600450" cy="1552575"/>
          </a:xfrm>
          <a:prstGeom prst="rect">
            <a:avLst/>
          </a:prstGeom>
          <a:ln/>
        </p:spPr>
        <p:style>
          <a:lnRef idx="1">
            <a:schemeClr val="accent2"/>
          </a:lnRef>
          <a:fillRef idx="2">
            <a:schemeClr val="accent2"/>
          </a:fillRef>
          <a:effectRef idx="1">
            <a:schemeClr val="accent2"/>
          </a:effectRef>
          <a:fontRef idx="minor">
            <a:schemeClr val="dk1"/>
          </a:fontRef>
        </p:style>
        <p:txBody>
          <a:bodyPr anchor="ctr">
            <a:spAutoFit/>
          </a:bodyPr>
          <a:lstStyle/>
          <a:p>
            <a:r>
              <a:rPr lang="en-US" sz="2400" b="0" dirty="0">
                <a:solidFill>
                  <a:srgbClr val="CC3300"/>
                </a:solidFill>
                <a:latin typeface="Times New Roman" pitchFamily="18" charset="0"/>
              </a:rPr>
              <a:t>The official name of </a:t>
            </a:r>
            <a:endParaRPr lang="ru-RU" sz="2400" b="0" dirty="0">
              <a:solidFill>
                <a:srgbClr val="CC3300"/>
              </a:solidFill>
              <a:latin typeface="Times New Roman" pitchFamily="18" charset="0"/>
            </a:endParaRPr>
          </a:p>
          <a:p>
            <a:r>
              <a:rPr lang="en-US" sz="2400" b="0" dirty="0">
                <a:solidFill>
                  <a:srgbClr val="CC3300"/>
                </a:solidFill>
                <a:latin typeface="Times New Roman" pitchFamily="18" charset="0"/>
              </a:rPr>
              <a:t>the UK is the "</a:t>
            </a:r>
            <a:r>
              <a:rPr lang="en-US" sz="2400" dirty="0">
                <a:solidFill>
                  <a:srgbClr val="CC3300"/>
                </a:solidFill>
                <a:latin typeface="Times New Roman" pitchFamily="18" charset="0"/>
              </a:rPr>
              <a:t>United Kingdom of Great Britain and Northern Ireland". </a:t>
            </a:r>
          </a:p>
        </p:txBody>
      </p:sp>
      <p:sp>
        <p:nvSpPr>
          <p:cNvPr id="696334" name="AutoShape 14">
            <a:hlinkClick r:id="" action="ppaction://noaction" highlightClick="1"/>
          </p:cNvPr>
          <p:cNvSpPr>
            <a:spLocks noChangeArrowheads="1"/>
          </p:cNvSpPr>
          <p:nvPr/>
        </p:nvSpPr>
        <p:spPr bwMode="auto">
          <a:xfrm>
            <a:off x="8243888" y="6497638"/>
            <a:ext cx="755650" cy="360362"/>
          </a:xfrm>
          <a:prstGeom prst="actionButtonReturn">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696336" name="Picture 16" descr="map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5" y="1989138"/>
            <a:ext cx="4464050" cy="4176712"/>
          </a:xfrm>
          <a:prstGeom prst="rect">
            <a:avLst/>
          </a:prstGeom>
          <a:noFill/>
          <a:extLst>
            <a:ext uri="{909E8E84-426E-40DD-AFC4-6F175D3DCCD1}">
              <a14:hiddenFill xmlns:a14="http://schemas.microsoft.com/office/drawing/2010/main">
                <a:solidFill>
                  <a:srgbClr val="FFFFFF"/>
                </a:solidFill>
              </a14:hiddenFill>
            </a:ext>
          </a:extLst>
        </p:spPr>
      </p:pic>
      <p:sp>
        <p:nvSpPr>
          <p:cNvPr id="696339" name="AutoShape 19"/>
          <p:cNvSpPr>
            <a:spLocks noChangeArrowheads="1"/>
          </p:cNvSpPr>
          <p:nvPr/>
        </p:nvSpPr>
        <p:spPr bwMode="auto">
          <a:xfrm>
            <a:off x="3563938" y="3357563"/>
            <a:ext cx="1655762" cy="215900"/>
          </a:xfrm>
          <a:prstGeom prst="leftArrow">
            <a:avLst>
              <a:gd name="adj1" fmla="val 50000"/>
              <a:gd name="adj2" fmla="val 191728"/>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sz="2400">
              <a:solidFill>
                <a:srgbClr val="FFFF00"/>
              </a:solidFill>
              <a:latin typeface="Tahoma" pitchFamily="34" charset="0"/>
            </a:endParaRPr>
          </a:p>
        </p:txBody>
      </p:sp>
      <p:sp>
        <p:nvSpPr>
          <p:cNvPr id="696340" name="AutoShape 20"/>
          <p:cNvSpPr>
            <a:spLocks noChangeArrowheads="1"/>
          </p:cNvSpPr>
          <p:nvPr/>
        </p:nvSpPr>
        <p:spPr bwMode="auto">
          <a:xfrm>
            <a:off x="611188" y="3429000"/>
            <a:ext cx="1116012" cy="217488"/>
          </a:xfrm>
          <a:prstGeom prst="rightArrow">
            <a:avLst>
              <a:gd name="adj1" fmla="val 50000"/>
              <a:gd name="adj2" fmla="val 128284"/>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96341" name="Text Box 21"/>
          <p:cNvSpPr txBox="1">
            <a:spLocks noChangeArrowheads="1"/>
          </p:cNvSpPr>
          <p:nvPr/>
        </p:nvSpPr>
        <p:spPr bwMode="auto">
          <a:xfrm>
            <a:off x="4240213" y="2789238"/>
            <a:ext cx="1951037" cy="457200"/>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n-US" sz="2400" dirty="0">
                <a:solidFill>
                  <a:srgbClr val="CC3300"/>
                </a:solidFill>
                <a:latin typeface="Times New Roman" pitchFamily="18" charset="0"/>
              </a:rPr>
              <a:t>Great Britain</a:t>
            </a:r>
            <a:endParaRPr lang="ru-RU" sz="2400" dirty="0">
              <a:solidFill>
                <a:srgbClr val="CC3300"/>
              </a:solidFill>
              <a:latin typeface="Times New Roman" pitchFamily="18" charset="0"/>
            </a:endParaRPr>
          </a:p>
        </p:txBody>
      </p:sp>
      <p:sp>
        <p:nvSpPr>
          <p:cNvPr id="696342" name="Text Box 22"/>
          <p:cNvSpPr txBox="1">
            <a:spLocks noChangeArrowheads="1"/>
          </p:cNvSpPr>
          <p:nvPr/>
        </p:nvSpPr>
        <p:spPr bwMode="auto">
          <a:xfrm>
            <a:off x="0" y="4076700"/>
            <a:ext cx="2444750" cy="457200"/>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2400" dirty="0">
                <a:solidFill>
                  <a:srgbClr val="CC3300"/>
                </a:solidFill>
                <a:latin typeface="Times New Roman" pitchFamily="18" charset="0"/>
              </a:rPr>
              <a:t>Northern Ireland</a:t>
            </a:r>
            <a:endParaRPr lang="ru-RU" sz="2400" dirty="0">
              <a:solidFill>
                <a:srgbClr val="CC3300"/>
              </a:solidFill>
              <a:latin typeface="Times New Roman" pitchFamily="18" charset="0"/>
            </a:endParaRPr>
          </a:p>
        </p:txBody>
      </p:sp>
      <p:pic>
        <p:nvPicPr>
          <p:cNvPr id="696346" name="Picture 26" descr="000012087457">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426200"/>
            <a:ext cx="792163" cy="431800"/>
          </a:xfrm>
          <a:prstGeom prst="rect">
            <a:avLst/>
          </a:prstGeom>
          <a:noFill/>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56973"/>
      </p:ext>
    </p:extLst>
  </p:cSld>
  <p:clrMapOvr>
    <a:masterClrMapping/>
  </p:clrMapOvr>
  <p:transition spd="slow" advTm="4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96339"/>
                                        </p:tgtEl>
                                      </p:cBhvr>
                                    </p:animEffect>
                                    <p:animScale>
                                      <p:cBhvr>
                                        <p:cTn id="7" dur="250" autoRev="1" fill="hold"/>
                                        <p:tgtEl>
                                          <p:spTgt spid="696339"/>
                                        </p:tgtEl>
                                      </p:cBhvr>
                                      <p:by x="105000" y="105000"/>
                                    </p:animScale>
                                  </p:childTnLst>
                                </p:cTn>
                              </p:par>
                            </p:childTnLst>
                          </p:cTn>
                        </p:par>
                        <p:par>
                          <p:cTn id="8" fill="hold" nodeType="afterGroup">
                            <p:stCondLst>
                              <p:cond delay="500"/>
                            </p:stCondLst>
                            <p:childTnLst>
                              <p:par>
                                <p:cTn id="9" presetID="6" presetClass="emph" presetSubtype="0" fill="hold" grpId="1" nodeType="afterEffect">
                                  <p:stCondLst>
                                    <p:cond delay="0"/>
                                  </p:stCondLst>
                                  <p:childTnLst>
                                    <p:animScale>
                                      <p:cBhvr>
                                        <p:cTn id="10" dur="2000" fill="hold"/>
                                        <p:tgtEl>
                                          <p:spTgt spid="696339"/>
                                        </p:tgtEl>
                                      </p:cBhvr>
                                      <p:by x="150000" y="150000"/>
                                    </p:animScale>
                                  </p:childTnLst>
                                </p:cTn>
                              </p:par>
                            </p:childTnLst>
                          </p:cTn>
                        </p:par>
                        <p:par>
                          <p:cTn id="11" fill="hold" nodeType="afterGroup">
                            <p:stCondLst>
                              <p:cond delay="2500"/>
                            </p:stCondLst>
                            <p:childTnLst>
                              <p:par>
                                <p:cTn id="12" presetID="26" presetClass="emph" presetSubtype="0" fill="hold" grpId="0" nodeType="afterEffect">
                                  <p:stCondLst>
                                    <p:cond delay="0"/>
                                  </p:stCondLst>
                                  <p:childTnLst>
                                    <p:animEffect transition="out" filter="fade">
                                      <p:cBhvr>
                                        <p:cTn id="13" dur="500" tmFilter="0, 0; .2, .5; .8, .5; 1, 0"/>
                                        <p:tgtEl>
                                          <p:spTgt spid="696340"/>
                                        </p:tgtEl>
                                      </p:cBhvr>
                                    </p:animEffect>
                                    <p:animScale>
                                      <p:cBhvr>
                                        <p:cTn id="14" dur="250" autoRev="1" fill="hold"/>
                                        <p:tgtEl>
                                          <p:spTgt spid="696340"/>
                                        </p:tgtEl>
                                      </p:cBhvr>
                                      <p:by x="105000" y="105000"/>
                                    </p:animScale>
                                  </p:childTnLst>
                                </p:cTn>
                              </p:par>
                              <p:par>
                                <p:cTn id="15" presetID="6" presetClass="emph" presetSubtype="0" fill="hold" grpId="1" nodeType="withEffect">
                                  <p:stCondLst>
                                    <p:cond delay="0"/>
                                  </p:stCondLst>
                                  <p:childTnLst>
                                    <p:animScale>
                                      <p:cBhvr>
                                        <p:cTn id="16" dur="2000" fill="hold"/>
                                        <p:tgtEl>
                                          <p:spTgt spid="69634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39" grpId="0" animBg="1"/>
      <p:bldP spid="696339" grpId="1" animBg="1"/>
      <p:bldP spid="696340" grpId="0" animBg="1"/>
      <p:bldP spid="69634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7410" name="Picture 2" descr="http://upload.wikimedia.org/wikipedia/commons/7/7f/Canaletto_-_The_Interior_of_Henry_VII's_Chapel_in_Westminster_Abb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350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8434" name="Picture 2" descr="http://upload.wikimedia.org/wikipedia/commons/a/a6/Westminster_Abbey_Interior_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506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9458" name="Picture 2" descr="http://img1.liveinternet.ru/images/attach/c/3/77/398/77398553_abbeyins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281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0482" name="Picture 2" descr="http://english4all.ru/TRAVEL_PHOTOS/London/westminster-abbe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74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1506" name="Picture 2" descr="http://www.urban75.org/london/images/westminster-cathedral-campanile-tower-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39952" y="404664"/>
            <a:ext cx="2448272"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Westminster Cathedral</a:t>
            </a:r>
            <a:endParaRPr lang="ru-RU" sz="2400" dirty="0"/>
          </a:p>
        </p:txBody>
      </p:sp>
    </p:spTree>
    <p:extLst>
      <p:ext uri="{BB962C8B-B14F-4D97-AF65-F5344CB8AC3E}">
        <p14:creationId xmlns:p14="http://schemas.microsoft.com/office/powerpoint/2010/main" val="203996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2530" name="Picture 2" descr="http://brittanylondainlondon.files.wordpress.com/2011/01/280605997_d7fa7abb6c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4" y="0"/>
            <a:ext cx="916023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91471" y="16559"/>
            <a:ext cx="4752528" cy="241912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342900" indent="-342900">
              <a:lnSpc>
                <a:spcPct val="90000"/>
              </a:lnSpc>
              <a:buBlip>
                <a:blip r:embed="rId3"/>
              </a:buBlip>
            </a:pPr>
            <a:r>
              <a:rPr lang="et-EE" sz="2400" dirty="0"/>
              <a:t>It was built between 1895 and 1903.</a:t>
            </a:r>
          </a:p>
          <a:p>
            <a:pPr marL="342900" indent="-342900">
              <a:lnSpc>
                <a:spcPct val="90000"/>
              </a:lnSpc>
              <a:buBlip>
                <a:blip r:embed="rId3"/>
              </a:buBlip>
            </a:pPr>
            <a:r>
              <a:rPr lang="et-EE" sz="2400" dirty="0"/>
              <a:t>This is the seat of the Cardinal Archbishop and the leading Roman Catholic Church in England. </a:t>
            </a:r>
          </a:p>
          <a:p>
            <a:pPr marL="342900" indent="-342900">
              <a:lnSpc>
                <a:spcPct val="90000"/>
              </a:lnSpc>
              <a:buBlip>
                <a:blip r:embed="rId3"/>
              </a:buBlip>
            </a:pPr>
            <a:r>
              <a:rPr lang="et-EE" sz="2400" dirty="0"/>
              <a:t>Its bell tower is 84 metres high.</a:t>
            </a:r>
            <a:endParaRPr lang="en-GB" sz="2400" dirty="0"/>
          </a:p>
        </p:txBody>
      </p:sp>
    </p:spTree>
    <p:extLst>
      <p:ext uri="{BB962C8B-B14F-4D97-AF65-F5344CB8AC3E}">
        <p14:creationId xmlns:p14="http://schemas.microsoft.com/office/powerpoint/2010/main" val="3438152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3554" name="Picture 2" descr="http://thebackbencher.co.uk/wp-content/uploads/2013/09/Houses-of-Parlia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 y="0"/>
            <a:ext cx="91438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11960" y="692696"/>
            <a:ext cx="273630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The Houses of Parliament</a:t>
            </a:r>
            <a:endParaRPr lang="ru-RU" dirty="0"/>
          </a:p>
        </p:txBody>
      </p:sp>
    </p:spTree>
    <p:extLst>
      <p:ext uri="{BB962C8B-B14F-4D97-AF65-F5344CB8AC3E}">
        <p14:creationId xmlns:p14="http://schemas.microsoft.com/office/powerpoint/2010/main" val="715100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4578" name="Picture 2" descr="http://www.britainexpress.com/images/attractions/editor/London-03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572000" y="4365104"/>
            <a:ext cx="4572000" cy="2308324"/>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ct val="50000"/>
              </a:spcBef>
            </a:pPr>
            <a:r>
              <a:rPr lang="en-US" dirty="0">
                <a:solidFill>
                  <a:srgbClr val="336699"/>
                </a:solidFill>
              </a:rPr>
              <a:t>Houses of Parliament stands on the River Thames at Westminster. It begun in 1840 after a Great Fire of London. It is officially known as the Palace of Westminster. The complex includes the House of Commons, the House of Lords, Westminster  Hall, and the 320 foot high Clock Tower. It contains the world famous sight Big Ben.</a:t>
            </a:r>
            <a:endParaRPr lang="ru-RU" dirty="0">
              <a:solidFill>
                <a:srgbClr val="336699"/>
              </a:solidFill>
            </a:endParaRPr>
          </a:p>
        </p:txBody>
      </p:sp>
    </p:spTree>
    <p:extLst>
      <p:ext uri="{BB962C8B-B14F-4D97-AF65-F5344CB8AC3E}">
        <p14:creationId xmlns:p14="http://schemas.microsoft.com/office/powerpoint/2010/main" val="230990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25602" name="Picture 2" descr="http://www.the-magician.co.uk/images/riverside-houses-of-parlia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9872" y="116632"/>
            <a:ext cx="460851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Blip>
                <a:blip r:embed="rId3"/>
              </a:buBlip>
            </a:pPr>
            <a:r>
              <a:rPr lang="et-EE" dirty="0"/>
              <a:t>This big palace is the most famous building in the world – the British Parliament.</a:t>
            </a:r>
          </a:p>
          <a:p>
            <a:pPr marL="342900" indent="-342900">
              <a:buBlip>
                <a:blip r:embed="rId3"/>
              </a:buBlip>
            </a:pPr>
            <a:r>
              <a:rPr lang="et-EE" dirty="0"/>
              <a:t>The building is 280 metres long.</a:t>
            </a:r>
          </a:p>
          <a:p>
            <a:pPr marL="342900" indent="-342900">
              <a:buBlip>
                <a:blip r:embed="rId3"/>
              </a:buBlip>
            </a:pPr>
            <a:r>
              <a:rPr lang="et-EE" dirty="0"/>
              <a:t>There are more than 1000 rooms.</a:t>
            </a:r>
            <a:endParaRPr lang="en-GB" dirty="0"/>
          </a:p>
        </p:txBody>
      </p:sp>
    </p:spTree>
    <p:extLst>
      <p:ext uri="{BB962C8B-B14F-4D97-AF65-F5344CB8AC3E}">
        <p14:creationId xmlns:p14="http://schemas.microsoft.com/office/powerpoint/2010/main" val="2336664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6626" name="Picture 2" descr="http://www.hdwallpaperstop.com/wp-content/uploads/2013/11/London-Big-Ben-at-Night-Wallp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9592" y="548680"/>
            <a:ext cx="1008112"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t>Big Ben</a:t>
            </a:r>
            <a:endParaRPr lang="ru-RU" sz="2400" dirty="0"/>
          </a:p>
        </p:txBody>
      </p:sp>
    </p:spTree>
    <p:extLst>
      <p:ext uri="{BB962C8B-B14F-4D97-AF65-F5344CB8AC3E}">
        <p14:creationId xmlns:p14="http://schemas.microsoft.com/office/powerpoint/2010/main" val="3030975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302" name="Rectangle 6"/>
          <p:cNvSpPr>
            <a:spLocks noChangeArrowheads="1"/>
          </p:cNvSpPr>
          <p:nvPr/>
        </p:nvSpPr>
        <p:spPr bwMode="auto">
          <a:xfrm>
            <a:off x="179511" y="188640"/>
            <a:ext cx="8857049" cy="1569660"/>
          </a:xfrm>
          <a:prstGeom prst="rect">
            <a:avLst/>
          </a:prstGeo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en-US" sz="4800" dirty="0" smtClean="0">
                <a:solidFill>
                  <a:srgbClr val="0033CC"/>
                </a:solidFill>
              </a:rPr>
              <a:t>The United Kingdom of Great Britain and Northern Ireland</a:t>
            </a:r>
            <a:endParaRPr lang="en-US" sz="4800" dirty="0">
              <a:solidFill>
                <a:srgbClr val="0033CC"/>
              </a:solidFill>
            </a:endParaRPr>
          </a:p>
        </p:txBody>
      </p:sp>
      <p:sp>
        <p:nvSpPr>
          <p:cNvPr id="695321" name="Rectangle 25"/>
          <p:cNvSpPr>
            <a:spLocks noChangeArrowheads="1"/>
          </p:cNvSpPr>
          <p:nvPr/>
        </p:nvSpPr>
        <p:spPr bwMode="auto">
          <a:xfrm>
            <a:off x="6516216" y="2026882"/>
            <a:ext cx="2627784" cy="1754326"/>
          </a:xfrm>
          <a:prstGeom prst="rect">
            <a:avLst/>
          </a:prstGeom>
          <a:ln/>
        </p:spPr>
        <p:style>
          <a:lnRef idx="3">
            <a:schemeClr val="lt1"/>
          </a:lnRef>
          <a:fillRef idx="1">
            <a:schemeClr val="accent2"/>
          </a:fillRef>
          <a:effectRef idx="1">
            <a:schemeClr val="accent2"/>
          </a:effectRef>
          <a:fontRef idx="minor">
            <a:schemeClr val="lt1"/>
          </a:fontRef>
        </p:style>
        <p:txBody>
          <a:bodyPr wrap="square" anchor="ctr">
            <a:spAutoFit/>
          </a:bodyPr>
          <a:lstStyle/>
          <a:p>
            <a:r>
              <a:rPr lang="en-US" sz="1800" dirty="0">
                <a:solidFill>
                  <a:schemeClr val="bg1"/>
                </a:solidFill>
                <a:latin typeface="Times New Roman" pitchFamily="18" charset="0"/>
              </a:rPr>
              <a:t>If you look at the full name of the UK,</a:t>
            </a:r>
          </a:p>
          <a:p>
            <a:r>
              <a:rPr lang="en-US" sz="1800" dirty="0">
                <a:solidFill>
                  <a:schemeClr val="bg1"/>
                </a:solidFill>
                <a:latin typeface="Times New Roman" pitchFamily="18" charset="0"/>
              </a:rPr>
              <a:t> you will see that the UK includes </a:t>
            </a:r>
            <a:r>
              <a:rPr lang="en-US" sz="1800" dirty="0" smtClean="0">
                <a:solidFill>
                  <a:schemeClr val="bg1"/>
                </a:solidFill>
                <a:latin typeface="Times New Roman" pitchFamily="18" charset="0"/>
              </a:rPr>
              <a:t>Scotland, England, Northern Ireland and Wales</a:t>
            </a:r>
            <a:endParaRPr lang="en-US" sz="1800" dirty="0">
              <a:solidFill>
                <a:schemeClr val="bg1"/>
              </a:solidFill>
              <a:latin typeface="Sylfaen" pitchFamily="18" charset="0"/>
            </a:endParaRPr>
          </a:p>
        </p:txBody>
      </p:sp>
      <p:sp>
        <p:nvSpPr>
          <p:cNvPr id="695322" name="Rectangle 26"/>
          <p:cNvSpPr>
            <a:spLocks noChangeArrowheads="1"/>
          </p:cNvSpPr>
          <p:nvPr/>
        </p:nvSpPr>
        <p:spPr bwMode="auto">
          <a:xfrm>
            <a:off x="6516216" y="3846582"/>
            <a:ext cx="2536707" cy="1323439"/>
          </a:xfrm>
          <a:prstGeom prst="rect">
            <a:avLst/>
          </a:prstGeom>
          <a:ln/>
        </p:spPr>
        <p:style>
          <a:lnRef idx="3">
            <a:schemeClr val="lt1"/>
          </a:lnRef>
          <a:fillRef idx="1">
            <a:schemeClr val="accent2"/>
          </a:fillRef>
          <a:effectRef idx="1">
            <a:schemeClr val="accent2"/>
          </a:effectRef>
          <a:fontRef idx="minor">
            <a:schemeClr val="lt1"/>
          </a:fontRef>
        </p:style>
        <p:txBody>
          <a:bodyPr wrap="square" anchor="ctr">
            <a:spAutoFit/>
          </a:bodyPr>
          <a:lstStyle/>
          <a:p>
            <a:r>
              <a:rPr lang="en-US" sz="2000" dirty="0">
                <a:solidFill>
                  <a:schemeClr val="bg2"/>
                </a:solidFill>
                <a:latin typeface="Times New Roman" pitchFamily="18" charset="0"/>
              </a:rPr>
              <a:t>People in the UK are called British although they have different </a:t>
            </a:r>
            <a:r>
              <a:rPr lang="en-US" sz="2000" dirty="0" smtClean="0">
                <a:solidFill>
                  <a:schemeClr val="bg2"/>
                </a:solidFill>
                <a:latin typeface="Times New Roman" pitchFamily="18" charset="0"/>
              </a:rPr>
              <a:t>nationalities</a:t>
            </a:r>
            <a:endParaRPr lang="en-US" sz="2400" dirty="0">
              <a:latin typeface="Times New Roman" pitchFamily="18" charset="0"/>
            </a:endParaRPr>
          </a:p>
        </p:txBody>
      </p:sp>
      <p:pic>
        <p:nvPicPr>
          <p:cNvPr id="695328" name="Picture 32" descr="000012087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426200"/>
            <a:ext cx="792163" cy="431800"/>
          </a:xfrm>
          <a:prstGeom prst="rect">
            <a:avLst/>
          </a:prstGeom>
          <a:noFill/>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wordpress.stars.manchester.ac.uk/campus/victoriapark/opalgardensra/wp-content/uploads/2009/06/uk-ma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1758300"/>
            <a:ext cx="5760642" cy="4956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530162"/>
      </p:ext>
    </p:extLst>
  </p:cSld>
  <p:clrMapOvr>
    <a:masterClrMapping/>
  </p:clrMapOvr>
  <p:transition spd="med">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upload.wikimedia.org/wikipedia/commons/d/dc/Big_Ben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
            <a:ext cx="6408712" cy="689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915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860032" y="1052736"/>
            <a:ext cx="3814192" cy="3960440"/>
          </a:xfrm>
        </p:spPr>
        <p:txBody>
          <a:bodyPr/>
          <a:lstStyle/>
          <a:p>
            <a:r>
              <a:rPr lang="et-EE" dirty="0"/>
              <a:t>Big Ben, the big clock tower, is the symbol of London. It strikes hours</a:t>
            </a:r>
            <a:endParaRPr lang="ru-RU" dirty="0"/>
          </a:p>
        </p:txBody>
      </p:sp>
      <p:pic>
        <p:nvPicPr>
          <p:cNvPr id="28674" name="Picture 2" descr="https://encrypted-tbn0.gstatic.com/images?q=tbn:ANd9GcQWqIT7hC6gvfEm47pMtQDoemZ0EMh-JPNV6it1N8zIUMMSEsm2S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40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337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http://www.hrp.org.uk/Images/TOL_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260648"/>
            <a:ext cx="237626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600" dirty="0" smtClean="0"/>
              <a:t>The Tower of London</a:t>
            </a:r>
            <a:endParaRPr lang="ru-RU" sz="3600" dirty="0"/>
          </a:p>
        </p:txBody>
      </p:sp>
      <p:sp>
        <p:nvSpPr>
          <p:cNvPr id="5" name="TextBox 4"/>
          <p:cNvSpPr txBox="1"/>
          <p:nvPr/>
        </p:nvSpPr>
        <p:spPr>
          <a:xfrm>
            <a:off x="4823520" y="5013176"/>
            <a:ext cx="4320480"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solidFill>
                  <a:schemeClr val="tx1"/>
                </a:solidFill>
              </a:rPr>
              <a:t>The Tower has been part of the capital’s history for the past 900 years. The fortress first built by William the Conqueror as a citadel, royal palace, seat of the government. The Tower now protects the Crown Jewels.</a:t>
            </a:r>
            <a:endParaRPr lang="ru-RU" dirty="0">
              <a:solidFill>
                <a:schemeClr val="tx1"/>
              </a:solidFill>
            </a:endParaRPr>
          </a:p>
        </p:txBody>
      </p:sp>
    </p:spTree>
    <p:extLst>
      <p:ext uri="{BB962C8B-B14F-4D97-AF65-F5344CB8AC3E}">
        <p14:creationId xmlns:p14="http://schemas.microsoft.com/office/powerpoint/2010/main" val="3664058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050" name="Picture 2" descr="http://upload.wikimedia.org/wikipedia/commons/e/eb/Tower_of_London,_Traitors_G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9144000"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87416" y="14001"/>
            <a:ext cx="525658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Tx/>
              <a:buChar char="•"/>
            </a:pPr>
            <a:r>
              <a:rPr lang="et-EE" dirty="0"/>
              <a:t>The Tower of London has been a fortress, a palace, an arsenal, a mint, a prison, an observatory, a zoo, the home of the Crown Jewels and a tourist attraction.</a:t>
            </a:r>
            <a:endParaRPr lang="en-GB" dirty="0"/>
          </a:p>
        </p:txBody>
      </p:sp>
    </p:spTree>
    <p:extLst>
      <p:ext uri="{BB962C8B-B14F-4D97-AF65-F5344CB8AC3E}">
        <p14:creationId xmlns:p14="http://schemas.microsoft.com/office/powerpoint/2010/main" val="1512790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wwwdelivery.superstock.com/WI/223/442/PreviewComp/SuperStock_442-111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536" y="219998"/>
            <a:ext cx="2448272"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dirty="0" smtClean="0">
                <a:solidFill>
                  <a:srgbClr val="FF0000"/>
                </a:solidFill>
              </a:rPr>
              <a:t>Imperial State Crown</a:t>
            </a:r>
            <a:endParaRPr lang="ru-RU" sz="2400" dirty="0">
              <a:solidFill>
                <a:srgbClr val="FF0000"/>
              </a:solidFill>
            </a:endParaRPr>
          </a:p>
        </p:txBody>
      </p:sp>
    </p:spTree>
    <p:extLst>
      <p:ext uri="{BB962C8B-B14F-4D97-AF65-F5344CB8AC3E}">
        <p14:creationId xmlns:p14="http://schemas.microsoft.com/office/powerpoint/2010/main" val="469806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098" name="Picture 2" descr="http://www.leaderpost.com/news/cms/binary/2237120.jpg?size=620x400s"/>
          <p:cNvPicPr>
            <a:picLocks noChangeAspect="1" noChangeArrowheads="1"/>
          </p:cNvPicPr>
          <p:nvPr/>
        </p:nvPicPr>
        <p:blipFill rotWithShape="1">
          <a:blip r:embed="rId2">
            <a:extLst>
              <a:ext uri="{28A0092B-C50C-407E-A947-70E740481C1C}">
                <a14:useLocalDpi xmlns:a14="http://schemas.microsoft.com/office/drawing/2010/main" val="0"/>
              </a:ext>
            </a:extLst>
          </a:blip>
          <a:srcRect l="1348" r="1173"/>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44208" y="1628800"/>
            <a:ext cx="2592288"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Tx/>
              <a:buChar char="•"/>
            </a:pPr>
            <a:r>
              <a:rPr lang="et-EE" sz="2000" dirty="0">
                <a:solidFill>
                  <a:srgbClr val="7030A0"/>
                </a:solidFill>
              </a:rPr>
              <a:t>The Tower’s greatest treasure is the Imperial State Crown.</a:t>
            </a:r>
          </a:p>
          <a:p>
            <a:pPr marL="342900" indent="-342900">
              <a:buFontTx/>
              <a:buChar char="•"/>
            </a:pPr>
            <a:r>
              <a:rPr lang="et-EE" sz="2000" dirty="0">
                <a:solidFill>
                  <a:srgbClr val="7030A0"/>
                </a:solidFill>
              </a:rPr>
              <a:t>There are 2 800 diamonds on it.</a:t>
            </a:r>
            <a:endParaRPr lang="et-EE" sz="2000" dirty="0">
              <a:solidFill>
                <a:srgbClr val="7030A0"/>
              </a:solidFill>
            </a:endParaRPr>
          </a:p>
        </p:txBody>
      </p:sp>
    </p:spTree>
    <p:extLst>
      <p:ext uri="{BB962C8B-B14F-4D97-AF65-F5344CB8AC3E}">
        <p14:creationId xmlns:p14="http://schemas.microsoft.com/office/powerpoint/2010/main" val="2180827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2878088" cy="1470025"/>
          </a:xfrm>
        </p:spPr>
        <p:txBody>
          <a:bodyPr/>
          <a:lstStyle/>
          <a:p>
            <a:r>
              <a:rPr lang="en-US" dirty="0" err="1" smtClean="0"/>
              <a:t>Beefaters</a:t>
            </a:r>
            <a:endParaRPr lang="ru-RU" dirty="0"/>
          </a:p>
        </p:txBody>
      </p:sp>
      <p:pic>
        <p:nvPicPr>
          <p:cNvPr id="5122" name="Picture 2" descr="http://yeomenoftheguard.com/cyw.yg%5b1%5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1"/>
            <a:ext cx="53722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61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6146" name="Picture 2" descr="http://www.blogcdn.com/www.luxist.com/media/2008/09/buckingham-palace-pictur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5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88024" y="4869160"/>
            <a:ext cx="4248472"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Blip>
                <a:blip r:embed="rId3"/>
              </a:buBlip>
            </a:pPr>
            <a:r>
              <a:rPr lang="et-EE" dirty="0"/>
              <a:t>The quards of the Tower are called Beefeaters.</a:t>
            </a:r>
          </a:p>
          <a:p>
            <a:pPr marL="342900" indent="-342900">
              <a:buBlip>
                <a:blip r:embed="rId3"/>
              </a:buBlip>
            </a:pPr>
            <a:r>
              <a:rPr lang="et-EE" dirty="0"/>
              <a:t>The  legend says that if the ravens leave, the Tower and the country will fall.</a:t>
            </a:r>
            <a:endParaRPr lang="en-GB" dirty="0"/>
          </a:p>
        </p:txBody>
      </p:sp>
    </p:spTree>
    <p:extLst>
      <p:ext uri="{BB962C8B-B14F-4D97-AF65-F5344CB8AC3E}">
        <p14:creationId xmlns:p14="http://schemas.microsoft.com/office/powerpoint/2010/main" val="1428961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7170" name="Picture 2" descr="http://englishblog.ru/wp-content/uploads/2013/11/london-tower-brid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778"/>
            <a:ext cx="9143999" cy="68452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44177" y="404664"/>
            <a:ext cx="1584176"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t-EE" sz="4000" b="1" dirty="0">
                <a:solidFill>
                  <a:srgbClr val="0000CC"/>
                </a:solidFill>
              </a:rPr>
              <a:t>Tower Bridge</a:t>
            </a:r>
            <a:endParaRPr lang="ru-RU" sz="4000" dirty="0"/>
          </a:p>
        </p:txBody>
      </p:sp>
    </p:spTree>
    <p:extLst>
      <p:ext uri="{BB962C8B-B14F-4D97-AF65-F5344CB8AC3E}">
        <p14:creationId xmlns:p14="http://schemas.microsoft.com/office/powerpoint/2010/main" val="2127013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8194" name="Picture 2" descr="http://travel.tickets.ua.s3.amazonaws.com/upload_post_images/25cd125f8916019a9d5909d771fdef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67944" y="476672"/>
            <a:ext cx="3024336"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lgn="ctr">
              <a:buBlip>
                <a:blip r:embed="rId3"/>
              </a:buBlip>
            </a:pPr>
            <a:r>
              <a:rPr lang="et-EE" dirty="0">
                <a:solidFill>
                  <a:srgbClr val="7030A0"/>
                </a:solidFill>
              </a:rPr>
              <a:t>The most famous</a:t>
            </a:r>
          </a:p>
          <a:p>
            <a:pPr marL="342900" indent="-342900" algn="ctr"/>
            <a:r>
              <a:rPr lang="et-EE" dirty="0">
                <a:solidFill>
                  <a:srgbClr val="7030A0"/>
                </a:solidFill>
              </a:rPr>
              <a:t>   bridge in London</a:t>
            </a:r>
          </a:p>
          <a:p>
            <a:pPr marL="342900" indent="-342900" algn="ctr"/>
            <a:r>
              <a:rPr lang="et-EE" dirty="0">
                <a:solidFill>
                  <a:srgbClr val="7030A0"/>
                </a:solidFill>
              </a:rPr>
              <a:t>   is a Tower bridge.</a:t>
            </a:r>
            <a:endParaRPr lang="en-GB" dirty="0">
              <a:solidFill>
                <a:srgbClr val="7030A0"/>
              </a:solidFill>
            </a:endParaRPr>
          </a:p>
        </p:txBody>
      </p:sp>
    </p:spTree>
    <p:extLst>
      <p:ext uri="{BB962C8B-B14F-4D97-AF65-F5344CB8AC3E}">
        <p14:creationId xmlns:p14="http://schemas.microsoft.com/office/powerpoint/2010/main" val="1143869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Picture 5" descr="http://www.poseur.net/stickers/bp29.gif">
            <a:hlinkClick r:id="" action="ppaction://hlinkshowjump?jump=nextslide">
              <a:snd r:embed="rId2" name="chimes.wav"/>
            </a:hlinkClick>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7" y="0"/>
            <a:ext cx="91611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15260" y="335845"/>
            <a:ext cx="7344816" cy="618630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b="1" dirty="0">
                <a:solidFill>
                  <a:schemeClr val="bg1"/>
                </a:solidFill>
              </a:rPr>
              <a:t>What have I done for you,</a:t>
            </a:r>
            <a:br>
              <a:rPr lang="en-US" sz="3600" b="1" dirty="0">
                <a:solidFill>
                  <a:schemeClr val="bg1"/>
                </a:solidFill>
              </a:rPr>
            </a:br>
            <a:r>
              <a:rPr lang="en-US" sz="3600" b="1" dirty="0">
                <a:solidFill>
                  <a:schemeClr val="bg1"/>
                </a:solidFill>
              </a:rPr>
              <a:t>England, my England?</a:t>
            </a:r>
            <a:br>
              <a:rPr lang="en-US" sz="3600" b="1" dirty="0">
                <a:solidFill>
                  <a:schemeClr val="bg1"/>
                </a:solidFill>
              </a:rPr>
            </a:br>
            <a:r>
              <a:rPr lang="en-US" sz="3600" b="1" dirty="0">
                <a:solidFill>
                  <a:schemeClr val="bg1"/>
                </a:solidFill>
              </a:rPr>
              <a:t>What is there I would not do,</a:t>
            </a:r>
            <a:br>
              <a:rPr lang="en-US" sz="3600" b="1" dirty="0">
                <a:solidFill>
                  <a:schemeClr val="bg1"/>
                </a:solidFill>
              </a:rPr>
            </a:br>
            <a:r>
              <a:rPr lang="en-US" sz="3600" b="1" dirty="0">
                <a:solidFill>
                  <a:schemeClr val="bg1"/>
                </a:solidFill>
              </a:rPr>
              <a:t>England, my own?</a:t>
            </a:r>
            <a:br>
              <a:rPr lang="en-US" sz="3600" b="1" dirty="0">
                <a:solidFill>
                  <a:schemeClr val="bg1"/>
                </a:solidFill>
              </a:rPr>
            </a:br>
            <a:r>
              <a:rPr lang="en-US" sz="3600" b="1" dirty="0">
                <a:solidFill>
                  <a:schemeClr val="bg1"/>
                </a:solidFill>
              </a:rPr>
              <a:t>With your glorious eyes austere,</a:t>
            </a:r>
            <a:br>
              <a:rPr lang="en-US" sz="3600" b="1" dirty="0">
                <a:solidFill>
                  <a:schemeClr val="bg1"/>
                </a:solidFill>
              </a:rPr>
            </a:br>
            <a:r>
              <a:rPr lang="en-US" sz="3600" b="1" dirty="0">
                <a:solidFill>
                  <a:schemeClr val="bg1"/>
                </a:solidFill>
              </a:rPr>
              <a:t>As the Lord were walking near,</a:t>
            </a:r>
            <a:br>
              <a:rPr lang="en-US" sz="3600" b="1" dirty="0">
                <a:solidFill>
                  <a:schemeClr val="bg1"/>
                </a:solidFill>
              </a:rPr>
            </a:br>
            <a:r>
              <a:rPr lang="en-US" sz="3600" b="1" dirty="0">
                <a:solidFill>
                  <a:schemeClr val="bg1"/>
                </a:solidFill>
              </a:rPr>
              <a:t>Whispering terrible things and dear</a:t>
            </a:r>
            <a:br>
              <a:rPr lang="en-US" sz="3600" b="1" dirty="0">
                <a:solidFill>
                  <a:schemeClr val="bg1"/>
                </a:solidFill>
              </a:rPr>
            </a:br>
            <a:r>
              <a:rPr lang="en-US" sz="3600" b="1" dirty="0">
                <a:solidFill>
                  <a:schemeClr val="bg1"/>
                </a:solidFill>
              </a:rPr>
              <a:t>As the Song on your bugles blown,</a:t>
            </a:r>
            <a:br>
              <a:rPr lang="en-US" sz="3600" b="1" dirty="0">
                <a:solidFill>
                  <a:schemeClr val="bg1"/>
                </a:solidFill>
              </a:rPr>
            </a:br>
            <a:r>
              <a:rPr lang="en-US" sz="3600" b="1" dirty="0">
                <a:solidFill>
                  <a:schemeClr val="bg1"/>
                </a:solidFill>
              </a:rPr>
              <a:t>England—</a:t>
            </a:r>
            <a:br>
              <a:rPr lang="en-US" sz="3600" b="1" dirty="0">
                <a:solidFill>
                  <a:schemeClr val="bg1"/>
                </a:solidFill>
              </a:rPr>
            </a:br>
            <a:r>
              <a:rPr lang="en-US" sz="3600" b="1" dirty="0">
                <a:solidFill>
                  <a:schemeClr val="bg1"/>
                </a:solidFill>
              </a:rPr>
              <a:t>Round the world on your bugles blown! </a:t>
            </a:r>
            <a:endParaRPr lang="ru-RU" sz="36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330766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9220" name="Picture 4" descr="http://www.hdwallpapersphotos.com/wp-content/uploads/2013/01/Tower-Bridge-of-Lon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 y="0"/>
            <a:ext cx="9141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27984" y="188640"/>
            <a:ext cx="2952328"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lgn="ctr">
              <a:buBlip>
                <a:blip r:embed="rId3"/>
              </a:buBlip>
            </a:pPr>
            <a:r>
              <a:rPr lang="et-EE" dirty="0">
                <a:solidFill>
                  <a:srgbClr val="7030A0"/>
                </a:solidFill>
                <a:latin typeface="Arial Narrow" pitchFamily="34" charset="0"/>
              </a:rPr>
              <a:t>Tower Bridge is a bascule-bridge. </a:t>
            </a:r>
          </a:p>
          <a:p>
            <a:pPr marL="342900" indent="-342900" algn="ctr">
              <a:buBlip>
                <a:blip r:embed="rId3"/>
              </a:buBlip>
            </a:pPr>
            <a:r>
              <a:rPr lang="et-EE" dirty="0">
                <a:solidFill>
                  <a:srgbClr val="7030A0"/>
                </a:solidFill>
                <a:latin typeface="Arial Narrow" pitchFamily="34" charset="0"/>
              </a:rPr>
              <a:t>The bascules will open to let ships pass through.</a:t>
            </a:r>
            <a:endParaRPr lang="en-GB" dirty="0">
              <a:solidFill>
                <a:srgbClr val="7030A0"/>
              </a:solidFill>
              <a:latin typeface="Arial Narrow" pitchFamily="34" charset="0"/>
            </a:endParaRPr>
          </a:p>
        </p:txBody>
      </p:sp>
    </p:spTree>
    <p:extLst>
      <p:ext uri="{BB962C8B-B14F-4D97-AF65-F5344CB8AC3E}">
        <p14:creationId xmlns:p14="http://schemas.microsoft.com/office/powerpoint/2010/main" val="2077000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42" name="Picture 2" descr="http://upload.wikimedia.org/wikipedia/commons/7/7b/St_Paul's_Cathedral,_London,_England_-_Jan_2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 y="0"/>
            <a:ext cx="91441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9632" y="476672"/>
            <a:ext cx="2232248" cy="369332"/>
          </a:xfrm>
          <a:prstGeom prst="rect">
            <a:avLst/>
          </a:prstGeom>
          <a:noFill/>
        </p:spPr>
        <p:txBody>
          <a:bodyPr wrap="square" rtlCol="0">
            <a:spAutoFit/>
          </a:bodyPr>
          <a:lstStyle/>
          <a:p>
            <a:endParaRPr lang="ru-RU" dirty="0"/>
          </a:p>
        </p:txBody>
      </p:sp>
      <p:sp>
        <p:nvSpPr>
          <p:cNvPr id="5" name="TextBox 4"/>
          <p:cNvSpPr txBox="1"/>
          <p:nvPr/>
        </p:nvSpPr>
        <p:spPr>
          <a:xfrm>
            <a:off x="827584" y="332656"/>
            <a:ext cx="1728192"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t-EE" sz="2400" b="1" dirty="0">
                <a:solidFill>
                  <a:srgbClr val="0000CC"/>
                </a:solidFill>
              </a:rPr>
              <a:t>St. Paul’s Cathedral</a:t>
            </a:r>
            <a:endParaRPr lang="ru-RU" sz="2400" dirty="0"/>
          </a:p>
        </p:txBody>
      </p:sp>
    </p:spTree>
    <p:extLst>
      <p:ext uri="{BB962C8B-B14F-4D97-AF65-F5344CB8AC3E}">
        <p14:creationId xmlns:p14="http://schemas.microsoft.com/office/powerpoint/2010/main" val="1477018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Picture 4" descr="текст 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9144000" cy="6927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4928236" y="2852936"/>
            <a:ext cx="3960440" cy="38164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179388" lvl="1" indent="0">
              <a:buFontTx/>
              <a:buNone/>
            </a:pPr>
            <a:r>
              <a:rPr lang="en-US" sz="2200" dirty="0">
                <a:solidFill>
                  <a:schemeClr val="tx1"/>
                </a:solidFill>
              </a:rPr>
              <a:t>St Paul’s Cathedral is the spiritual </a:t>
            </a:r>
            <a:r>
              <a:rPr lang="en-US" sz="2200" dirty="0" err="1">
                <a:solidFill>
                  <a:schemeClr val="tx1"/>
                </a:solidFill>
              </a:rPr>
              <a:t>centre</a:t>
            </a:r>
            <a:r>
              <a:rPr lang="en-US" sz="2200" dirty="0">
                <a:solidFill>
                  <a:schemeClr val="tx1"/>
                </a:solidFill>
              </a:rPr>
              <a:t> of the City. It was first built in 1666. The present building is the fifth cathedral to built </a:t>
            </a:r>
            <a:r>
              <a:rPr lang="en-US" sz="2200" dirty="0" err="1">
                <a:solidFill>
                  <a:schemeClr val="tx1"/>
                </a:solidFill>
              </a:rPr>
              <a:t>built</a:t>
            </a:r>
            <a:r>
              <a:rPr lang="en-US" sz="2200" dirty="0">
                <a:solidFill>
                  <a:schemeClr val="tx1"/>
                </a:solidFill>
              </a:rPr>
              <a:t> on the site. The architect of the baroque-style building was Sir Christopher Wren. St Paul’s Cathedral `is a fitting final place for many of the nation’s heroes. </a:t>
            </a:r>
            <a:endParaRPr lang="ru-RU" sz="2200" dirty="0">
              <a:solidFill>
                <a:schemeClr val="tx1"/>
              </a:solidFill>
            </a:endParaRPr>
          </a:p>
        </p:txBody>
      </p:sp>
    </p:spTree>
    <p:extLst>
      <p:ext uri="{BB962C8B-B14F-4D97-AF65-F5344CB8AC3E}">
        <p14:creationId xmlns:p14="http://schemas.microsoft.com/office/powerpoint/2010/main" val="2220651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1266" name="Picture 2" descr="http://www.london-attractions.info/images/attractions/st-pauls-cathed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60232" y="111607"/>
            <a:ext cx="2376264"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342900" indent="-342900">
              <a:buBlip>
                <a:blip r:embed="rId3"/>
              </a:buBlip>
            </a:pPr>
            <a:r>
              <a:rPr lang="et-EE" dirty="0"/>
              <a:t>St.Paul’s Cathedral is a famous building too.</a:t>
            </a:r>
          </a:p>
          <a:p>
            <a:pPr marL="342900" indent="-342900">
              <a:buBlip>
                <a:blip r:embed="rId3"/>
              </a:buBlip>
            </a:pPr>
            <a:r>
              <a:rPr lang="et-EE" dirty="0"/>
              <a:t>Prince Charles and Princess Diana married here in 1981.</a:t>
            </a:r>
            <a:endParaRPr lang="en-GB" dirty="0"/>
          </a:p>
        </p:txBody>
      </p:sp>
    </p:spTree>
    <p:extLst>
      <p:ext uri="{BB962C8B-B14F-4D97-AF65-F5344CB8AC3E}">
        <p14:creationId xmlns:p14="http://schemas.microsoft.com/office/powerpoint/2010/main" val="2441977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2290" name="Picture 2" descr="http://www.doubledecker-bus.com/wp-content/uploads/2009/11/London-Bu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36096" y="260648"/>
            <a:ext cx="3384376"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t-EE" sz="3200" b="1" dirty="0">
                <a:solidFill>
                  <a:srgbClr val="0000CC"/>
                </a:solidFill>
              </a:rPr>
              <a:t>Double-deckers</a:t>
            </a:r>
            <a:endParaRPr lang="ru-RU" sz="3200" dirty="0"/>
          </a:p>
        </p:txBody>
      </p:sp>
    </p:spTree>
    <p:extLst>
      <p:ext uri="{BB962C8B-B14F-4D97-AF65-F5344CB8AC3E}">
        <p14:creationId xmlns:p14="http://schemas.microsoft.com/office/powerpoint/2010/main" val="630827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3314" name="Picture 2" descr="http://us.123rf.com/400wm/400/400/busja/busja0912/busja091200014/6120612-round-vignette-with-image-of-double-decker-bus-on-background-english-symbol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260648"/>
            <a:ext cx="4176464"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Blip>
                <a:blip r:embed="rId3"/>
              </a:buBlip>
            </a:pPr>
            <a:r>
              <a:rPr lang="et-EE" dirty="0"/>
              <a:t>There are big red buses called double-deckers in London. </a:t>
            </a:r>
          </a:p>
          <a:p>
            <a:pPr marL="342900" indent="-342900">
              <a:buBlip>
                <a:blip r:embed="rId3"/>
              </a:buBlip>
            </a:pPr>
            <a:r>
              <a:rPr lang="et-EE" dirty="0"/>
              <a:t>People sit upstairs and downstairs on these buses. </a:t>
            </a:r>
          </a:p>
          <a:p>
            <a:pPr marL="342900" indent="-342900">
              <a:buBlip>
                <a:blip r:embed="rId3"/>
              </a:buBlip>
            </a:pPr>
            <a:r>
              <a:rPr lang="et-EE" dirty="0"/>
              <a:t>Tourists like them very much.</a:t>
            </a:r>
            <a:endParaRPr lang="en-GB" dirty="0"/>
          </a:p>
        </p:txBody>
      </p:sp>
    </p:spTree>
    <p:extLst>
      <p:ext uri="{BB962C8B-B14F-4D97-AF65-F5344CB8AC3E}">
        <p14:creationId xmlns:p14="http://schemas.microsoft.com/office/powerpoint/2010/main" val="2477143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4509120"/>
            <a:ext cx="4572000" cy="1754326"/>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342900" indent="-342900">
              <a:buBlip>
                <a:blip r:embed="rId2"/>
              </a:buBlip>
            </a:pPr>
            <a:r>
              <a:rPr lang="et-EE" sz="3600" dirty="0"/>
              <a:t>Taxis in London are old-fashioned black cars.</a:t>
            </a:r>
            <a:endParaRPr lang="en-GB" sz="3600" dirty="0"/>
          </a:p>
        </p:txBody>
      </p:sp>
      <p:pic>
        <p:nvPicPr>
          <p:cNvPr id="5" name="Picture 5" descr="C:\kursus\Lucia Alver\Pildid helid\tax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98" y="692696"/>
            <a:ext cx="3495675"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kursus\Lucia Alver\Pildid helid\taks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857222"/>
            <a:ext cx="30829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364088" y="332656"/>
            <a:ext cx="2736304"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000" dirty="0" smtClean="0"/>
              <a:t>Taxis</a:t>
            </a:r>
            <a:endParaRPr lang="ru-RU" sz="4000" dirty="0"/>
          </a:p>
        </p:txBody>
      </p:sp>
    </p:spTree>
    <p:extLst>
      <p:ext uri="{BB962C8B-B14F-4D97-AF65-F5344CB8AC3E}">
        <p14:creationId xmlns:p14="http://schemas.microsoft.com/office/powerpoint/2010/main" val="338335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6386" name="Picture 2" descr="http://www.pepa.cz/userfiles2/MARTINA/aj+nj/wpid9-big-ben-red-phone-boo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62945" y="5661248"/>
            <a:ext cx="381642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t-EE" sz="2800" b="1" dirty="0">
                <a:solidFill>
                  <a:srgbClr val="0000CC"/>
                </a:solidFill>
              </a:rPr>
              <a:t>Telephone booths</a:t>
            </a:r>
            <a:endParaRPr lang="ru-RU" sz="2800" dirty="0"/>
          </a:p>
        </p:txBody>
      </p:sp>
    </p:spTree>
    <p:extLst>
      <p:ext uri="{BB962C8B-B14F-4D97-AF65-F5344CB8AC3E}">
        <p14:creationId xmlns:p14="http://schemas.microsoft.com/office/powerpoint/2010/main" val="1431592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4340" name="Picture 4" descr="http://pantheonphotos.files.wordpress.com/2011/02/london-england-red-phone-booths-photo-by-john-ecker-panthe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4869160"/>
            <a:ext cx="5832648"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lgn="ctr"/>
            <a:r>
              <a:rPr lang="et-EE" sz="3200" dirty="0"/>
              <a:t>From here you can call your friends.</a:t>
            </a:r>
            <a:endParaRPr lang="en-GB" sz="3200" dirty="0"/>
          </a:p>
        </p:txBody>
      </p:sp>
    </p:spTree>
    <p:extLst>
      <p:ext uri="{BB962C8B-B14F-4D97-AF65-F5344CB8AC3E}">
        <p14:creationId xmlns:p14="http://schemas.microsoft.com/office/powerpoint/2010/main" val="957238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8434" name="Picture 2" descr="http://fabipio.files.wordpress.com/2011/06/river-thames-1-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 y="0"/>
            <a:ext cx="913942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0047" y="332656"/>
            <a:ext cx="273630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t-EE" sz="3600" b="1" dirty="0">
                <a:solidFill>
                  <a:srgbClr val="0000CC"/>
                </a:solidFill>
              </a:rPr>
              <a:t>River Thames</a:t>
            </a:r>
            <a:endParaRPr lang="ru-RU" sz="3600" dirty="0"/>
          </a:p>
        </p:txBody>
      </p:sp>
    </p:spTree>
    <p:extLst>
      <p:ext uri="{BB962C8B-B14F-4D97-AF65-F5344CB8AC3E}">
        <p14:creationId xmlns:p14="http://schemas.microsoft.com/office/powerpoint/2010/main" val="86740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http://pics.livejournal.com/yger/pic/000a2et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545" y="-30476"/>
            <a:ext cx="9249543" cy="69371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9204" y="22207"/>
            <a:ext cx="5472608"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000" dirty="0" smtClean="0">
                <a:solidFill>
                  <a:srgbClr val="00B0F0"/>
                </a:solidFill>
              </a:rPr>
              <a:t>Welcome to London…</a:t>
            </a:r>
            <a:endParaRPr lang="ru-RU" sz="4000" dirty="0">
              <a:solidFill>
                <a:srgbClr val="00B0F0"/>
              </a:solidFill>
            </a:endParaRPr>
          </a:p>
        </p:txBody>
      </p:sp>
    </p:spTree>
    <p:extLst>
      <p:ext uri="{BB962C8B-B14F-4D97-AF65-F5344CB8AC3E}">
        <p14:creationId xmlns:p14="http://schemas.microsoft.com/office/powerpoint/2010/main" val="3215453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7410" name="Picture 2" descr="http://littleshipclub.co.uk/files/lead_images/river-thames.jpg?1378717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 y="-17334"/>
            <a:ext cx="9133415" cy="68753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92080" y="620688"/>
            <a:ext cx="3240360" cy="203132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342900" indent="-342900">
              <a:buBlip>
                <a:blip r:embed="rId3"/>
              </a:buBlip>
            </a:pPr>
            <a:r>
              <a:rPr lang="et-EE" dirty="0"/>
              <a:t>Thames flows through London.</a:t>
            </a:r>
          </a:p>
          <a:p>
            <a:pPr marL="342900" indent="-342900">
              <a:buBlip>
                <a:blip r:embed="rId3"/>
              </a:buBlip>
            </a:pPr>
            <a:r>
              <a:rPr lang="et-EE" dirty="0"/>
              <a:t>The River Thames is 338 km long.</a:t>
            </a:r>
          </a:p>
          <a:p>
            <a:pPr marL="342900" indent="-342900">
              <a:buBlip>
                <a:blip r:embed="rId3"/>
              </a:buBlip>
            </a:pPr>
            <a:r>
              <a:rPr lang="et-EE" dirty="0"/>
              <a:t>It is 245 m wide here.</a:t>
            </a:r>
          </a:p>
          <a:p>
            <a:pPr marL="342900" indent="-342900">
              <a:buBlip>
                <a:blip r:embed="rId3"/>
              </a:buBlip>
            </a:pPr>
            <a:r>
              <a:rPr lang="et-EE" dirty="0"/>
              <a:t>Even big seaships can visit London.</a:t>
            </a:r>
            <a:endParaRPr lang="en-GB" dirty="0"/>
          </a:p>
        </p:txBody>
      </p:sp>
    </p:spTree>
    <p:extLst>
      <p:ext uri="{BB962C8B-B14F-4D97-AF65-F5344CB8AC3E}">
        <p14:creationId xmlns:p14="http://schemas.microsoft.com/office/powerpoint/2010/main" val="824616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9458" name="Picture 2" descr="http://www.lumixgexperience.panasonic.co.uk/wp-content/uploads/gallery/gordonsimm/P128-0629-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052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0482" name="Picture 2" descr="http://cdn.londonandpartners.com/asset/c3291aa543a4ae6f15640dd087d8feb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96" y="0"/>
            <a:ext cx="911650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1259632" y="260927"/>
            <a:ext cx="3455987" cy="11430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smtClean="0">
                <a:solidFill>
                  <a:srgbClr val="FF0000"/>
                </a:solidFill>
              </a:rPr>
              <a:t>Piccadilly</a:t>
            </a:r>
            <a:endParaRPr lang="ru-RU" dirty="0">
              <a:solidFill>
                <a:srgbClr val="FF0000"/>
              </a:solidFill>
            </a:endParaRPr>
          </a:p>
        </p:txBody>
      </p:sp>
      <p:sp>
        <p:nvSpPr>
          <p:cNvPr id="6" name="Rectangle 3"/>
          <p:cNvSpPr txBox="1">
            <a:spLocks noChangeArrowheads="1"/>
          </p:cNvSpPr>
          <p:nvPr/>
        </p:nvSpPr>
        <p:spPr bwMode="auto">
          <a:xfrm>
            <a:off x="250825" y="5157788"/>
            <a:ext cx="8642350" cy="15113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FontTx/>
              <a:buNone/>
            </a:pPr>
            <a:r>
              <a:rPr lang="en-US" sz="2400" smtClean="0">
                <a:solidFill>
                  <a:srgbClr val="FF0000"/>
                </a:solidFill>
              </a:rPr>
              <a:t>Piccadilly is the centre of entertainment. It is the meeting point of six streets. Here you can find the most expensive shops, restaurants and entertainment places. This centre was created in 1980s. </a:t>
            </a:r>
            <a:endParaRPr lang="ru-RU" sz="2400" dirty="0">
              <a:solidFill>
                <a:srgbClr val="FF0000"/>
              </a:solidFill>
            </a:endParaRPr>
          </a:p>
        </p:txBody>
      </p:sp>
    </p:spTree>
    <p:extLst>
      <p:ext uri="{BB962C8B-B14F-4D97-AF65-F5344CB8AC3E}">
        <p14:creationId xmlns:p14="http://schemas.microsoft.com/office/powerpoint/2010/main" val="53139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dissolve">
                                      <p:cBhvr>
                                        <p:cTn id="11" dur="500"/>
                                        <p:tgtEl>
                                          <p:spTgt spid="6">
                                            <p:bg/>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dissolve">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95536" y="1772816"/>
            <a:ext cx="8143932" cy="2797172"/>
          </a:xfrm>
          <a:effectLst>
            <a:outerShdw blurRad="50800" dist="38100" dir="13500000" algn="br" rotWithShape="0">
              <a:prstClr val="black">
                <a:alpha val="40000"/>
              </a:prstClr>
            </a:outerShdw>
          </a:effectLst>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Aft>
                <a:spcPts val="0"/>
              </a:spcAft>
              <a:defRPr/>
            </a:pP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Shops and shopping in Britain</a:t>
            </a:r>
            <a:endParaRPr lang="ru-RU"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5169553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Aft>
                <a:spcPts val="0"/>
              </a:spcAft>
              <a:defRPr/>
            </a:pP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innerShdw blurRad="63500" dist="50800" dir="18900000">
                    <a:prstClr val="black">
                      <a:alpha val="50000"/>
                    </a:prstClr>
                  </a:innerShdw>
                </a:effectLst>
              </a:rPr>
              <a:t>Number one leisure activity</a:t>
            </a:r>
            <a:endParaRPr lang="ru-RU"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innerShdw blurRad="63500" dist="50800" dir="18900000">
                  <a:prstClr val="black">
                    <a:alpha val="50000"/>
                  </a:prstClr>
                </a:innerShdw>
              </a:effectLst>
            </a:endParaRPr>
          </a:p>
        </p:txBody>
      </p:sp>
      <p:sp>
        <p:nvSpPr>
          <p:cNvPr id="8195" name="Содержимое 2"/>
          <p:cNvSpPr>
            <a:spLocks noGrp="1"/>
          </p:cNvSpPr>
          <p:nvPr>
            <p:ph idx="1"/>
          </p:nvPr>
        </p:nvSpPr>
        <p:spPr/>
        <p:txBody>
          <a:bodyPr/>
          <a:lstStyle/>
          <a:p>
            <a:r>
              <a:rPr lang="en-US" sz="3600" smtClean="0"/>
              <a:t>The British, in the words of Napoleon, is 'a nation of shopkeepers‘. They are also a country of compulsive shoppers. They love to shop! It is their number one leisure activity and accounts for around 37% of all money spent in England.</a:t>
            </a:r>
            <a:endParaRPr lang="ru-RU" sz="3600" smtClean="0"/>
          </a:p>
        </p:txBody>
      </p:sp>
    </p:spTree>
    <p:extLst>
      <p:ext uri="{BB962C8B-B14F-4D97-AF65-F5344CB8AC3E}">
        <p14:creationId xmlns:p14="http://schemas.microsoft.com/office/powerpoint/2010/main" val="13054309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pPr algn="ctr"/>
            <a:r>
              <a:rPr lang="en-US" b="1" smtClean="0">
                <a:solidFill>
                  <a:srgbClr val="FF0000"/>
                </a:solidFill>
              </a:rPr>
              <a:t>Number one leisure activity</a:t>
            </a:r>
            <a:endParaRPr lang="ru-RU" b="1" smtClean="0">
              <a:solidFill>
                <a:srgbClr val="FF0000"/>
              </a:solidFill>
            </a:endParaRPr>
          </a:p>
        </p:txBody>
      </p:sp>
      <p:pic>
        <p:nvPicPr>
          <p:cNvPr id="92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50913" y="1714500"/>
            <a:ext cx="7264400" cy="4721225"/>
          </a:xfrm>
        </p:spPr>
      </p:pic>
    </p:spTree>
    <p:extLst>
      <p:ext uri="{BB962C8B-B14F-4D97-AF65-F5344CB8AC3E}">
        <p14:creationId xmlns:p14="http://schemas.microsoft.com/office/powerpoint/2010/main" val="22505051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Содержимое 2"/>
          <p:cNvSpPr>
            <a:spLocks noGrp="1"/>
          </p:cNvSpPr>
          <p:nvPr>
            <p:ph idx="1"/>
          </p:nvPr>
        </p:nvSpPr>
        <p:spPr>
          <a:xfrm>
            <a:off x="500063" y="857250"/>
            <a:ext cx="8358187" cy="6000750"/>
          </a:xfrm>
        </p:spPr>
        <p:txBody>
          <a:bodyPr/>
          <a:lstStyle/>
          <a:p>
            <a:r>
              <a:rPr lang="en-US" smtClean="0"/>
              <a:t>The main shopping street in many towns is called the </a:t>
            </a:r>
            <a:r>
              <a:rPr lang="en-US" b="1" smtClean="0">
                <a:solidFill>
                  <a:srgbClr val="FF0000"/>
                </a:solidFill>
              </a:rPr>
              <a:t>High Street</a:t>
            </a:r>
            <a:r>
              <a:rPr lang="en-US" smtClean="0"/>
              <a:t>, where you should head for if you want to go shopping.</a:t>
            </a:r>
          </a:p>
          <a:p>
            <a:r>
              <a:rPr lang="en-US" smtClean="0"/>
              <a:t> A few small shops are owned by local people. Most are owned by national 'chains' of stores. This makes many town centres look the same.</a:t>
            </a:r>
          </a:p>
          <a:p>
            <a:r>
              <a:rPr lang="en-US" smtClean="0"/>
              <a:t> Some towns also have street markets where fresh food and cheap goods can be bought</a:t>
            </a:r>
          </a:p>
          <a:p>
            <a:r>
              <a:rPr lang="en-US" smtClean="0"/>
              <a:t>. Away from the town centre, small 'corner' shops provide groceries to local customers.</a:t>
            </a:r>
            <a:endParaRPr lang="ru-RU" smtClean="0"/>
          </a:p>
        </p:txBody>
      </p:sp>
    </p:spTree>
    <p:extLst>
      <p:ext uri="{BB962C8B-B14F-4D97-AF65-F5344CB8AC3E}">
        <p14:creationId xmlns:p14="http://schemas.microsoft.com/office/powerpoint/2010/main" val="23823551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fontAlgn="auto">
              <a:spcAft>
                <a:spcPts val="0"/>
              </a:spcAft>
              <a:defRPr/>
            </a:pPr>
            <a:r>
              <a:rPr lang="en-US" b="1" dirty="0" smtClean="0">
                <a:solidFill>
                  <a:srgbClr val="FF0000"/>
                </a:solidFill>
              </a:rPr>
              <a:t>High Street </a:t>
            </a:r>
            <a:r>
              <a:rPr lang="en-US" b="1" dirty="0" smtClean="0"/>
              <a:t>– the main shopping street in every city and town</a:t>
            </a:r>
            <a:endParaRPr lang="ru-RU" b="1" dirty="0"/>
          </a:p>
        </p:txBody>
      </p:sp>
      <p:pic>
        <p:nvPicPr>
          <p:cNvPr id="112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3988" y="1785938"/>
            <a:ext cx="6291262" cy="4722812"/>
          </a:xfrm>
        </p:spPr>
      </p:pic>
    </p:spTree>
    <p:extLst>
      <p:ext uri="{BB962C8B-B14F-4D97-AF65-F5344CB8AC3E}">
        <p14:creationId xmlns:p14="http://schemas.microsoft.com/office/powerpoint/2010/main" val="12153163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457200" y="274638"/>
            <a:ext cx="8472488" cy="1154112"/>
          </a:xfrm>
        </p:spPr>
        <p:txBody>
          <a:bodyPr/>
          <a:lstStyle/>
          <a:p>
            <a:pPr algn="ctr"/>
            <a:r>
              <a:rPr lang="en-US" sz="5400" b="1" smtClean="0">
                <a:solidFill>
                  <a:srgbClr val="FF0000"/>
                </a:solidFill>
              </a:rPr>
              <a:t>Time to go shopping</a:t>
            </a:r>
            <a:endParaRPr lang="ru-RU" sz="5400" b="1" smtClean="0">
              <a:solidFill>
                <a:srgbClr val="FF0000"/>
              </a:solidFill>
            </a:endParaRPr>
          </a:p>
        </p:txBody>
      </p:sp>
      <p:sp>
        <p:nvSpPr>
          <p:cNvPr id="12291" name="Содержимое 2"/>
          <p:cNvSpPr>
            <a:spLocks noGrp="1"/>
          </p:cNvSpPr>
          <p:nvPr>
            <p:ph idx="1"/>
          </p:nvPr>
        </p:nvSpPr>
        <p:spPr>
          <a:xfrm>
            <a:off x="357188" y="1600200"/>
            <a:ext cx="8215312" cy="4972050"/>
          </a:xfrm>
        </p:spPr>
        <p:txBody>
          <a:bodyPr/>
          <a:lstStyle/>
          <a:p>
            <a:r>
              <a:rPr lang="en-US" sz="3600" smtClean="0"/>
              <a:t>Peak shopping days are </a:t>
            </a:r>
            <a:r>
              <a:rPr lang="en-US" sz="3600" smtClean="0">
                <a:solidFill>
                  <a:srgbClr val="FF0000"/>
                </a:solidFill>
              </a:rPr>
              <a:t>Saturdays and Sundays</a:t>
            </a:r>
            <a:r>
              <a:rPr lang="en-US" sz="3600" smtClean="0"/>
              <a:t>.</a:t>
            </a:r>
          </a:p>
          <a:p>
            <a:r>
              <a:rPr lang="en-US" sz="3600" smtClean="0"/>
              <a:t>Shops are generally open on </a:t>
            </a:r>
            <a:r>
              <a:rPr lang="en-US" sz="3600" smtClean="0">
                <a:solidFill>
                  <a:srgbClr val="FF0000"/>
                </a:solidFill>
              </a:rPr>
              <a:t>Bank Holidays</a:t>
            </a:r>
            <a:r>
              <a:rPr lang="en-US" sz="3600" smtClean="0"/>
              <a:t>.</a:t>
            </a:r>
          </a:p>
          <a:p>
            <a:r>
              <a:rPr lang="en-US" sz="3600" smtClean="0"/>
              <a:t> Bank Holidays are a great time to shop as there are many sales on especially around </a:t>
            </a:r>
            <a:r>
              <a:rPr lang="en-US" sz="3600" smtClean="0">
                <a:solidFill>
                  <a:srgbClr val="FF0000"/>
                </a:solidFill>
              </a:rPr>
              <a:t>Easter and Christmas</a:t>
            </a:r>
            <a:r>
              <a:rPr lang="en-US" sz="3600" smtClean="0"/>
              <a:t>.</a:t>
            </a:r>
            <a:endParaRPr lang="ru-RU" sz="3600" smtClean="0"/>
          </a:p>
        </p:txBody>
      </p:sp>
    </p:spTree>
    <p:extLst>
      <p:ext uri="{BB962C8B-B14F-4D97-AF65-F5344CB8AC3E}">
        <p14:creationId xmlns:p14="http://schemas.microsoft.com/office/powerpoint/2010/main" val="36452721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28625" y="285750"/>
            <a:ext cx="7467600" cy="1143000"/>
          </a:xfrm>
        </p:spPr>
        <p:txBody>
          <a:bodyPr/>
          <a:lstStyle/>
          <a:p>
            <a:pPr algn="ctr"/>
            <a:r>
              <a:rPr lang="it-IT" sz="5400" b="1" smtClean="0">
                <a:solidFill>
                  <a:srgbClr val="FF0000"/>
                </a:solidFill>
              </a:rPr>
              <a:t>Shopping Hours</a:t>
            </a:r>
            <a:endParaRPr lang="ru-RU" sz="5400" b="1" smtClean="0">
              <a:solidFill>
                <a:srgbClr val="FF0000"/>
              </a:solidFill>
            </a:endParaRPr>
          </a:p>
        </p:txBody>
      </p:sp>
      <p:sp>
        <p:nvSpPr>
          <p:cNvPr id="13315" name="Содержимое 2"/>
          <p:cNvSpPr>
            <a:spLocks noGrp="1"/>
          </p:cNvSpPr>
          <p:nvPr>
            <p:ph idx="1"/>
          </p:nvPr>
        </p:nvSpPr>
        <p:spPr>
          <a:xfrm>
            <a:off x="457200" y="2348880"/>
            <a:ext cx="8229600" cy="3777283"/>
          </a:xfrm>
        </p:spPr>
        <p:txBody>
          <a:bodyPr/>
          <a:lstStyle/>
          <a:p>
            <a:pPr algn="ctr"/>
            <a:r>
              <a:rPr lang="en-US" sz="5400" dirty="0" smtClean="0"/>
              <a:t>In England, most retail shops are generally open 6 or 7 days a week.</a:t>
            </a:r>
            <a:endParaRPr lang="ru-RU" sz="5400" dirty="0" smtClean="0"/>
          </a:p>
        </p:txBody>
      </p:sp>
    </p:spTree>
    <p:extLst>
      <p:ext uri="{BB962C8B-B14F-4D97-AF65-F5344CB8AC3E}">
        <p14:creationId xmlns:p14="http://schemas.microsoft.com/office/powerpoint/2010/main" val="832098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3074" name="Picture 2" descr="http://cdn.londonandpartners.com/asset/6a56c3b33eddc0cb952c9fe4fc32fe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3" y="-16978"/>
            <a:ext cx="9140507" cy="68749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60032" y="260648"/>
            <a:ext cx="4032448"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4000" dirty="0" smtClean="0"/>
              <a:t>Trafalgar Square</a:t>
            </a:r>
            <a:endParaRPr lang="ru-RU" sz="4000" dirty="0"/>
          </a:p>
        </p:txBody>
      </p:sp>
    </p:spTree>
    <p:extLst>
      <p:ext uri="{BB962C8B-B14F-4D97-AF65-F5344CB8AC3E}">
        <p14:creationId xmlns:p14="http://schemas.microsoft.com/office/powerpoint/2010/main" val="39186313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63" y="214313"/>
            <a:ext cx="8358187" cy="642937"/>
          </a:xfrm>
        </p:spPr>
        <p:txBody>
          <a:bodyPr>
            <a:normAutofit fontScale="90000"/>
          </a:bodyPr>
          <a:lstStyle/>
          <a:p>
            <a:pPr algn="ctr" fontAlgn="auto">
              <a:spcAft>
                <a:spcPts val="0"/>
              </a:spcAft>
              <a:defRPr/>
            </a:pPr>
            <a:r>
              <a:rPr lang="it-IT" b="1" dirty="0" smtClean="0">
                <a:solidFill>
                  <a:srgbClr val="FF0000"/>
                </a:solidFill>
              </a:rPr>
              <a:t>Typical opening  times are:</a:t>
            </a:r>
            <a:endParaRPr lang="ru-RU" b="1" dirty="0">
              <a:solidFill>
                <a:srgbClr val="FF0000"/>
              </a:solidFill>
            </a:endParaRPr>
          </a:p>
        </p:txBody>
      </p:sp>
      <p:sp>
        <p:nvSpPr>
          <p:cNvPr id="3" name="Содержимое 2"/>
          <p:cNvSpPr>
            <a:spLocks noGrp="1"/>
          </p:cNvSpPr>
          <p:nvPr>
            <p:ph idx="1"/>
          </p:nvPr>
        </p:nvSpPr>
        <p:spPr>
          <a:xfrm>
            <a:off x="357188" y="1071563"/>
            <a:ext cx="8501062" cy="5500687"/>
          </a:xfrm>
        </p:spPr>
        <p:txBody>
          <a:bodyPr>
            <a:normAutofit fontScale="85000" lnSpcReduction="20000"/>
          </a:bodyPr>
          <a:lstStyle/>
          <a:p>
            <a:pPr marL="420624" indent="-384048" fontAlgn="auto">
              <a:spcAft>
                <a:spcPts val="0"/>
              </a:spcAft>
              <a:buFont typeface="Wingdings 2"/>
              <a:buChar char=""/>
              <a:defRPr/>
            </a:pPr>
            <a:r>
              <a:rPr lang="en-US" dirty="0" smtClean="0"/>
              <a:t>Mondays - Saturdays 9</a:t>
            </a:r>
            <a:r>
              <a:rPr lang="ru-RU" dirty="0" smtClean="0"/>
              <a:t> </a:t>
            </a:r>
            <a:r>
              <a:rPr lang="en-US" dirty="0" smtClean="0"/>
              <a:t>am to 5:30</a:t>
            </a:r>
            <a:r>
              <a:rPr lang="ru-RU" dirty="0" smtClean="0"/>
              <a:t> </a:t>
            </a:r>
            <a:r>
              <a:rPr lang="en-US" dirty="0" smtClean="0"/>
              <a:t>pm</a:t>
            </a:r>
          </a:p>
          <a:p>
            <a:pPr marL="420624" indent="-384048" fontAlgn="auto">
              <a:spcAft>
                <a:spcPts val="0"/>
              </a:spcAft>
              <a:buFont typeface="Wingdings 2"/>
              <a:buChar char=""/>
              <a:defRPr/>
            </a:pPr>
            <a:r>
              <a:rPr lang="en-US" dirty="0" smtClean="0"/>
              <a:t>Some shopping </a:t>
            </a:r>
            <a:r>
              <a:rPr lang="en-US" dirty="0" err="1" smtClean="0"/>
              <a:t>centres</a:t>
            </a:r>
            <a:r>
              <a:rPr lang="en-US" dirty="0" smtClean="0"/>
              <a:t> stay open until 8 pm or later. </a:t>
            </a:r>
          </a:p>
          <a:p>
            <a:pPr marL="420624" indent="-384048" fontAlgn="auto">
              <a:spcAft>
                <a:spcPts val="0"/>
              </a:spcAft>
              <a:buFont typeface="Wingdings 2"/>
              <a:buChar char=""/>
              <a:defRPr/>
            </a:pPr>
            <a:endParaRPr lang="en-US" dirty="0" smtClean="0"/>
          </a:p>
          <a:p>
            <a:pPr marL="420624" indent="-384048" fontAlgn="auto">
              <a:spcAft>
                <a:spcPts val="0"/>
              </a:spcAft>
              <a:buFont typeface="Wingdings 2"/>
              <a:buChar char=""/>
              <a:defRPr/>
            </a:pPr>
            <a:r>
              <a:rPr lang="en-US" dirty="0" smtClean="0"/>
              <a:t>Sunday – 10</a:t>
            </a:r>
            <a:r>
              <a:rPr lang="ru-RU" dirty="0" smtClean="0"/>
              <a:t> </a:t>
            </a:r>
            <a:r>
              <a:rPr lang="en-US" dirty="0" smtClean="0"/>
              <a:t>am to 4</a:t>
            </a:r>
            <a:r>
              <a:rPr lang="ru-RU" dirty="0" smtClean="0"/>
              <a:t> </a:t>
            </a:r>
            <a:r>
              <a:rPr lang="en-US" dirty="0" smtClean="0"/>
              <a:t>pm (or 11</a:t>
            </a:r>
            <a:r>
              <a:rPr lang="ru-RU" dirty="0" smtClean="0"/>
              <a:t> </a:t>
            </a:r>
            <a:r>
              <a:rPr lang="en-US" dirty="0" smtClean="0"/>
              <a:t>am to 5</a:t>
            </a:r>
            <a:r>
              <a:rPr lang="ru-RU" dirty="0" smtClean="0"/>
              <a:t> </a:t>
            </a:r>
            <a:r>
              <a:rPr lang="en-US" dirty="0" smtClean="0"/>
              <a:t>pm) </a:t>
            </a:r>
          </a:p>
          <a:p>
            <a:pPr marL="420624" indent="-384048" fontAlgn="auto">
              <a:spcAft>
                <a:spcPts val="0"/>
              </a:spcAft>
              <a:buFont typeface="Wingdings 2"/>
              <a:buChar char=""/>
              <a:defRPr/>
            </a:pPr>
            <a:r>
              <a:rPr lang="en-US" dirty="0" smtClean="0"/>
              <a:t>Sunday shopping has become popular in recent years and most large shops in towns are open for business. Shops are only allowed to trade for 6 hours on Sundays. </a:t>
            </a:r>
          </a:p>
          <a:p>
            <a:pPr marL="420624" indent="-384048" fontAlgn="auto">
              <a:spcAft>
                <a:spcPts val="0"/>
              </a:spcAft>
              <a:buFont typeface="Wingdings 2"/>
              <a:buChar char=""/>
              <a:defRPr/>
            </a:pPr>
            <a:endParaRPr lang="en-US" dirty="0" smtClean="0"/>
          </a:p>
          <a:p>
            <a:pPr marL="420624" indent="-384048" fontAlgn="auto">
              <a:spcAft>
                <a:spcPts val="0"/>
              </a:spcAft>
              <a:buFont typeface="Wingdings 2"/>
              <a:buChar char=""/>
              <a:defRPr/>
            </a:pPr>
            <a:r>
              <a:rPr lang="en-US" dirty="0" smtClean="0"/>
              <a:t>Large supermarkets are open for 24 hours except for Sundays.</a:t>
            </a:r>
          </a:p>
          <a:p>
            <a:pPr marL="420624" indent="-384048" fontAlgn="auto">
              <a:spcAft>
                <a:spcPts val="0"/>
              </a:spcAft>
              <a:buFont typeface="Wingdings 2"/>
              <a:buChar char=""/>
              <a:defRPr/>
            </a:pPr>
            <a:endParaRPr lang="en-US" dirty="0" smtClean="0"/>
          </a:p>
          <a:p>
            <a:pPr marL="420624" indent="-384048" fontAlgn="auto">
              <a:spcAft>
                <a:spcPts val="0"/>
              </a:spcAft>
              <a:buFont typeface="Wingdings 2"/>
              <a:buChar char=""/>
              <a:defRPr/>
            </a:pPr>
            <a:r>
              <a:rPr lang="en-US" dirty="0" smtClean="0"/>
              <a:t>Many supermarkets and superstores otherwise open from 8am until 10pm from Mondays to Saturdays and 10</a:t>
            </a:r>
            <a:r>
              <a:rPr lang="ru-RU" dirty="0" smtClean="0"/>
              <a:t> </a:t>
            </a:r>
            <a:r>
              <a:rPr lang="en-US" dirty="0" smtClean="0"/>
              <a:t>am to 4</a:t>
            </a:r>
            <a:r>
              <a:rPr lang="ru-RU" dirty="0" smtClean="0"/>
              <a:t> </a:t>
            </a:r>
            <a:r>
              <a:rPr lang="en-US" dirty="0" smtClean="0"/>
              <a:t>pm (or 11</a:t>
            </a:r>
            <a:r>
              <a:rPr lang="ru-RU" dirty="0" smtClean="0"/>
              <a:t> </a:t>
            </a:r>
            <a:r>
              <a:rPr lang="en-US" dirty="0" smtClean="0"/>
              <a:t>am to 5pm) on Sundays.</a:t>
            </a:r>
            <a:endParaRPr lang="ru-RU" dirty="0"/>
          </a:p>
        </p:txBody>
      </p:sp>
    </p:spTree>
    <p:extLst>
      <p:ext uri="{BB962C8B-B14F-4D97-AF65-F5344CB8AC3E}">
        <p14:creationId xmlns:p14="http://schemas.microsoft.com/office/powerpoint/2010/main" val="1453561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457200" y="274638"/>
            <a:ext cx="8686800" cy="1011237"/>
          </a:xfrm>
        </p:spPr>
        <p:txBody>
          <a:bodyPr/>
          <a:lstStyle/>
          <a:p>
            <a:pPr algn="ctr"/>
            <a:r>
              <a:rPr lang="it-IT" b="1" smtClean="0">
                <a:solidFill>
                  <a:srgbClr val="FF0000"/>
                </a:solidFill>
              </a:rPr>
              <a:t>Public Holidays / Bank Holidays</a:t>
            </a:r>
            <a:endParaRPr lang="ru-RU" b="1" smtClean="0">
              <a:solidFill>
                <a:srgbClr val="FF0000"/>
              </a:solidFill>
            </a:endParaRPr>
          </a:p>
        </p:txBody>
      </p:sp>
      <p:sp>
        <p:nvSpPr>
          <p:cNvPr id="3" name="Содержимое 2"/>
          <p:cNvSpPr>
            <a:spLocks noGrp="1"/>
          </p:cNvSpPr>
          <p:nvPr>
            <p:ph idx="1"/>
          </p:nvPr>
        </p:nvSpPr>
        <p:spPr>
          <a:xfrm>
            <a:off x="428625" y="1285875"/>
            <a:ext cx="8429625" cy="5357813"/>
          </a:xfrm>
        </p:spPr>
        <p:txBody>
          <a:bodyPr>
            <a:normAutofit fontScale="70000" lnSpcReduction="20000"/>
          </a:bodyPr>
          <a:lstStyle/>
          <a:p>
            <a:pPr marL="420624" indent="-384048" fontAlgn="auto">
              <a:spcAft>
                <a:spcPts val="0"/>
              </a:spcAft>
              <a:buFont typeface="Wingdings 2"/>
              <a:buChar char=""/>
              <a:defRPr/>
            </a:pPr>
            <a:r>
              <a:rPr lang="en-US" sz="3200" dirty="0" smtClean="0"/>
              <a:t>On public holidays some shops open and some shops do not. As a general rule banks will be closed, most supermarkets and large stores will be open (although with reduced Sunday opening hours), and in larger towns many shops will open.</a:t>
            </a:r>
          </a:p>
          <a:p>
            <a:pPr marL="420624" indent="-384048" fontAlgn="auto">
              <a:spcAft>
                <a:spcPts val="0"/>
              </a:spcAft>
              <a:buFont typeface="Wingdings 2"/>
              <a:buChar char=""/>
              <a:defRPr/>
            </a:pPr>
            <a:endParaRPr lang="en-US" sz="3200" dirty="0" smtClean="0"/>
          </a:p>
          <a:p>
            <a:pPr marL="420624" indent="-384048" fontAlgn="auto">
              <a:spcAft>
                <a:spcPts val="0"/>
              </a:spcAft>
              <a:buFont typeface="Wingdings 2"/>
              <a:buChar char=""/>
              <a:defRPr/>
            </a:pPr>
            <a:r>
              <a:rPr lang="en-US" sz="3200" dirty="0" smtClean="0"/>
              <a:t>Bank Holiday Shop opening times 10am to 4pm (or 11am to 5pm) </a:t>
            </a:r>
          </a:p>
          <a:p>
            <a:pPr marL="420624" indent="-384048" fontAlgn="auto">
              <a:spcAft>
                <a:spcPts val="0"/>
              </a:spcAft>
              <a:buFont typeface="Wingdings 2"/>
              <a:buChar char=""/>
              <a:defRPr/>
            </a:pPr>
            <a:endParaRPr lang="en-US" sz="3200" dirty="0" smtClean="0"/>
          </a:p>
          <a:p>
            <a:pPr marL="420624" indent="-384048" fontAlgn="auto">
              <a:spcAft>
                <a:spcPts val="0"/>
              </a:spcAft>
              <a:buFont typeface="Wingdings 2"/>
              <a:buChar char=""/>
              <a:defRPr/>
            </a:pPr>
            <a:r>
              <a:rPr lang="en-US" sz="3200" dirty="0" smtClean="0"/>
              <a:t>Over  the Christmas and New Year period, all shops are closed on Christmas Day (December 25) and a some shops are closed on New Year's Day (January 1). However, an increasing number of shops are now opening on Boxing Day (December 26), which is when many start their 'New Year' sales.</a:t>
            </a:r>
          </a:p>
          <a:p>
            <a:pPr marL="420624" indent="-384048" fontAlgn="auto">
              <a:spcAft>
                <a:spcPts val="0"/>
              </a:spcAft>
              <a:buFont typeface="Wingdings 2"/>
              <a:buChar char=""/>
              <a:defRPr/>
            </a:pPr>
            <a:endParaRPr lang="en-US" sz="3200" dirty="0" smtClean="0"/>
          </a:p>
          <a:p>
            <a:pPr marL="420624" indent="-384048" fontAlgn="auto">
              <a:spcAft>
                <a:spcPts val="0"/>
              </a:spcAft>
              <a:buFont typeface="Wingdings 2"/>
              <a:buChar char=""/>
              <a:defRPr/>
            </a:pPr>
            <a:r>
              <a:rPr lang="en-US" sz="3200" dirty="0" smtClean="0"/>
              <a:t>It is likely that most shopping </a:t>
            </a:r>
            <a:r>
              <a:rPr lang="en-US" sz="3200" dirty="0" err="1" smtClean="0"/>
              <a:t>centres</a:t>
            </a:r>
            <a:r>
              <a:rPr lang="en-US" sz="3200" dirty="0" smtClean="0"/>
              <a:t> will be closed on Easter Sunday and there will be reduced shopping hours on Easter Monday (often from either 10 or 11 o'clock in the morning).</a:t>
            </a:r>
            <a:endParaRPr lang="ru-RU" sz="3200" dirty="0"/>
          </a:p>
        </p:txBody>
      </p:sp>
    </p:spTree>
    <p:extLst>
      <p:ext uri="{BB962C8B-B14F-4D97-AF65-F5344CB8AC3E}">
        <p14:creationId xmlns:p14="http://schemas.microsoft.com/office/powerpoint/2010/main" val="33405411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p:txBody>
          <a:bodyPr/>
          <a:lstStyle/>
          <a:p>
            <a:pPr algn="ctr"/>
            <a:r>
              <a:rPr lang="it-IT" b="1" smtClean="0">
                <a:solidFill>
                  <a:srgbClr val="FF0000"/>
                </a:solidFill>
              </a:rPr>
              <a:t>In Villages</a:t>
            </a:r>
            <a:endParaRPr lang="ru-RU" b="1" smtClean="0">
              <a:solidFill>
                <a:srgbClr val="FF0000"/>
              </a:solidFill>
            </a:endParaRPr>
          </a:p>
        </p:txBody>
      </p:sp>
      <p:sp>
        <p:nvSpPr>
          <p:cNvPr id="16387" name="Содержимое 2"/>
          <p:cNvSpPr>
            <a:spLocks noGrp="1"/>
          </p:cNvSpPr>
          <p:nvPr>
            <p:ph idx="1"/>
          </p:nvPr>
        </p:nvSpPr>
        <p:spPr/>
        <p:txBody>
          <a:bodyPr/>
          <a:lstStyle/>
          <a:p>
            <a:pPr algn="ctr"/>
            <a:r>
              <a:rPr lang="en-US" sz="4000" dirty="0" smtClean="0"/>
              <a:t>Some rural shops still follow the tradition of an early closing day (usually Wednesday) when the shops close at 1.00pm.</a:t>
            </a:r>
            <a:endParaRPr lang="ru-RU" sz="4000" dirty="0" smtClean="0"/>
          </a:p>
        </p:txBody>
      </p:sp>
    </p:spTree>
    <p:extLst>
      <p:ext uri="{BB962C8B-B14F-4D97-AF65-F5344CB8AC3E}">
        <p14:creationId xmlns:p14="http://schemas.microsoft.com/office/powerpoint/2010/main" val="29652339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pPr algn="ctr"/>
            <a:r>
              <a:rPr lang="it-IT" b="1" smtClean="0">
                <a:solidFill>
                  <a:srgbClr val="FF0000"/>
                </a:solidFill>
              </a:rPr>
              <a:t>Banking Hours</a:t>
            </a:r>
            <a:endParaRPr lang="ru-RU" b="1" smtClean="0">
              <a:solidFill>
                <a:srgbClr val="FF0000"/>
              </a:solidFill>
            </a:endParaRPr>
          </a:p>
        </p:txBody>
      </p:sp>
      <p:sp>
        <p:nvSpPr>
          <p:cNvPr id="3" name="Содержимое 2"/>
          <p:cNvSpPr>
            <a:spLocks noGrp="1"/>
          </p:cNvSpPr>
          <p:nvPr>
            <p:ph idx="1"/>
          </p:nvPr>
        </p:nvSpPr>
        <p:spPr/>
        <p:txBody>
          <a:bodyPr>
            <a:normAutofit fontScale="70000" lnSpcReduction="20000"/>
          </a:bodyPr>
          <a:lstStyle/>
          <a:p>
            <a:pPr marL="420624" indent="-384048" fontAlgn="auto">
              <a:spcAft>
                <a:spcPts val="0"/>
              </a:spcAft>
              <a:buFont typeface="Wingdings 2"/>
              <a:buChar char=""/>
              <a:defRPr/>
            </a:pPr>
            <a:r>
              <a:rPr lang="en-US" dirty="0" smtClean="0"/>
              <a:t>The major high street banks in England and Wales are Lloyds, Barclays, Midland and National Westminster (Nat West). In Scotland they are the Bank of Scotland, the Royal Bank of Scotland and the Clydesdale Bank.</a:t>
            </a:r>
          </a:p>
          <a:p>
            <a:pPr marL="420624" indent="-384048" fontAlgn="auto">
              <a:spcAft>
                <a:spcPts val="0"/>
              </a:spcAft>
              <a:buFont typeface="Wingdings 2"/>
              <a:buChar char=""/>
              <a:defRPr/>
            </a:pPr>
            <a:endParaRPr lang="en-US" dirty="0" smtClean="0"/>
          </a:p>
          <a:p>
            <a:pPr marL="420624" indent="-384048" fontAlgn="auto">
              <a:spcAft>
                <a:spcPts val="0"/>
              </a:spcAft>
              <a:buFont typeface="Wingdings 2"/>
              <a:buChar char=""/>
              <a:defRPr/>
            </a:pPr>
            <a:r>
              <a:rPr lang="en-US" dirty="0" smtClean="0"/>
              <a:t>Generally Monday-Friday 9:30 am-3:30 pm. Some branches stay open until 5:30 pm, and a few are open Saturday morning. </a:t>
            </a:r>
          </a:p>
          <a:p>
            <a:pPr marL="420624" indent="-384048" fontAlgn="auto">
              <a:spcAft>
                <a:spcPts val="0"/>
              </a:spcAft>
              <a:buFont typeface="Wingdings 2"/>
              <a:buChar char=""/>
              <a:defRPr/>
            </a:pPr>
            <a:endParaRPr lang="en-US" dirty="0" smtClean="0"/>
          </a:p>
          <a:p>
            <a:pPr marL="420624" indent="-384048" fontAlgn="auto">
              <a:spcAft>
                <a:spcPts val="0"/>
              </a:spcAft>
              <a:buFont typeface="Wingdings 2"/>
              <a:buChar char=""/>
              <a:defRPr/>
            </a:pPr>
            <a:r>
              <a:rPr lang="en-US" dirty="0" smtClean="0"/>
              <a:t>Most banks will have an ATM (Automated Teller Machine) outside the bank where you can draw out money with a credit or cash card. Many of these are available to use 24 hours a day, but some do still close for a few hours during the night.</a:t>
            </a:r>
            <a:endParaRPr lang="ru-RU" dirty="0"/>
          </a:p>
        </p:txBody>
      </p:sp>
    </p:spTree>
    <p:extLst>
      <p:ext uri="{BB962C8B-B14F-4D97-AF65-F5344CB8AC3E}">
        <p14:creationId xmlns:p14="http://schemas.microsoft.com/office/powerpoint/2010/main" val="40486153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glow rad="228600">
              <a:schemeClr val="accent2">
                <a:satMod val="175000"/>
                <a:alpha val="40000"/>
              </a:schemeClr>
            </a:glow>
            <a:outerShdw blurRad="76200" dir="18900000" sy="23000" kx="-1200000" algn="bl" rotWithShape="0">
              <a:prstClr val="black">
                <a:alpha val="20000"/>
              </a:prstClr>
            </a:outerShdw>
            <a:reflection blurRad="6350" stA="50000" endA="300" endPos="55000" dir="5400000" sy="-100000" algn="bl" rotWithShape="0"/>
          </a:effectLst>
        </p:spPr>
        <p:txBody>
          <a:bodyPr>
            <a:normAutofit/>
          </a:bodyPr>
          <a:lstStyle/>
          <a:p>
            <a:pPr algn="ctr" fontAlgn="auto">
              <a:spcAft>
                <a:spcPts val="0"/>
              </a:spcAft>
              <a:defRPr/>
            </a:pPr>
            <a:r>
              <a:rPr lang="en-US" dirty="0" smtClean="0">
                <a:solidFill>
                  <a:srgbClr val="FF0000"/>
                </a:solidFill>
                <a:effectLst>
                  <a:glow rad="228600">
                    <a:schemeClr val="accent2">
                      <a:satMod val="175000"/>
                      <a:alpha val="40000"/>
                    </a:schemeClr>
                  </a:glow>
                </a:effectLst>
              </a:rPr>
              <a:t>The </a:t>
            </a:r>
            <a:r>
              <a:rPr lang="it-IT" b="1" dirty="0" smtClean="0">
                <a:solidFill>
                  <a:srgbClr val="FF0000"/>
                </a:solidFill>
                <a:effectLst>
                  <a:glow rad="228600">
                    <a:schemeClr val="accent2">
                      <a:satMod val="175000"/>
                      <a:alpha val="40000"/>
                    </a:schemeClr>
                  </a:glow>
                </a:effectLst>
              </a:rPr>
              <a:t>Largest Shopping Centre</a:t>
            </a:r>
            <a:endParaRPr lang="ru-RU" b="1" dirty="0">
              <a:solidFill>
                <a:srgbClr val="FF0000"/>
              </a:solidFill>
              <a:effectLst>
                <a:glow rad="228600">
                  <a:schemeClr val="accent2">
                    <a:satMod val="175000"/>
                    <a:alpha val="40000"/>
                  </a:schemeClr>
                </a:glow>
              </a:effectLst>
            </a:endParaRPr>
          </a:p>
        </p:txBody>
      </p:sp>
      <p:pic>
        <p:nvPicPr>
          <p:cNvPr id="184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28688" y="1824038"/>
            <a:ext cx="7072312" cy="4529137"/>
          </a:xfrm>
        </p:spPr>
      </p:pic>
    </p:spTree>
    <p:extLst>
      <p:ext uri="{BB962C8B-B14F-4D97-AF65-F5344CB8AC3E}">
        <p14:creationId xmlns:p14="http://schemas.microsoft.com/office/powerpoint/2010/main" val="42401238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Содержимое 2"/>
          <p:cNvSpPr>
            <a:spLocks noGrp="1"/>
          </p:cNvSpPr>
          <p:nvPr>
            <p:ph idx="1"/>
          </p:nvPr>
        </p:nvSpPr>
        <p:spPr>
          <a:xfrm>
            <a:off x="571500" y="1000125"/>
            <a:ext cx="8143875" cy="5572125"/>
          </a:xfrm>
        </p:spPr>
        <p:txBody>
          <a:bodyPr/>
          <a:lstStyle/>
          <a:p>
            <a:r>
              <a:rPr lang="en-US" b="1" smtClean="0">
                <a:solidFill>
                  <a:srgbClr val="FF0000"/>
                </a:solidFill>
              </a:rPr>
              <a:t>Bluewater</a:t>
            </a:r>
            <a:r>
              <a:rPr lang="en-US" smtClean="0"/>
              <a:t> is the largest out of town shopping development in Europe, located in a disused chalk pit at Dartford in Kent. With more than 300 shops and parking for 13,000 cars, it attracts around 30 million visitors each year. </a:t>
            </a:r>
          </a:p>
          <a:p>
            <a:r>
              <a:rPr lang="en-US" smtClean="0"/>
              <a:t>Open: Monday to Friday: 10am – 9pm</a:t>
            </a:r>
          </a:p>
          <a:p>
            <a:r>
              <a:rPr lang="en-US" smtClean="0"/>
              <a:t>Saturday: 9am – 8pm</a:t>
            </a:r>
          </a:p>
          <a:p>
            <a:r>
              <a:rPr lang="en-US" smtClean="0"/>
              <a:t>Sunday: 11am – 5pm</a:t>
            </a:r>
            <a:endParaRPr lang="ru-RU" smtClean="0"/>
          </a:p>
        </p:txBody>
      </p:sp>
    </p:spTree>
    <p:extLst>
      <p:ext uri="{BB962C8B-B14F-4D97-AF65-F5344CB8AC3E}">
        <p14:creationId xmlns:p14="http://schemas.microsoft.com/office/powerpoint/2010/main" val="13365724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p:txBody>
          <a:bodyPr/>
          <a:lstStyle/>
          <a:p>
            <a:pPr algn="ctr"/>
            <a:r>
              <a:rPr lang="en-US" b="1" smtClean="0">
                <a:solidFill>
                  <a:srgbClr val="FF0000"/>
                </a:solidFill>
              </a:rPr>
              <a:t>Types of Shops in England</a:t>
            </a:r>
            <a:endParaRPr lang="ru-RU" b="1" smtClean="0">
              <a:solidFill>
                <a:srgbClr val="FF0000"/>
              </a:solidFill>
            </a:endParaRPr>
          </a:p>
        </p:txBody>
      </p:sp>
      <p:pic>
        <p:nvPicPr>
          <p:cNvPr id="2048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85875" y="1687513"/>
            <a:ext cx="6500813" cy="4868862"/>
          </a:xfrm>
        </p:spPr>
      </p:pic>
    </p:spTree>
    <p:extLst>
      <p:ext uri="{BB962C8B-B14F-4D97-AF65-F5344CB8AC3E}">
        <p14:creationId xmlns:p14="http://schemas.microsoft.com/office/powerpoint/2010/main" val="19792693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p:txBody>
          <a:bodyPr/>
          <a:lstStyle/>
          <a:p>
            <a:pPr algn="ctr"/>
            <a:r>
              <a:rPr lang="it-IT" b="1" smtClean="0">
                <a:solidFill>
                  <a:srgbClr val="FF0000"/>
                </a:solidFill>
              </a:rPr>
              <a:t>Shopping in London</a:t>
            </a:r>
            <a:endParaRPr lang="ru-RU" b="1" smtClean="0">
              <a:solidFill>
                <a:srgbClr val="FF0000"/>
              </a:solidFill>
            </a:endParaRPr>
          </a:p>
        </p:txBody>
      </p:sp>
      <p:sp>
        <p:nvSpPr>
          <p:cNvPr id="25603" name="Содержимое 2"/>
          <p:cNvSpPr>
            <a:spLocks noGrp="1"/>
          </p:cNvSpPr>
          <p:nvPr>
            <p:ph idx="1"/>
          </p:nvPr>
        </p:nvSpPr>
        <p:spPr/>
        <p:txBody>
          <a:bodyPr/>
          <a:lstStyle/>
          <a:p>
            <a:r>
              <a:rPr lang="en-US" smtClean="0"/>
              <a:t>London has over 40,000 shops and 26 major street markets to choose from.</a:t>
            </a:r>
          </a:p>
          <a:p>
            <a:r>
              <a:rPr lang="en-US" smtClean="0"/>
              <a:t>Oxford Street (Nearest Tube: Oxford Circus) </a:t>
            </a:r>
          </a:p>
          <a:p>
            <a:pPr>
              <a:buFont typeface="Wingdings 2" pitchFamily="18" charset="2"/>
              <a:buNone/>
            </a:pPr>
            <a:r>
              <a:rPr lang="en-US" smtClean="0"/>
              <a:t>    Oxford Street, London's busiest shopping street, is in the heart of the city's West End. It is the place for buying souvenirs, clothes, and so on.</a:t>
            </a:r>
            <a:endParaRPr lang="ru-RU" smtClean="0"/>
          </a:p>
        </p:txBody>
      </p:sp>
    </p:spTree>
    <p:extLst>
      <p:ext uri="{BB962C8B-B14F-4D97-AF65-F5344CB8AC3E}">
        <p14:creationId xmlns:p14="http://schemas.microsoft.com/office/powerpoint/2010/main" val="35918915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404664"/>
            <a:ext cx="7772400" cy="1470025"/>
          </a:xfrm>
        </p:spPr>
        <p:style>
          <a:lnRef idx="1">
            <a:schemeClr val="accent2"/>
          </a:lnRef>
          <a:fillRef idx="2">
            <a:schemeClr val="accent2"/>
          </a:fillRef>
          <a:effectRef idx="1">
            <a:schemeClr val="accent2"/>
          </a:effectRef>
          <a:fontRef idx="minor">
            <a:schemeClr val="dk1"/>
          </a:fontRef>
        </p:style>
        <p:txBody>
          <a:bodyPr/>
          <a:lstStyle/>
          <a:p>
            <a:r>
              <a:rPr lang="en-US" dirty="0" smtClean="0"/>
              <a:t>When you will be in London, </a:t>
            </a:r>
            <a:br>
              <a:rPr lang="en-US" dirty="0" smtClean="0"/>
            </a:br>
            <a:r>
              <a:rPr lang="en-US" dirty="0" smtClean="0"/>
              <a:t>at night you will go in night clubs</a:t>
            </a:r>
            <a:endParaRPr lang="ru-RU" dirty="0"/>
          </a:p>
        </p:txBody>
      </p:sp>
      <p:pic>
        <p:nvPicPr>
          <p:cNvPr id="31746" name="Picture 2" descr="http://www.allinlondon.co.uk/images/ed/1/preview/22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348880"/>
            <a:ext cx="3505502" cy="27363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16016" y="3212976"/>
            <a:ext cx="288032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6000" dirty="0" smtClean="0">
                <a:solidFill>
                  <a:srgbClr val="7030A0"/>
                </a:solidFill>
              </a:rPr>
              <a:t>Bubble</a:t>
            </a:r>
            <a:endParaRPr lang="ru-RU" sz="6000" dirty="0">
              <a:solidFill>
                <a:srgbClr val="7030A0"/>
              </a:solidFill>
            </a:endParaRPr>
          </a:p>
        </p:txBody>
      </p:sp>
    </p:spTree>
    <p:extLst>
      <p:ext uri="{BB962C8B-B14F-4D97-AF65-F5344CB8AC3E}">
        <p14:creationId xmlns:p14="http://schemas.microsoft.com/office/powerpoint/2010/main" val="12206632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44008" y="764704"/>
            <a:ext cx="4027984" cy="1470025"/>
          </a:xfrm>
        </p:spPr>
        <p:style>
          <a:lnRef idx="1">
            <a:schemeClr val="accent2"/>
          </a:lnRef>
          <a:fillRef idx="2">
            <a:schemeClr val="accent2"/>
          </a:fillRef>
          <a:effectRef idx="1">
            <a:schemeClr val="accent2"/>
          </a:effectRef>
          <a:fontRef idx="minor">
            <a:schemeClr val="dk1"/>
          </a:fontRef>
        </p:style>
        <p:txBody>
          <a:bodyPr/>
          <a:lstStyle/>
          <a:p>
            <a:r>
              <a:rPr lang="en-US" dirty="0" smtClean="0"/>
              <a:t>Baroque</a:t>
            </a:r>
            <a:endParaRPr lang="ru-RU" dirty="0"/>
          </a:p>
        </p:txBody>
      </p:sp>
      <p:pic>
        <p:nvPicPr>
          <p:cNvPr id="48130" name="Picture 2" descr="http://www.allinlondon.co.uk/images/ed/1/preview/8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476672"/>
            <a:ext cx="3780417"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932040" y="4142983"/>
            <a:ext cx="3542829" cy="707886"/>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4000" b="1" dirty="0">
                <a:hlinkClick r:id="rId3"/>
              </a:rPr>
              <a:t>Shadow Lounge</a:t>
            </a:r>
            <a:endParaRPr lang="ru-RU" sz="4000" dirty="0"/>
          </a:p>
        </p:txBody>
      </p:sp>
      <p:pic>
        <p:nvPicPr>
          <p:cNvPr id="48132" name="Picture 4" descr="http://www.allinlondon.co.uk/images/ed/1/preview/21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717032"/>
            <a:ext cx="3069876" cy="2455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97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6148" name="Picture 4" descr="http://www.waldorfhilton.co.uk/assets/images/mastheads/destination/trafalgar_squ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5148064" y="404664"/>
            <a:ext cx="3808412" cy="2664296"/>
          </a:xfrm>
          <a:prstGeom prst="rect">
            <a:avLst/>
          </a:prstGeom>
          <a:ln/>
        </p:spPr>
        <p:style>
          <a:lnRef idx="1">
            <a:schemeClr val="accent5"/>
          </a:lnRef>
          <a:fillRef idx="2">
            <a:schemeClr val="accent5"/>
          </a:fillRef>
          <a:effectRef idx="1">
            <a:schemeClr val="accent5"/>
          </a:effectRef>
          <a:fontRef idx="minor">
            <a:schemeClr val="dk1"/>
          </a:fontRef>
        </p:style>
        <p:txBody>
          <a:bodyPr/>
          <a:lstStyle/>
          <a:p>
            <a:pPr marL="342900" indent="-342900" algn="l">
              <a:lnSpc>
                <a:spcPct val="90000"/>
              </a:lnSpc>
              <a:buFontTx/>
              <a:buBlip>
                <a:blip r:embed="rId3"/>
              </a:buBlip>
            </a:pPr>
            <a:r>
              <a:rPr lang="et-EE" sz="2000" dirty="0">
                <a:latin typeface="Arial Narrow" pitchFamily="34" charset="0"/>
              </a:rPr>
              <a:t>There are always a lot of people and pigeons on the square.</a:t>
            </a:r>
          </a:p>
          <a:p>
            <a:pPr marL="342900" indent="-342900" algn="l">
              <a:lnSpc>
                <a:spcPct val="90000"/>
              </a:lnSpc>
              <a:buFontTx/>
              <a:buBlip>
                <a:blip r:embed="rId3"/>
              </a:buBlip>
            </a:pPr>
            <a:r>
              <a:rPr lang="et-EE" sz="2000" dirty="0">
                <a:latin typeface="Arial Narrow" pitchFamily="34" charset="0"/>
              </a:rPr>
              <a:t>Every winter there is a big Christmas tree which is a gift from Norway in the middle of the square.</a:t>
            </a:r>
          </a:p>
          <a:p>
            <a:pPr marL="342900" indent="-342900" algn="l">
              <a:lnSpc>
                <a:spcPct val="90000"/>
              </a:lnSpc>
              <a:buFontTx/>
              <a:buBlip>
                <a:blip r:embed="rId3"/>
              </a:buBlip>
            </a:pPr>
            <a:r>
              <a:rPr lang="et-EE" sz="2000" dirty="0">
                <a:latin typeface="Arial Narrow" pitchFamily="34" charset="0"/>
              </a:rPr>
              <a:t>On New Year’s Eve people gather around the tree.</a:t>
            </a:r>
          </a:p>
          <a:p>
            <a:pPr marL="342900" indent="-342900" algn="l">
              <a:lnSpc>
                <a:spcPct val="90000"/>
              </a:lnSpc>
              <a:buFontTx/>
              <a:buBlip>
                <a:blip r:embed="rId3"/>
              </a:buBlip>
            </a:pPr>
            <a:r>
              <a:rPr lang="et-EE" sz="2000" dirty="0">
                <a:latin typeface="Arial Narrow" pitchFamily="34" charset="0"/>
              </a:rPr>
              <a:t>In the middle of the square there is Admiral Nelson’s Column.</a:t>
            </a:r>
            <a:endParaRPr lang="en-GB" sz="2000" dirty="0">
              <a:latin typeface="Arial Narrow" pitchFamily="34" charset="0"/>
            </a:endParaRPr>
          </a:p>
        </p:txBody>
      </p:sp>
    </p:spTree>
    <p:extLst>
      <p:ext uri="{BB962C8B-B14F-4D97-AF65-F5344CB8AC3E}">
        <p14:creationId xmlns:p14="http://schemas.microsoft.com/office/powerpoint/2010/main" val="47876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1340768"/>
            <a:ext cx="7772400" cy="1470025"/>
          </a:xfrm>
        </p:spPr>
        <p:txBody>
          <a:bodyPr/>
          <a:lstStyle/>
          <a:p>
            <a:r>
              <a:rPr lang="en-US" dirty="0" smtClean="0"/>
              <a:t>Holidays in Britain</a:t>
            </a:r>
            <a:endParaRPr lang="ru-RU" dirty="0"/>
          </a:p>
        </p:txBody>
      </p:sp>
      <p:sp>
        <p:nvSpPr>
          <p:cNvPr id="3" name="Подзаголовок 2"/>
          <p:cNvSpPr>
            <a:spLocks noGrp="1"/>
          </p:cNvSpPr>
          <p:nvPr>
            <p:ph type="subTitle" idx="1"/>
          </p:nvPr>
        </p:nvSpPr>
        <p:spPr/>
        <p:txBody>
          <a:bodyPr/>
          <a:lstStyle/>
          <a:p>
            <a:endParaRPr lang="ru-RU"/>
          </a:p>
        </p:txBody>
      </p:sp>
    </p:spTree>
    <p:extLst>
      <p:ext uri="{BB962C8B-B14F-4D97-AF65-F5344CB8AC3E}">
        <p14:creationId xmlns:p14="http://schemas.microsoft.com/office/powerpoint/2010/main" val="4029251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b="1" dirty="0" smtClean="0">
                <a:solidFill>
                  <a:schemeClr val="tx1"/>
                </a:solidFill>
                <a:latin typeface="Script MT Bold" pitchFamily="66" charset="0"/>
              </a:rPr>
              <a:t>New Year’s Day</a:t>
            </a:r>
            <a:endParaRPr lang="ru-RU" b="1" dirty="0">
              <a:solidFill>
                <a:schemeClr val="tx1"/>
              </a:solidFill>
            </a:endParaRPr>
          </a:p>
        </p:txBody>
      </p:sp>
      <p:sp>
        <p:nvSpPr>
          <p:cNvPr id="12291" name="Содержимое 2"/>
          <p:cNvSpPr>
            <a:spLocks noGrp="1"/>
          </p:cNvSpPr>
          <p:nvPr>
            <p:ph idx="1"/>
          </p:nvPr>
        </p:nvSpPr>
        <p:spPr>
          <a:xfrm>
            <a:off x="457200" y="1882775"/>
            <a:ext cx="3467100" cy="4572000"/>
          </a:xfrm>
        </p:spPr>
        <p:txBody>
          <a:bodyPr/>
          <a:lstStyle/>
          <a:p>
            <a:pPr eaLnBrk="1" hangingPunct="1">
              <a:buFont typeface="Wingdings 2" pitchFamily="18" charset="2"/>
              <a:buNone/>
            </a:pPr>
            <a:r>
              <a:rPr lang="et-EE" smtClean="0"/>
              <a:t>the beginning of the new year. People make resolutions.</a:t>
            </a:r>
          </a:p>
          <a:p>
            <a:pPr eaLnBrk="1" hangingPunct="1"/>
            <a:endParaRPr lang="ru-RU" smtClean="0"/>
          </a:p>
        </p:txBody>
      </p:sp>
      <p:pic>
        <p:nvPicPr>
          <p:cNvPr id="12292" name="Picture 5" descr="C:\Users\Marina\Desktop\Новая папка (3)\2010.9.3.1260793132_1234782127_rrrisr_rirr_5.jpg"/>
          <p:cNvPicPr>
            <a:picLocks noChangeAspect="1" noChangeArrowheads="1"/>
          </p:cNvPicPr>
          <p:nvPr/>
        </p:nvPicPr>
        <p:blipFill>
          <a:blip r:embed="rId2" cstate="print"/>
          <a:srcRect/>
          <a:stretch>
            <a:fillRect/>
          </a:stretch>
        </p:blipFill>
        <p:spPr bwMode="auto">
          <a:xfrm>
            <a:off x="4284663" y="1557338"/>
            <a:ext cx="4341812" cy="4694237"/>
          </a:xfrm>
          <a:prstGeom prst="rect">
            <a:avLst/>
          </a:prstGeom>
          <a:noFill/>
          <a:ln w="9525">
            <a:noFill/>
            <a:miter lim="800000"/>
            <a:headEnd/>
            <a:tailEnd/>
          </a:ln>
        </p:spPr>
      </p:pic>
    </p:spTree>
    <p:extLst>
      <p:ext uri="{BB962C8B-B14F-4D97-AF65-F5344CB8AC3E}">
        <p14:creationId xmlns:p14="http://schemas.microsoft.com/office/powerpoint/2010/main" val="779381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Saint Valentine’s Day </a:t>
            </a:r>
            <a:endParaRPr lang="ru-RU" dirty="0">
              <a:solidFill>
                <a:schemeClr val="tx1"/>
              </a:solidFill>
            </a:endParaRPr>
          </a:p>
        </p:txBody>
      </p:sp>
      <p:sp>
        <p:nvSpPr>
          <p:cNvPr id="13315" name="Содержимое 2"/>
          <p:cNvSpPr>
            <a:spLocks noGrp="1"/>
          </p:cNvSpPr>
          <p:nvPr>
            <p:ph idx="1"/>
          </p:nvPr>
        </p:nvSpPr>
        <p:spPr>
          <a:xfrm>
            <a:off x="457200" y="1882775"/>
            <a:ext cx="4978400" cy="4572000"/>
          </a:xfrm>
        </p:spPr>
        <p:txBody>
          <a:bodyPr/>
          <a:lstStyle/>
          <a:p>
            <a:pPr eaLnBrk="1" hangingPunct="1">
              <a:lnSpc>
                <a:spcPct val="90000"/>
              </a:lnSpc>
            </a:pPr>
            <a:r>
              <a:rPr lang="et-EE" smtClean="0"/>
              <a:t>February 14</a:t>
            </a:r>
          </a:p>
          <a:p>
            <a:pPr eaLnBrk="1" hangingPunct="1">
              <a:lnSpc>
                <a:spcPct val="90000"/>
              </a:lnSpc>
            </a:pPr>
            <a:r>
              <a:rPr lang="et-EE" smtClean="0"/>
              <a:t>Was started in the time of Roman Empire.</a:t>
            </a:r>
          </a:p>
          <a:p>
            <a:pPr eaLnBrk="1" hangingPunct="1">
              <a:lnSpc>
                <a:spcPct val="90000"/>
              </a:lnSpc>
            </a:pPr>
            <a:r>
              <a:rPr lang="et-EE" smtClean="0"/>
              <a:t>Is dedicated to St. Valentine.</a:t>
            </a:r>
          </a:p>
          <a:p>
            <a:pPr eaLnBrk="1" hangingPunct="1">
              <a:lnSpc>
                <a:spcPct val="90000"/>
              </a:lnSpc>
            </a:pPr>
            <a:r>
              <a:rPr lang="et-EE" smtClean="0"/>
              <a:t>People send a card to someone they love, like, fancy or admire.</a:t>
            </a:r>
            <a:endParaRPr lang="en-GB" smtClean="0"/>
          </a:p>
          <a:p>
            <a:pPr eaLnBrk="1" hangingPunct="1"/>
            <a:endParaRPr lang="ru-RU" smtClean="0"/>
          </a:p>
        </p:txBody>
      </p:sp>
      <p:pic>
        <p:nvPicPr>
          <p:cNvPr id="13316" name="Picture 5" descr="C:\Users\Marina\Desktop\Новая папка (3)\69403704_1295335892_valentinka_10.jpg"/>
          <p:cNvPicPr>
            <a:picLocks noChangeAspect="1" noChangeArrowheads="1"/>
          </p:cNvPicPr>
          <p:nvPr/>
        </p:nvPicPr>
        <p:blipFill>
          <a:blip r:embed="rId2" cstate="print"/>
          <a:srcRect/>
          <a:stretch>
            <a:fillRect/>
          </a:stretch>
        </p:blipFill>
        <p:spPr bwMode="auto">
          <a:xfrm>
            <a:off x="5003800" y="3068638"/>
            <a:ext cx="3843338" cy="2487612"/>
          </a:xfrm>
          <a:prstGeom prst="rect">
            <a:avLst/>
          </a:prstGeom>
          <a:noFill/>
          <a:ln w="9525">
            <a:noFill/>
            <a:miter lim="800000"/>
            <a:headEnd/>
            <a:tailEnd/>
          </a:ln>
        </p:spPr>
      </p:pic>
    </p:spTree>
    <p:extLst>
      <p:ext uri="{BB962C8B-B14F-4D97-AF65-F5344CB8AC3E}">
        <p14:creationId xmlns:p14="http://schemas.microsoft.com/office/powerpoint/2010/main" val="1751721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The Boat Race </a:t>
            </a:r>
            <a:endParaRPr lang="ru-RU" dirty="0"/>
          </a:p>
        </p:txBody>
      </p:sp>
      <p:sp>
        <p:nvSpPr>
          <p:cNvPr id="14339" name="Содержимое 2"/>
          <p:cNvSpPr>
            <a:spLocks noGrp="1"/>
          </p:cNvSpPr>
          <p:nvPr>
            <p:ph idx="1"/>
          </p:nvPr>
        </p:nvSpPr>
        <p:spPr>
          <a:xfrm>
            <a:off x="457200" y="1882775"/>
            <a:ext cx="4186238" cy="4572000"/>
          </a:xfrm>
        </p:spPr>
        <p:txBody>
          <a:bodyPr/>
          <a:lstStyle/>
          <a:p>
            <a:pPr eaLnBrk="1" hangingPunct="1"/>
            <a:r>
              <a:rPr lang="et-EE" smtClean="0"/>
              <a:t>In March</a:t>
            </a:r>
          </a:p>
          <a:p>
            <a:pPr eaLnBrk="1" hangingPunct="1"/>
            <a:r>
              <a:rPr lang="et-EE" smtClean="0"/>
              <a:t>A rowing race between the universities of Oxford and Cambridge.</a:t>
            </a:r>
          </a:p>
          <a:p>
            <a:pPr eaLnBrk="1" hangingPunct="1"/>
            <a:r>
              <a:rPr lang="et-EE" smtClean="0"/>
              <a:t>On the river Thames in London (7,2 km).</a:t>
            </a:r>
            <a:endParaRPr lang="en-GB" smtClean="0"/>
          </a:p>
          <a:p>
            <a:pPr eaLnBrk="1" hangingPunct="1"/>
            <a:endParaRPr lang="ru-RU" smtClean="0"/>
          </a:p>
        </p:txBody>
      </p:sp>
      <p:pic>
        <p:nvPicPr>
          <p:cNvPr id="14340" name="Picture 5" descr="C:\Users\Marina\Desktop\Новая папка (3)\news-91-the-xchanging-boat-race-2010.jpg"/>
          <p:cNvPicPr>
            <a:picLocks noChangeAspect="1" noChangeArrowheads="1"/>
          </p:cNvPicPr>
          <p:nvPr/>
        </p:nvPicPr>
        <p:blipFill>
          <a:blip r:embed="rId2" cstate="print"/>
          <a:srcRect/>
          <a:stretch>
            <a:fillRect/>
          </a:stretch>
        </p:blipFill>
        <p:spPr bwMode="auto">
          <a:xfrm>
            <a:off x="5364163" y="2349500"/>
            <a:ext cx="2857500" cy="2828925"/>
          </a:xfrm>
          <a:prstGeom prst="rect">
            <a:avLst/>
          </a:prstGeom>
          <a:noFill/>
          <a:ln w="9525">
            <a:noFill/>
            <a:miter lim="800000"/>
            <a:headEnd/>
            <a:tailEnd/>
          </a:ln>
        </p:spPr>
      </p:pic>
    </p:spTree>
    <p:extLst>
      <p:ext uri="{BB962C8B-B14F-4D97-AF65-F5344CB8AC3E}">
        <p14:creationId xmlns:p14="http://schemas.microsoft.com/office/powerpoint/2010/main" val="37619756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Pancake Day </a:t>
            </a:r>
            <a:endParaRPr lang="ru-RU" dirty="0"/>
          </a:p>
        </p:txBody>
      </p:sp>
      <p:sp>
        <p:nvSpPr>
          <p:cNvPr id="3" name="Содержимое 2"/>
          <p:cNvSpPr>
            <a:spLocks noGrp="1"/>
          </p:cNvSpPr>
          <p:nvPr>
            <p:ph idx="1"/>
          </p:nvPr>
        </p:nvSpPr>
        <p:spPr>
          <a:xfrm>
            <a:off x="457200" y="1882775"/>
            <a:ext cx="4475163" cy="4572000"/>
          </a:xfrm>
        </p:spPr>
        <p:txBody>
          <a:bodyPr>
            <a:normAutofit lnSpcReduction="10000"/>
          </a:bodyPr>
          <a:lstStyle/>
          <a:p>
            <a:pPr eaLnBrk="1" fontAlgn="auto" hangingPunct="1">
              <a:lnSpc>
                <a:spcPct val="90000"/>
              </a:lnSpc>
              <a:spcAft>
                <a:spcPts val="0"/>
              </a:spcAft>
              <a:buFont typeface="Wingdings 2"/>
              <a:buChar char=""/>
              <a:defRPr/>
            </a:pPr>
            <a:r>
              <a:rPr lang="et-EE" dirty="0" smtClean="0"/>
              <a:t>In March</a:t>
            </a:r>
          </a:p>
          <a:p>
            <a:pPr eaLnBrk="1" fontAlgn="auto" hangingPunct="1">
              <a:lnSpc>
                <a:spcPct val="90000"/>
              </a:lnSpc>
              <a:spcAft>
                <a:spcPts val="0"/>
              </a:spcAft>
              <a:buFont typeface="Wingdings 2"/>
              <a:buChar char=""/>
              <a:defRPr/>
            </a:pPr>
            <a:r>
              <a:rPr lang="et-EE" dirty="0" smtClean="0"/>
              <a:t>The last day before Lent.</a:t>
            </a:r>
          </a:p>
          <a:p>
            <a:pPr eaLnBrk="1" fontAlgn="auto" hangingPunct="1">
              <a:lnSpc>
                <a:spcPct val="90000"/>
              </a:lnSpc>
              <a:spcAft>
                <a:spcPts val="0"/>
              </a:spcAft>
              <a:buFont typeface="Wingdings 2"/>
              <a:buChar char=""/>
              <a:defRPr/>
            </a:pPr>
            <a:r>
              <a:rPr lang="et-EE" dirty="0" smtClean="0"/>
              <a:t>Pancake race-running while holding a pancake in a frying pan. Competitors have to throw it in the air and catch it again in the pan.</a:t>
            </a:r>
            <a:endParaRPr lang="en-GB" dirty="0" smtClean="0"/>
          </a:p>
          <a:p>
            <a:pPr eaLnBrk="1" fontAlgn="auto" hangingPunct="1">
              <a:spcAft>
                <a:spcPts val="0"/>
              </a:spcAft>
              <a:buFont typeface="Wingdings 2"/>
              <a:buChar char=""/>
              <a:defRPr/>
            </a:pPr>
            <a:endParaRPr lang="ru-RU" dirty="0"/>
          </a:p>
        </p:txBody>
      </p:sp>
      <p:pic>
        <p:nvPicPr>
          <p:cNvPr id="15364" name="Picture 5" descr="C:\Users\Marina\Desktop\Новая папка (3)\pancakes.jpg"/>
          <p:cNvPicPr>
            <a:picLocks noChangeAspect="1" noChangeArrowheads="1"/>
          </p:cNvPicPr>
          <p:nvPr/>
        </p:nvPicPr>
        <p:blipFill>
          <a:blip r:embed="rId2" cstate="print"/>
          <a:srcRect/>
          <a:stretch>
            <a:fillRect/>
          </a:stretch>
        </p:blipFill>
        <p:spPr bwMode="auto">
          <a:xfrm>
            <a:off x="4787900" y="2349500"/>
            <a:ext cx="3924300" cy="3092450"/>
          </a:xfrm>
          <a:prstGeom prst="rect">
            <a:avLst/>
          </a:prstGeom>
          <a:noFill/>
          <a:ln w="9525">
            <a:noFill/>
            <a:miter lim="800000"/>
            <a:headEnd/>
            <a:tailEnd/>
          </a:ln>
        </p:spPr>
      </p:pic>
    </p:spTree>
    <p:extLst>
      <p:ext uri="{BB962C8B-B14F-4D97-AF65-F5344CB8AC3E}">
        <p14:creationId xmlns:p14="http://schemas.microsoft.com/office/powerpoint/2010/main" val="32402487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Good Friday</a:t>
            </a:r>
            <a:endParaRPr lang="ru-RU" dirty="0"/>
          </a:p>
        </p:txBody>
      </p:sp>
      <p:sp>
        <p:nvSpPr>
          <p:cNvPr id="3" name="Содержимое 2"/>
          <p:cNvSpPr>
            <a:spLocks noGrp="1"/>
          </p:cNvSpPr>
          <p:nvPr>
            <p:ph idx="1"/>
          </p:nvPr>
        </p:nvSpPr>
        <p:spPr>
          <a:xfrm>
            <a:off x="457200" y="1882775"/>
            <a:ext cx="3538538" cy="4572000"/>
          </a:xfrm>
        </p:spPr>
        <p:txBody>
          <a:bodyPr>
            <a:normAutofit lnSpcReduction="10000"/>
          </a:bodyPr>
          <a:lstStyle/>
          <a:p>
            <a:pPr eaLnBrk="1" fontAlgn="auto" hangingPunct="1">
              <a:spcAft>
                <a:spcPts val="0"/>
              </a:spcAft>
              <a:buFont typeface="Wingdings 2"/>
              <a:buChar char=""/>
              <a:defRPr/>
            </a:pPr>
            <a:r>
              <a:rPr lang="et-EE" dirty="0" smtClean="0"/>
              <a:t>The Friday before Easter.</a:t>
            </a:r>
          </a:p>
          <a:p>
            <a:pPr eaLnBrk="1" fontAlgn="auto" hangingPunct="1">
              <a:spcAft>
                <a:spcPts val="0"/>
              </a:spcAft>
              <a:buFont typeface="Wingdings 2"/>
              <a:buChar char=""/>
              <a:defRPr/>
            </a:pPr>
            <a:r>
              <a:rPr lang="et-EE" dirty="0" smtClean="0"/>
              <a:t>The church marks the death of Christ.</a:t>
            </a:r>
          </a:p>
          <a:p>
            <a:pPr eaLnBrk="1" fontAlgn="auto" hangingPunct="1">
              <a:spcAft>
                <a:spcPts val="0"/>
              </a:spcAft>
              <a:buFont typeface="Wingdings 2"/>
              <a:buChar char=""/>
              <a:defRPr/>
            </a:pPr>
            <a:r>
              <a:rPr lang="et-EE" dirty="0" smtClean="0"/>
              <a:t>British usually eat hot-cross buns, which are marked on top with cross.</a:t>
            </a:r>
            <a:endParaRPr lang="en-GB" dirty="0" smtClean="0"/>
          </a:p>
          <a:p>
            <a:pPr eaLnBrk="1" fontAlgn="auto" hangingPunct="1">
              <a:spcAft>
                <a:spcPts val="0"/>
              </a:spcAft>
              <a:buFont typeface="Wingdings 2"/>
              <a:buChar char=""/>
              <a:defRPr/>
            </a:pPr>
            <a:endParaRPr lang="ru-RU" dirty="0"/>
          </a:p>
        </p:txBody>
      </p:sp>
      <p:pic>
        <p:nvPicPr>
          <p:cNvPr id="16388" name="Picture 6" descr="C:\Users\Marina\Desktop\Новая папка (3)\goodfriday-1.jpg"/>
          <p:cNvPicPr>
            <a:picLocks noChangeAspect="1" noChangeArrowheads="1"/>
          </p:cNvPicPr>
          <p:nvPr/>
        </p:nvPicPr>
        <p:blipFill>
          <a:blip r:embed="rId2" cstate="print"/>
          <a:srcRect/>
          <a:stretch>
            <a:fillRect/>
          </a:stretch>
        </p:blipFill>
        <p:spPr bwMode="auto">
          <a:xfrm>
            <a:off x="4356100" y="2205038"/>
            <a:ext cx="4476750" cy="3248025"/>
          </a:xfrm>
          <a:prstGeom prst="rect">
            <a:avLst/>
          </a:prstGeom>
          <a:noFill/>
          <a:ln w="9525">
            <a:noFill/>
            <a:miter lim="800000"/>
            <a:headEnd/>
            <a:tailEnd/>
          </a:ln>
        </p:spPr>
      </p:pic>
    </p:spTree>
    <p:extLst>
      <p:ext uri="{BB962C8B-B14F-4D97-AF65-F5344CB8AC3E}">
        <p14:creationId xmlns:p14="http://schemas.microsoft.com/office/powerpoint/2010/main" val="9910005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Easter</a:t>
            </a:r>
            <a:endParaRPr lang="ru-RU" dirty="0"/>
          </a:p>
        </p:txBody>
      </p:sp>
      <p:sp>
        <p:nvSpPr>
          <p:cNvPr id="17411" name="Содержимое 2"/>
          <p:cNvSpPr>
            <a:spLocks noGrp="1"/>
          </p:cNvSpPr>
          <p:nvPr>
            <p:ph idx="1"/>
          </p:nvPr>
        </p:nvSpPr>
        <p:spPr>
          <a:xfrm>
            <a:off x="457200" y="1882775"/>
            <a:ext cx="4619625" cy="4572000"/>
          </a:xfrm>
        </p:spPr>
        <p:txBody>
          <a:bodyPr/>
          <a:lstStyle/>
          <a:p>
            <a:pPr eaLnBrk="1" hangingPunct="1">
              <a:lnSpc>
                <a:spcPct val="90000"/>
              </a:lnSpc>
            </a:pPr>
            <a:r>
              <a:rPr lang="et-EE" smtClean="0"/>
              <a:t>In April.</a:t>
            </a:r>
          </a:p>
          <a:p>
            <a:pPr eaLnBrk="1" hangingPunct="1">
              <a:lnSpc>
                <a:spcPct val="90000"/>
              </a:lnSpc>
            </a:pPr>
            <a:r>
              <a:rPr lang="et-EE" smtClean="0"/>
              <a:t>The celebration of the Resurrection of Christ</a:t>
            </a:r>
          </a:p>
          <a:p>
            <a:pPr eaLnBrk="1" hangingPunct="1">
              <a:lnSpc>
                <a:spcPct val="90000"/>
              </a:lnSpc>
            </a:pPr>
            <a:r>
              <a:rPr lang="et-EE" smtClean="0"/>
              <a:t>Schools are closed for two weeks.</a:t>
            </a:r>
          </a:p>
          <a:p>
            <a:pPr eaLnBrk="1" hangingPunct="1">
              <a:lnSpc>
                <a:spcPct val="90000"/>
              </a:lnSpc>
            </a:pPr>
            <a:r>
              <a:rPr lang="et-EE" smtClean="0"/>
              <a:t>People give each other chocolate eggs that are wrapped in silver paper.</a:t>
            </a:r>
            <a:endParaRPr lang="en-GB" smtClean="0"/>
          </a:p>
          <a:p>
            <a:pPr eaLnBrk="1" hangingPunct="1"/>
            <a:endParaRPr lang="ru-RU" smtClean="0"/>
          </a:p>
        </p:txBody>
      </p:sp>
      <p:pic>
        <p:nvPicPr>
          <p:cNvPr id="17412" name="Picture 5" descr="C:\Users\Marina\Desktop\Новая папка (3)\happy_easters_bouquet.jpg"/>
          <p:cNvPicPr>
            <a:picLocks noChangeAspect="1" noChangeArrowheads="1"/>
          </p:cNvPicPr>
          <p:nvPr/>
        </p:nvPicPr>
        <p:blipFill>
          <a:blip r:embed="rId2" cstate="print"/>
          <a:srcRect/>
          <a:stretch>
            <a:fillRect/>
          </a:stretch>
        </p:blipFill>
        <p:spPr bwMode="auto">
          <a:xfrm>
            <a:off x="5435600" y="2565400"/>
            <a:ext cx="3344863" cy="2430463"/>
          </a:xfrm>
          <a:prstGeom prst="rect">
            <a:avLst/>
          </a:prstGeom>
          <a:noFill/>
          <a:ln w="9525">
            <a:noFill/>
            <a:miter lim="800000"/>
            <a:headEnd/>
            <a:tailEnd/>
          </a:ln>
        </p:spPr>
      </p:pic>
    </p:spTree>
    <p:extLst>
      <p:ext uri="{BB962C8B-B14F-4D97-AF65-F5344CB8AC3E}">
        <p14:creationId xmlns:p14="http://schemas.microsoft.com/office/powerpoint/2010/main" val="14354214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The London Marathon</a:t>
            </a:r>
            <a:endParaRPr lang="ru-RU" dirty="0"/>
          </a:p>
        </p:txBody>
      </p:sp>
      <p:sp>
        <p:nvSpPr>
          <p:cNvPr id="3" name="Содержимое 2"/>
          <p:cNvSpPr>
            <a:spLocks noGrp="1"/>
          </p:cNvSpPr>
          <p:nvPr>
            <p:ph idx="1"/>
          </p:nvPr>
        </p:nvSpPr>
        <p:spPr>
          <a:xfrm>
            <a:off x="457200" y="1882775"/>
            <a:ext cx="4186238" cy="4572000"/>
          </a:xfrm>
        </p:spPr>
        <p:txBody>
          <a:bodyPr>
            <a:normAutofit lnSpcReduction="10000"/>
          </a:bodyPr>
          <a:lstStyle/>
          <a:p>
            <a:pPr eaLnBrk="1" fontAlgn="auto" hangingPunct="1">
              <a:spcAft>
                <a:spcPts val="0"/>
              </a:spcAft>
              <a:buFont typeface="Wingdings 2"/>
              <a:buChar char=""/>
              <a:defRPr/>
            </a:pPr>
            <a:r>
              <a:rPr lang="et-EE" dirty="0" smtClean="0"/>
              <a:t>One of the biggest marathons in the world.</a:t>
            </a:r>
          </a:p>
          <a:p>
            <a:pPr eaLnBrk="1" fontAlgn="auto" hangingPunct="1">
              <a:spcAft>
                <a:spcPts val="0"/>
              </a:spcAft>
              <a:buFont typeface="Wingdings 2"/>
              <a:buChar char=""/>
              <a:defRPr/>
            </a:pPr>
            <a:r>
              <a:rPr lang="et-EE" dirty="0" smtClean="0"/>
              <a:t>Each year about 30,000 people start the race and about 25,000 finish.</a:t>
            </a:r>
          </a:p>
          <a:p>
            <a:pPr eaLnBrk="1" fontAlgn="auto" hangingPunct="1">
              <a:spcAft>
                <a:spcPts val="0"/>
              </a:spcAft>
              <a:buFont typeface="Wingdings 2"/>
              <a:buChar char=""/>
              <a:defRPr/>
            </a:pPr>
            <a:r>
              <a:rPr lang="et-EE" dirty="0" smtClean="0"/>
              <a:t>Raise money for charity.</a:t>
            </a:r>
          </a:p>
          <a:p>
            <a:pPr eaLnBrk="1" fontAlgn="auto" hangingPunct="1">
              <a:spcAft>
                <a:spcPts val="0"/>
              </a:spcAft>
              <a:buFont typeface="Wingdings 2"/>
              <a:buChar char=""/>
              <a:defRPr/>
            </a:pPr>
            <a:endParaRPr lang="ru-RU" dirty="0"/>
          </a:p>
        </p:txBody>
      </p:sp>
      <p:pic>
        <p:nvPicPr>
          <p:cNvPr id="18436" name="Picture 5" descr="C:\Users\Marina\Desktop\Новая папка (3)\6a00d8341c6bd853ef01156f5ce9e3970c-320wi.jpg"/>
          <p:cNvPicPr>
            <a:picLocks noChangeAspect="1" noChangeArrowheads="1"/>
          </p:cNvPicPr>
          <p:nvPr/>
        </p:nvPicPr>
        <p:blipFill>
          <a:blip r:embed="rId2" cstate="print"/>
          <a:srcRect/>
          <a:stretch>
            <a:fillRect/>
          </a:stretch>
        </p:blipFill>
        <p:spPr bwMode="auto">
          <a:xfrm>
            <a:off x="5076825" y="1916113"/>
            <a:ext cx="2925763" cy="3575050"/>
          </a:xfrm>
          <a:prstGeom prst="rect">
            <a:avLst/>
          </a:prstGeom>
          <a:noFill/>
          <a:ln w="9525">
            <a:noFill/>
            <a:miter lim="800000"/>
            <a:headEnd/>
            <a:tailEnd/>
          </a:ln>
        </p:spPr>
      </p:pic>
    </p:spTree>
    <p:extLst>
      <p:ext uri="{BB962C8B-B14F-4D97-AF65-F5344CB8AC3E}">
        <p14:creationId xmlns:p14="http://schemas.microsoft.com/office/powerpoint/2010/main" val="38266587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May Day</a:t>
            </a:r>
            <a:endParaRPr lang="ru-RU" dirty="0"/>
          </a:p>
        </p:txBody>
      </p:sp>
      <p:sp>
        <p:nvSpPr>
          <p:cNvPr id="19459" name="Содержимое 2"/>
          <p:cNvSpPr>
            <a:spLocks noGrp="1"/>
          </p:cNvSpPr>
          <p:nvPr>
            <p:ph idx="1"/>
          </p:nvPr>
        </p:nvSpPr>
        <p:spPr>
          <a:xfrm>
            <a:off x="457200" y="1882775"/>
            <a:ext cx="4186238" cy="4572000"/>
          </a:xfrm>
        </p:spPr>
        <p:txBody>
          <a:bodyPr/>
          <a:lstStyle/>
          <a:p>
            <a:pPr eaLnBrk="1" hangingPunct="1"/>
            <a:r>
              <a:rPr lang="et-EE" smtClean="0"/>
              <a:t>May 1</a:t>
            </a:r>
          </a:p>
          <a:p>
            <a:pPr eaLnBrk="1" hangingPunct="1"/>
            <a:r>
              <a:rPr lang="et-EE" smtClean="0"/>
              <a:t>A pagan festival to celebrate the end of winter and welcome summer.</a:t>
            </a:r>
          </a:p>
          <a:p>
            <a:pPr eaLnBrk="1" hangingPunct="1"/>
            <a:r>
              <a:rPr lang="et-EE" smtClean="0"/>
              <a:t>Children dance around the maypole and sing songs.</a:t>
            </a:r>
            <a:endParaRPr lang="en-GB" smtClean="0"/>
          </a:p>
          <a:p>
            <a:pPr eaLnBrk="1" hangingPunct="1"/>
            <a:endParaRPr lang="ru-RU" smtClean="0"/>
          </a:p>
        </p:txBody>
      </p:sp>
      <p:pic>
        <p:nvPicPr>
          <p:cNvPr id="19460" name="Picture 6" descr="C:\Users\Marina\Desktop\Новая папка (3)\mayday1.jpg"/>
          <p:cNvPicPr>
            <a:picLocks noChangeAspect="1" noChangeArrowheads="1"/>
          </p:cNvPicPr>
          <p:nvPr/>
        </p:nvPicPr>
        <p:blipFill>
          <a:blip r:embed="rId2" cstate="print"/>
          <a:srcRect/>
          <a:stretch>
            <a:fillRect/>
          </a:stretch>
        </p:blipFill>
        <p:spPr bwMode="auto">
          <a:xfrm>
            <a:off x="5148263" y="1341438"/>
            <a:ext cx="3116262" cy="4905375"/>
          </a:xfrm>
          <a:prstGeom prst="rect">
            <a:avLst/>
          </a:prstGeom>
          <a:noFill/>
          <a:ln w="9525">
            <a:noFill/>
            <a:miter lim="800000"/>
            <a:headEnd/>
            <a:tailEnd/>
          </a:ln>
        </p:spPr>
      </p:pic>
    </p:spTree>
    <p:extLst>
      <p:ext uri="{BB962C8B-B14F-4D97-AF65-F5344CB8AC3E}">
        <p14:creationId xmlns:p14="http://schemas.microsoft.com/office/powerpoint/2010/main" val="23610667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r>
              <a:rPr lang="et-EE" sz="4400" dirty="0" smtClean="0">
                <a:solidFill>
                  <a:schemeClr val="tx1"/>
                </a:solidFill>
                <a:latin typeface="Script MT Bold" pitchFamily="66" charset="0"/>
              </a:rPr>
              <a:t>Chelsea Flower Show</a:t>
            </a:r>
            <a:endParaRPr lang="ru-RU" dirty="0"/>
          </a:p>
        </p:txBody>
      </p:sp>
      <p:sp>
        <p:nvSpPr>
          <p:cNvPr id="20483" name="Содержимое 2"/>
          <p:cNvSpPr>
            <a:spLocks noGrp="1"/>
          </p:cNvSpPr>
          <p:nvPr>
            <p:ph idx="1"/>
          </p:nvPr>
        </p:nvSpPr>
        <p:spPr>
          <a:xfrm>
            <a:off x="457200" y="1882775"/>
            <a:ext cx="4330700" cy="4572000"/>
          </a:xfrm>
        </p:spPr>
        <p:txBody>
          <a:bodyPr/>
          <a:lstStyle/>
          <a:p>
            <a:pPr eaLnBrk="1" hangingPunct="1"/>
            <a:r>
              <a:rPr lang="et-EE" smtClean="0"/>
              <a:t>In May</a:t>
            </a:r>
          </a:p>
          <a:p>
            <a:pPr eaLnBrk="1" hangingPunct="1"/>
            <a:r>
              <a:rPr lang="et-EE" smtClean="0"/>
              <a:t>Britain’s most important flower and garden show.</a:t>
            </a:r>
          </a:p>
          <a:p>
            <a:pPr eaLnBrk="1" hangingPunct="1"/>
            <a:r>
              <a:rPr lang="et-EE" smtClean="0"/>
              <a:t>Thousands of people come to see the prize flowers and specially built gardens.</a:t>
            </a:r>
            <a:endParaRPr lang="en-GB" smtClean="0"/>
          </a:p>
          <a:p>
            <a:pPr eaLnBrk="1" hangingPunct="1"/>
            <a:endParaRPr lang="ru-RU" smtClean="0"/>
          </a:p>
        </p:txBody>
      </p:sp>
      <p:pic>
        <p:nvPicPr>
          <p:cNvPr id="20484" name="Picture 5" descr="C:\Users\Marina\Desktop\Новая папка (3)\75111.jpg"/>
          <p:cNvPicPr>
            <a:picLocks noChangeAspect="1" noChangeArrowheads="1"/>
          </p:cNvPicPr>
          <p:nvPr/>
        </p:nvPicPr>
        <p:blipFill>
          <a:blip r:embed="rId2" cstate="print"/>
          <a:srcRect/>
          <a:stretch>
            <a:fillRect/>
          </a:stretch>
        </p:blipFill>
        <p:spPr bwMode="auto">
          <a:xfrm>
            <a:off x="4859338" y="2133600"/>
            <a:ext cx="3633787" cy="3632200"/>
          </a:xfrm>
          <a:prstGeom prst="rect">
            <a:avLst/>
          </a:prstGeom>
          <a:noFill/>
          <a:ln w="9525">
            <a:noFill/>
            <a:miter lim="800000"/>
            <a:headEnd/>
            <a:tailEnd/>
          </a:ln>
        </p:spPr>
      </p:pic>
    </p:spTree>
    <p:extLst>
      <p:ext uri="{BB962C8B-B14F-4D97-AF65-F5344CB8AC3E}">
        <p14:creationId xmlns:p14="http://schemas.microsoft.com/office/powerpoint/2010/main" val="137166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Picture 4" descr="текст 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0" y="4868863"/>
            <a:ext cx="8913813" cy="19891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buFontTx/>
              <a:buNone/>
            </a:pPr>
            <a:r>
              <a:rPr lang="en-US" sz="2400" dirty="0" smtClean="0">
                <a:solidFill>
                  <a:schemeClr val="tx1"/>
                </a:solidFill>
              </a:rPr>
              <a:t>Trafalgar Square is the popular place for political rallies and meetings. The Admiral Lord Nelson’s statue  surveys the memorial to his great naval victory in 1805. The Admiral’s statue  looks towards the House of Parliament. To the other side of the column are fountains.</a:t>
            </a:r>
            <a:endParaRPr lang="ru-RU" sz="2400" dirty="0">
              <a:solidFill>
                <a:schemeClr val="tx1"/>
              </a:solidFill>
            </a:endParaRPr>
          </a:p>
        </p:txBody>
      </p:sp>
    </p:spTree>
    <p:extLst>
      <p:ext uri="{BB962C8B-B14F-4D97-AF65-F5344CB8AC3E}">
        <p14:creationId xmlns:p14="http://schemas.microsoft.com/office/powerpoint/2010/main" val="333644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amond(in)">
                                      <p:cBhvr>
                                        <p:cTn id="7" dur="2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amond(in)">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Midsummer Day</a:t>
            </a:r>
            <a:endParaRPr lang="ru-RU" dirty="0"/>
          </a:p>
        </p:txBody>
      </p:sp>
      <p:sp>
        <p:nvSpPr>
          <p:cNvPr id="3" name="Содержимое 2"/>
          <p:cNvSpPr>
            <a:spLocks noGrp="1"/>
          </p:cNvSpPr>
          <p:nvPr>
            <p:ph idx="1"/>
          </p:nvPr>
        </p:nvSpPr>
        <p:spPr>
          <a:xfrm>
            <a:off x="457200" y="1882775"/>
            <a:ext cx="3827463" cy="4572000"/>
          </a:xfrm>
        </p:spPr>
        <p:txBody>
          <a:bodyPr>
            <a:normAutofit lnSpcReduction="10000"/>
          </a:bodyPr>
          <a:lstStyle/>
          <a:p>
            <a:pPr eaLnBrk="1" fontAlgn="auto" hangingPunct="1">
              <a:lnSpc>
                <a:spcPct val="90000"/>
              </a:lnSpc>
              <a:spcAft>
                <a:spcPts val="0"/>
              </a:spcAft>
              <a:buFont typeface="Wingdings 2"/>
              <a:buChar char=""/>
              <a:defRPr/>
            </a:pPr>
            <a:r>
              <a:rPr lang="et-EE" dirty="0" smtClean="0"/>
              <a:t>June 24</a:t>
            </a:r>
          </a:p>
          <a:p>
            <a:pPr eaLnBrk="1" fontAlgn="auto" hangingPunct="1">
              <a:lnSpc>
                <a:spcPct val="90000"/>
              </a:lnSpc>
              <a:spcAft>
                <a:spcPts val="0"/>
              </a:spcAft>
              <a:buFont typeface="Wingdings 2"/>
              <a:buChar char=""/>
              <a:defRPr/>
            </a:pPr>
            <a:r>
              <a:rPr lang="et-EE" dirty="0" smtClean="0"/>
              <a:t>Summer solstice.</a:t>
            </a:r>
          </a:p>
          <a:p>
            <a:pPr eaLnBrk="1" fontAlgn="auto" hangingPunct="1">
              <a:lnSpc>
                <a:spcPct val="90000"/>
              </a:lnSpc>
              <a:spcAft>
                <a:spcPts val="0"/>
              </a:spcAft>
              <a:buFont typeface="Wingdings 2"/>
              <a:buChar char=""/>
              <a:defRPr/>
            </a:pPr>
            <a:r>
              <a:rPr lang="et-EE" dirty="0" smtClean="0"/>
              <a:t>People stay up until midnight to welcome in midsummer day. </a:t>
            </a:r>
          </a:p>
          <a:p>
            <a:pPr eaLnBrk="1" fontAlgn="auto" hangingPunct="1">
              <a:lnSpc>
                <a:spcPct val="90000"/>
              </a:lnSpc>
              <a:spcAft>
                <a:spcPts val="0"/>
              </a:spcAft>
              <a:buFont typeface="Wingdings 2"/>
              <a:buChar char=""/>
              <a:defRPr/>
            </a:pPr>
            <a:r>
              <a:rPr lang="et-EE" dirty="0" smtClean="0"/>
              <a:t>When the fires die down, men run or jump through it to bring good luck.</a:t>
            </a:r>
            <a:endParaRPr lang="en-GB" dirty="0" smtClean="0"/>
          </a:p>
          <a:p>
            <a:pPr eaLnBrk="1" fontAlgn="auto" hangingPunct="1">
              <a:spcAft>
                <a:spcPts val="0"/>
              </a:spcAft>
              <a:buFont typeface="Wingdings 2"/>
              <a:buChar char=""/>
              <a:defRPr/>
            </a:pPr>
            <a:endParaRPr lang="ru-RU" dirty="0"/>
          </a:p>
        </p:txBody>
      </p:sp>
      <p:pic>
        <p:nvPicPr>
          <p:cNvPr id="21508" name="Picture 5" descr="C:\Users\Marina\Desktop\Новая папка (3)\4665597.jpg"/>
          <p:cNvPicPr>
            <a:picLocks noChangeAspect="1" noChangeArrowheads="1"/>
          </p:cNvPicPr>
          <p:nvPr/>
        </p:nvPicPr>
        <p:blipFill>
          <a:blip r:embed="rId2" cstate="print"/>
          <a:srcRect/>
          <a:stretch>
            <a:fillRect/>
          </a:stretch>
        </p:blipFill>
        <p:spPr bwMode="auto">
          <a:xfrm>
            <a:off x="4643438" y="2420938"/>
            <a:ext cx="3978275" cy="2984500"/>
          </a:xfrm>
          <a:prstGeom prst="rect">
            <a:avLst/>
          </a:prstGeom>
          <a:noFill/>
          <a:ln w="9525">
            <a:noFill/>
            <a:miter lim="800000"/>
            <a:headEnd/>
            <a:tailEnd/>
          </a:ln>
        </p:spPr>
      </p:pic>
    </p:spTree>
    <p:extLst>
      <p:ext uri="{BB962C8B-B14F-4D97-AF65-F5344CB8AC3E}">
        <p14:creationId xmlns:p14="http://schemas.microsoft.com/office/powerpoint/2010/main" val="13512496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Trooping The Colour</a:t>
            </a:r>
            <a:endParaRPr lang="ru-RU" dirty="0"/>
          </a:p>
        </p:txBody>
      </p:sp>
      <p:sp>
        <p:nvSpPr>
          <p:cNvPr id="3" name="Содержимое 2"/>
          <p:cNvSpPr>
            <a:spLocks noGrp="1"/>
          </p:cNvSpPr>
          <p:nvPr>
            <p:ph idx="1"/>
          </p:nvPr>
        </p:nvSpPr>
        <p:spPr>
          <a:xfrm>
            <a:off x="457200" y="1882775"/>
            <a:ext cx="4402138" cy="4572000"/>
          </a:xfrm>
        </p:spPr>
        <p:txBody>
          <a:bodyPr>
            <a:normAutofit/>
          </a:bodyPr>
          <a:lstStyle/>
          <a:p>
            <a:pPr eaLnBrk="1" fontAlgn="auto" hangingPunct="1">
              <a:spcAft>
                <a:spcPts val="0"/>
              </a:spcAft>
              <a:buFont typeface="Wingdings 2"/>
              <a:buChar char=""/>
              <a:defRPr/>
            </a:pPr>
            <a:r>
              <a:rPr lang="et-EE" dirty="0" smtClean="0"/>
              <a:t>The second Saturday in June.</a:t>
            </a:r>
          </a:p>
          <a:p>
            <a:pPr eaLnBrk="1" fontAlgn="auto" hangingPunct="1">
              <a:spcAft>
                <a:spcPts val="0"/>
              </a:spcAft>
              <a:buFont typeface="Wingdings 2"/>
              <a:buChar char=""/>
              <a:defRPr/>
            </a:pPr>
            <a:r>
              <a:rPr lang="et-EE" dirty="0" smtClean="0"/>
              <a:t>Celebrates the Queen’s official birthday.</a:t>
            </a:r>
          </a:p>
          <a:p>
            <a:pPr eaLnBrk="1" fontAlgn="auto" hangingPunct="1">
              <a:spcAft>
                <a:spcPts val="0"/>
              </a:spcAft>
              <a:buFont typeface="Wingdings 2"/>
              <a:buChar char=""/>
              <a:defRPr/>
            </a:pPr>
            <a:r>
              <a:rPr lang="et-EE" dirty="0" smtClean="0"/>
              <a:t>Lots of marching, military music and the soldiers are dressed in colourful uniforms.</a:t>
            </a:r>
            <a:endParaRPr lang="en-GB" dirty="0" smtClean="0"/>
          </a:p>
          <a:p>
            <a:pPr eaLnBrk="1" fontAlgn="auto" hangingPunct="1">
              <a:spcAft>
                <a:spcPts val="0"/>
              </a:spcAft>
              <a:buFont typeface="Wingdings 2"/>
              <a:buChar char=""/>
              <a:defRPr/>
            </a:pPr>
            <a:endParaRPr lang="ru-RU" dirty="0"/>
          </a:p>
        </p:txBody>
      </p:sp>
      <p:pic>
        <p:nvPicPr>
          <p:cNvPr id="22532" name="Picture 5" descr="C:\Users\Marina\Desktop\Новая папка (3)\London_Trooping_the_Color_09.JPG"/>
          <p:cNvPicPr>
            <a:picLocks noChangeAspect="1" noChangeArrowheads="1"/>
          </p:cNvPicPr>
          <p:nvPr/>
        </p:nvPicPr>
        <p:blipFill>
          <a:blip r:embed="rId2" cstate="print"/>
          <a:srcRect/>
          <a:stretch>
            <a:fillRect/>
          </a:stretch>
        </p:blipFill>
        <p:spPr bwMode="auto">
          <a:xfrm>
            <a:off x="4787900" y="2636838"/>
            <a:ext cx="4105275" cy="3078162"/>
          </a:xfrm>
          <a:prstGeom prst="rect">
            <a:avLst/>
          </a:prstGeom>
          <a:noFill/>
          <a:ln w="9525">
            <a:noFill/>
            <a:miter lim="800000"/>
            <a:headEnd/>
            <a:tailEnd/>
          </a:ln>
        </p:spPr>
      </p:pic>
    </p:spTree>
    <p:extLst>
      <p:ext uri="{BB962C8B-B14F-4D97-AF65-F5344CB8AC3E}">
        <p14:creationId xmlns:p14="http://schemas.microsoft.com/office/powerpoint/2010/main" val="8860257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Saint Swithin’s Day</a:t>
            </a:r>
            <a:endParaRPr lang="ru-RU" dirty="0"/>
          </a:p>
        </p:txBody>
      </p:sp>
      <p:sp>
        <p:nvSpPr>
          <p:cNvPr id="23555" name="Содержимое 2"/>
          <p:cNvSpPr>
            <a:spLocks noGrp="1"/>
          </p:cNvSpPr>
          <p:nvPr>
            <p:ph idx="1"/>
          </p:nvPr>
        </p:nvSpPr>
        <p:spPr>
          <a:xfrm>
            <a:off x="457200" y="1882775"/>
            <a:ext cx="4475163" cy="4572000"/>
          </a:xfrm>
        </p:spPr>
        <p:txBody>
          <a:bodyPr/>
          <a:lstStyle/>
          <a:p>
            <a:pPr eaLnBrk="1" hangingPunct="1"/>
            <a:r>
              <a:rPr lang="et-EE" smtClean="0"/>
              <a:t>July 15</a:t>
            </a:r>
          </a:p>
          <a:p>
            <a:pPr eaLnBrk="1" hangingPunct="1"/>
            <a:r>
              <a:rPr lang="et-EE" smtClean="0"/>
              <a:t>Saint Swithin was England’s Bishop of Winchester.</a:t>
            </a:r>
          </a:p>
          <a:p>
            <a:pPr eaLnBrk="1" hangingPunct="1"/>
            <a:r>
              <a:rPr lang="et-EE" smtClean="0"/>
              <a:t>40 days of bad weather will follow if it rains on this day.</a:t>
            </a:r>
          </a:p>
          <a:p>
            <a:pPr eaLnBrk="1" hangingPunct="1"/>
            <a:endParaRPr lang="ru-RU" smtClean="0"/>
          </a:p>
        </p:txBody>
      </p:sp>
      <p:pic>
        <p:nvPicPr>
          <p:cNvPr id="23556" name="Picture 5" descr="C:\Users\Marina\Desktop\Новая папка (3)\stswithin.jpg"/>
          <p:cNvPicPr>
            <a:picLocks noChangeAspect="1" noChangeArrowheads="1"/>
          </p:cNvPicPr>
          <p:nvPr/>
        </p:nvPicPr>
        <p:blipFill>
          <a:blip r:embed="rId2" cstate="print"/>
          <a:srcRect/>
          <a:stretch>
            <a:fillRect/>
          </a:stretch>
        </p:blipFill>
        <p:spPr bwMode="auto">
          <a:xfrm>
            <a:off x="5148263" y="1773238"/>
            <a:ext cx="3417887" cy="4271962"/>
          </a:xfrm>
          <a:prstGeom prst="rect">
            <a:avLst/>
          </a:prstGeom>
          <a:noFill/>
          <a:ln w="9525">
            <a:noFill/>
            <a:miter lim="800000"/>
            <a:headEnd/>
            <a:tailEnd/>
          </a:ln>
        </p:spPr>
      </p:pic>
    </p:spTree>
    <p:extLst>
      <p:ext uri="{BB962C8B-B14F-4D97-AF65-F5344CB8AC3E}">
        <p14:creationId xmlns:p14="http://schemas.microsoft.com/office/powerpoint/2010/main" val="19033508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Wimbledon</a:t>
            </a:r>
            <a:endParaRPr lang="ru-RU" dirty="0"/>
          </a:p>
        </p:txBody>
      </p:sp>
      <p:sp>
        <p:nvSpPr>
          <p:cNvPr id="3" name="Содержимое 2"/>
          <p:cNvSpPr>
            <a:spLocks noGrp="1"/>
          </p:cNvSpPr>
          <p:nvPr>
            <p:ph idx="1"/>
          </p:nvPr>
        </p:nvSpPr>
        <p:spPr>
          <a:xfrm>
            <a:off x="457200" y="1882775"/>
            <a:ext cx="4546600" cy="4572000"/>
          </a:xfrm>
        </p:spPr>
        <p:txBody>
          <a:bodyPr>
            <a:normAutofit lnSpcReduction="10000"/>
          </a:bodyPr>
          <a:lstStyle/>
          <a:p>
            <a:pPr eaLnBrk="1" fontAlgn="auto" hangingPunct="1">
              <a:lnSpc>
                <a:spcPct val="90000"/>
              </a:lnSpc>
              <a:spcAft>
                <a:spcPts val="0"/>
              </a:spcAft>
              <a:buFont typeface="Wingdings 2"/>
              <a:buChar char=""/>
              <a:defRPr/>
            </a:pPr>
            <a:r>
              <a:rPr lang="et-EE" dirty="0" smtClean="0"/>
              <a:t>The last week of July and the first week of June.</a:t>
            </a:r>
          </a:p>
          <a:p>
            <a:pPr eaLnBrk="1" fontAlgn="auto" hangingPunct="1">
              <a:lnSpc>
                <a:spcPct val="90000"/>
              </a:lnSpc>
              <a:spcAft>
                <a:spcPts val="0"/>
              </a:spcAft>
              <a:buFont typeface="Wingdings 2"/>
              <a:buChar char=""/>
              <a:defRPr/>
            </a:pPr>
            <a:r>
              <a:rPr lang="et-EE" dirty="0" smtClean="0"/>
              <a:t>At Wimbledon in South-West London.</a:t>
            </a:r>
          </a:p>
          <a:p>
            <a:pPr eaLnBrk="1" fontAlgn="auto" hangingPunct="1">
              <a:lnSpc>
                <a:spcPct val="90000"/>
              </a:lnSpc>
              <a:spcAft>
                <a:spcPts val="0"/>
              </a:spcAft>
              <a:buFont typeface="Wingdings 2"/>
              <a:buChar char=""/>
              <a:defRPr/>
            </a:pPr>
            <a:r>
              <a:rPr lang="et-EE" dirty="0" smtClean="0"/>
              <a:t>One of the four great world tennis championships and the only one which is played on grass.</a:t>
            </a:r>
            <a:endParaRPr lang="ru-RU" dirty="0"/>
          </a:p>
        </p:txBody>
      </p:sp>
      <p:pic>
        <p:nvPicPr>
          <p:cNvPr id="24580" name="Picture 5" descr="C:\Users\Marina\Desktop\Новая папка (3)\wimbledon.jpg"/>
          <p:cNvPicPr>
            <a:picLocks noChangeAspect="1" noChangeArrowheads="1"/>
          </p:cNvPicPr>
          <p:nvPr/>
        </p:nvPicPr>
        <p:blipFill>
          <a:blip r:embed="rId2" cstate="print"/>
          <a:srcRect/>
          <a:stretch>
            <a:fillRect/>
          </a:stretch>
        </p:blipFill>
        <p:spPr bwMode="auto">
          <a:xfrm>
            <a:off x="5148263" y="2492375"/>
            <a:ext cx="3819525" cy="2865438"/>
          </a:xfrm>
          <a:prstGeom prst="rect">
            <a:avLst/>
          </a:prstGeom>
          <a:noFill/>
          <a:ln w="9525">
            <a:noFill/>
            <a:miter lim="800000"/>
            <a:headEnd/>
            <a:tailEnd/>
          </a:ln>
        </p:spPr>
      </p:pic>
    </p:spTree>
    <p:extLst>
      <p:ext uri="{BB962C8B-B14F-4D97-AF65-F5344CB8AC3E}">
        <p14:creationId xmlns:p14="http://schemas.microsoft.com/office/powerpoint/2010/main" val="5215852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Notting Hill Carnival</a:t>
            </a:r>
            <a:endParaRPr lang="ru-RU" dirty="0"/>
          </a:p>
        </p:txBody>
      </p:sp>
      <p:sp>
        <p:nvSpPr>
          <p:cNvPr id="25603" name="Содержимое 2"/>
          <p:cNvSpPr>
            <a:spLocks noGrp="1"/>
          </p:cNvSpPr>
          <p:nvPr>
            <p:ph idx="1"/>
          </p:nvPr>
        </p:nvSpPr>
        <p:spPr>
          <a:xfrm>
            <a:off x="457200" y="1882775"/>
            <a:ext cx="4330700" cy="4572000"/>
          </a:xfrm>
        </p:spPr>
        <p:txBody>
          <a:bodyPr/>
          <a:lstStyle/>
          <a:p>
            <a:pPr eaLnBrk="1" hangingPunct="1">
              <a:lnSpc>
                <a:spcPct val="90000"/>
              </a:lnSpc>
            </a:pPr>
            <a:r>
              <a:rPr lang="et-EE" smtClean="0"/>
              <a:t>The last weekend in August.</a:t>
            </a:r>
          </a:p>
          <a:p>
            <a:pPr eaLnBrk="1" hangingPunct="1">
              <a:lnSpc>
                <a:spcPct val="90000"/>
              </a:lnSpc>
            </a:pPr>
            <a:r>
              <a:rPr lang="et-EE" smtClean="0"/>
              <a:t>Takes place in Notting Hill.</a:t>
            </a:r>
          </a:p>
          <a:p>
            <a:pPr eaLnBrk="1" hangingPunct="1">
              <a:lnSpc>
                <a:spcPct val="90000"/>
              </a:lnSpc>
            </a:pPr>
            <a:r>
              <a:rPr lang="et-EE" smtClean="0"/>
              <a:t>People dress up in fabulous costumes.</a:t>
            </a:r>
          </a:p>
          <a:p>
            <a:pPr eaLnBrk="1" hangingPunct="1">
              <a:lnSpc>
                <a:spcPct val="90000"/>
              </a:lnSpc>
            </a:pPr>
            <a:r>
              <a:rPr lang="et-EE" smtClean="0"/>
              <a:t>Steel bands play African and Caribbean music.</a:t>
            </a:r>
            <a:endParaRPr lang="en-GB" smtClean="0"/>
          </a:p>
          <a:p>
            <a:pPr eaLnBrk="1" hangingPunct="1"/>
            <a:endParaRPr lang="ru-RU" smtClean="0"/>
          </a:p>
        </p:txBody>
      </p:sp>
      <p:pic>
        <p:nvPicPr>
          <p:cNvPr id="25604" name="Picture 6" descr="C:\Users\Marina\Desktop\Новая папка (3)\index_05.jpg"/>
          <p:cNvPicPr>
            <a:picLocks noChangeAspect="1" noChangeArrowheads="1"/>
          </p:cNvPicPr>
          <p:nvPr/>
        </p:nvPicPr>
        <p:blipFill>
          <a:blip r:embed="rId2" cstate="print"/>
          <a:srcRect/>
          <a:stretch>
            <a:fillRect/>
          </a:stretch>
        </p:blipFill>
        <p:spPr bwMode="auto">
          <a:xfrm>
            <a:off x="5076825" y="1916113"/>
            <a:ext cx="3314700" cy="4048125"/>
          </a:xfrm>
          <a:prstGeom prst="rect">
            <a:avLst/>
          </a:prstGeom>
          <a:noFill/>
          <a:ln w="9525">
            <a:noFill/>
            <a:miter lim="800000"/>
            <a:headEnd/>
            <a:tailEnd/>
          </a:ln>
        </p:spPr>
      </p:pic>
    </p:spTree>
    <p:extLst>
      <p:ext uri="{BB962C8B-B14F-4D97-AF65-F5344CB8AC3E}">
        <p14:creationId xmlns:p14="http://schemas.microsoft.com/office/powerpoint/2010/main" val="25719816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Harvest Festivals</a:t>
            </a:r>
            <a:endParaRPr lang="ru-RU" dirty="0"/>
          </a:p>
        </p:txBody>
      </p:sp>
      <p:sp>
        <p:nvSpPr>
          <p:cNvPr id="26627" name="Содержимое 2"/>
          <p:cNvSpPr>
            <a:spLocks noGrp="1"/>
          </p:cNvSpPr>
          <p:nvPr>
            <p:ph idx="1"/>
          </p:nvPr>
        </p:nvSpPr>
        <p:spPr>
          <a:xfrm>
            <a:off x="457200" y="1882775"/>
            <a:ext cx="4043363" cy="4572000"/>
          </a:xfrm>
        </p:spPr>
        <p:txBody>
          <a:bodyPr/>
          <a:lstStyle/>
          <a:p>
            <a:pPr eaLnBrk="1" hangingPunct="1">
              <a:lnSpc>
                <a:spcPct val="90000"/>
              </a:lnSpc>
            </a:pPr>
            <a:r>
              <a:rPr lang="et-EE" smtClean="0"/>
              <a:t>In September.</a:t>
            </a:r>
          </a:p>
          <a:p>
            <a:pPr eaLnBrk="1" hangingPunct="1">
              <a:lnSpc>
                <a:spcPct val="90000"/>
              </a:lnSpc>
            </a:pPr>
            <a:r>
              <a:rPr lang="et-EE" smtClean="0"/>
              <a:t>A Christian festival.</a:t>
            </a:r>
          </a:p>
          <a:p>
            <a:pPr eaLnBrk="1" hangingPunct="1">
              <a:lnSpc>
                <a:spcPct val="90000"/>
              </a:lnSpc>
            </a:pPr>
            <a:r>
              <a:rPr lang="et-EE" smtClean="0"/>
              <a:t>It was held to say thank you to God for a good harvest.</a:t>
            </a:r>
          </a:p>
          <a:p>
            <a:pPr eaLnBrk="1" hangingPunct="1">
              <a:lnSpc>
                <a:spcPct val="90000"/>
              </a:lnSpc>
            </a:pPr>
            <a:r>
              <a:rPr lang="et-EE" smtClean="0"/>
              <a:t>Churches are decorated with fruit, vegetables and flowers.</a:t>
            </a:r>
            <a:endParaRPr lang="en-GB" smtClean="0"/>
          </a:p>
          <a:p>
            <a:pPr eaLnBrk="1" hangingPunct="1"/>
            <a:endParaRPr lang="ru-RU" smtClean="0"/>
          </a:p>
        </p:txBody>
      </p:sp>
      <p:pic>
        <p:nvPicPr>
          <p:cNvPr id="26628" name="Picture 5" descr="C:\Users\Marina\Desktop\Новая папка (3)\wfwx.jpg"/>
          <p:cNvPicPr>
            <a:picLocks noChangeAspect="1" noChangeArrowheads="1"/>
          </p:cNvPicPr>
          <p:nvPr/>
        </p:nvPicPr>
        <p:blipFill>
          <a:blip r:embed="rId2" cstate="print"/>
          <a:srcRect/>
          <a:stretch>
            <a:fillRect/>
          </a:stretch>
        </p:blipFill>
        <p:spPr bwMode="auto">
          <a:xfrm>
            <a:off x="5148263" y="1989138"/>
            <a:ext cx="3384550" cy="3384550"/>
          </a:xfrm>
          <a:prstGeom prst="rect">
            <a:avLst/>
          </a:prstGeom>
          <a:noFill/>
          <a:ln w="9525">
            <a:noFill/>
            <a:miter lim="800000"/>
            <a:headEnd/>
            <a:tailEnd/>
          </a:ln>
        </p:spPr>
      </p:pic>
    </p:spTree>
    <p:extLst>
      <p:ext uri="{BB962C8B-B14F-4D97-AF65-F5344CB8AC3E}">
        <p14:creationId xmlns:p14="http://schemas.microsoft.com/office/powerpoint/2010/main" val="6098096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Halloween</a:t>
            </a:r>
            <a:endParaRPr lang="ru-RU" dirty="0"/>
          </a:p>
        </p:txBody>
      </p:sp>
      <p:sp>
        <p:nvSpPr>
          <p:cNvPr id="27651" name="Содержимое 2"/>
          <p:cNvSpPr>
            <a:spLocks noGrp="1"/>
          </p:cNvSpPr>
          <p:nvPr>
            <p:ph idx="1"/>
          </p:nvPr>
        </p:nvSpPr>
        <p:spPr>
          <a:xfrm>
            <a:off x="457200" y="1882775"/>
            <a:ext cx="4330700" cy="4572000"/>
          </a:xfrm>
        </p:spPr>
        <p:txBody>
          <a:bodyPr/>
          <a:lstStyle/>
          <a:p>
            <a:pPr eaLnBrk="1" hangingPunct="1">
              <a:lnSpc>
                <a:spcPct val="90000"/>
              </a:lnSpc>
            </a:pPr>
            <a:r>
              <a:rPr lang="et-EE" smtClean="0"/>
              <a:t>October 31</a:t>
            </a:r>
          </a:p>
          <a:p>
            <a:pPr eaLnBrk="1" hangingPunct="1">
              <a:lnSpc>
                <a:spcPct val="90000"/>
              </a:lnSpc>
            </a:pPr>
            <a:r>
              <a:rPr lang="et-EE" smtClean="0"/>
              <a:t>A pagan festival celebrates the return of the souls that visit their former houses.</a:t>
            </a:r>
          </a:p>
          <a:p>
            <a:pPr eaLnBrk="1" hangingPunct="1">
              <a:lnSpc>
                <a:spcPct val="90000"/>
              </a:lnSpc>
            </a:pPr>
            <a:r>
              <a:rPr lang="et-EE" smtClean="0"/>
              <a:t>People dress up as witches, ghosts etc.</a:t>
            </a:r>
          </a:p>
          <a:p>
            <a:pPr eaLnBrk="1" hangingPunct="1">
              <a:lnSpc>
                <a:spcPct val="90000"/>
              </a:lnSpc>
            </a:pPr>
            <a:r>
              <a:rPr lang="et-EE" smtClean="0"/>
              <a:t>Houses are decorated with pumpkins.</a:t>
            </a:r>
            <a:endParaRPr lang="en-GB" smtClean="0"/>
          </a:p>
          <a:p>
            <a:pPr eaLnBrk="1" hangingPunct="1"/>
            <a:endParaRPr lang="ru-RU" smtClean="0"/>
          </a:p>
        </p:txBody>
      </p:sp>
      <p:pic>
        <p:nvPicPr>
          <p:cNvPr id="27652" name="Picture 5" descr="C:\Users\Marina\Desktop\Новая папка (3)\65644089_1.jpg"/>
          <p:cNvPicPr>
            <a:picLocks noChangeAspect="1" noChangeArrowheads="1"/>
          </p:cNvPicPr>
          <p:nvPr/>
        </p:nvPicPr>
        <p:blipFill>
          <a:blip r:embed="rId2" cstate="print"/>
          <a:srcRect/>
          <a:stretch>
            <a:fillRect/>
          </a:stretch>
        </p:blipFill>
        <p:spPr bwMode="auto">
          <a:xfrm>
            <a:off x="4932363" y="2349500"/>
            <a:ext cx="3594100" cy="3189288"/>
          </a:xfrm>
          <a:prstGeom prst="rect">
            <a:avLst/>
          </a:prstGeom>
          <a:noFill/>
          <a:ln w="9525">
            <a:noFill/>
            <a:miter lim="800000"/>
            <a:headEnd/>
            <a:tailEnd/>
          </a:ln>
        </p:spPr>
      </p:pic>
    </p:spTree>
    <p:extLst>
      <p:ext uri="{BB962C8B-B14F-4D97-AF65-F5344CB8AC3E}">
        <p14:creationId xmlns:p14="http://schemas.microsoft.com/office/powerpoint/2010/main" val="14303266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Guy Fawke’s Night</a:t>
            </a:r>
            <a:endParaRPr lang="ru-RU" dirty="0"/>
          </a:p>
        </p:txBody>
      </p:sp>
      <p:sp>
        <p:nvSpPr>
          <p:cNvPr id="3" name="Содержимое 2"/>
          <p:cNvSpPr>
            <a:spLocks noGrp="1"/>
          </p:cNvSpPr>
          <p:nvPr>
            <p:ph idx="1"/>
          </p:nvPr>
        </p:nvSpPr>
        <p:spPr>
          <a:xfrm>
            <a:off x="457200" y="1882775"/>
            <a:ext cx="3970338" cy="4572000"/>
          </a:xfrm>
        </p:spPr>
        <p:txBody>
          <a:bodyPr>
            <a:normAutofit lnSpcReduction="10000"/>
          </a:bodyPr>
          <a:lstStyle/>
          <a:p>
            <a:pPr eaLnBrk="1" fontAlgn="auto" hangingPunct="1">
              <a:lnSpc>
                <a:spcPct val="90000"/>
              </a:lnSpc>
              <a:spcAft>
                <a:spcPts val="0"/>
              </a:spcAft>
              <a:buFont typeface="Wingdings 2"/>
              <a:buChar char=""/>
              <a:defRPr/>
            </a:pPr>
            <a:r>
              <a:rPr lang="et-EE" dirty="0" smtClean="0"/>
              <a:t>November 5</a:t>
            </a:r>
          </a:p>
          <a:p>
            <a:pPr eaLnBrk="1" fontAlgn="auto" hangingPunct="1">
              <a:lnSpc>
                <a:spcPct val="90000"/>
              </a:lnSpc>
              <a:spcAft>
                <a:spcPts val="0"/>
              </a:spcAft>
              <a:buFont typeface="Wingdings 2"/>
              <a:buChar char=""/>
              <a:defRPr/>
            </a:pPr>
            <a:r>
              <a:rPr lang="et-EE" dirty="0" smtClean="0"/>
              <a:t>He was a terrorist.</a:t>
            </a:r>
          </a:p>
          <a:p>
            <a:pPr eaLnBrk="1" fontAlgn="auto" hangingPunct="1">
              <a:lnSpc>
                <a:spcPct val="90000"/>
              </a:lnSpc>
              <a:spcAft>
                <a:spcPts val="0"/>
              </a:spcAft>
              <a:buFont typeface="Wingdings 2"/>
              <a:buChar char=""/>
              <a:defRPr/>
            </a:pPr>
            <a:r>
              <a:rPr lang="et-EE" dirty="0" smtClean="0"/>
              <a:t>The day marks the discovery of a plot to blow up Parliament in 1605.</a:t>
            </a:r>
          </a:p>
          <a:p>
            <a:pPr eaLnBrk="1" fontAlgn="auto" hangingPunct="1">
              <a:lnSpc>
                <a:spcPct val="90000"/>
              </a:lnSpc>
              <a:spcAft>
                <a:spcPts val="0"/>
              </a:spcAft>
              <a:buFont typeface="Wingdings 2"/>
              <a:buChar char=""/>
              <a:defRPr/>
            </a:pPr>
            <a:r>
              <a:rPr lang="et-EE" dirty="0" smtClean="0"/>
              <a:t>People make models of him and burn them on big bonfires.</a:t>
            </a:r>
          </a:p>
          <a:p>
            <a:pPr eaLnBrk="1" fontAlgn="auto" hangingPunct="1">
              <a:spcAft>
                <a:spcPts val="0"/>
              </a:spcAft>
              <a:buFont typeface="Wingdings 2"/>
              <a:buChar char=""/>
              <a:defRPr/>
            </a:pPr>
            <a:endParaRPr lang="ru-RU" dirty="0"/>
          </a:p>
        </p:txBody>
      </p:sp>
      <p:pic>
        <p:nvPicPr>
          <p:cNvPr id="28676" name="Picture 5" descr="C:\Users\Marina\Desktop\Новая папка (3)\guy-fawkes-effigy2.jpg"/>
          <p:cNvPicPr>
            <a:picLocks noChangeAspect="1" noChangeArrowheads="1"/>
          </p:cNvPicPr>
          <p:nvPr/>
        </p:nvPicPr>
        <p:blipFill>
          <a:blip r:embed="rId2" cstate="print"/>
          <a:srcRect/>
          <a:stretch>
            <a:fillRect/>
          </a:stretch>
        </p:blipFill>
        <p:spPr bwMode="auto">
          <a:xfrm>
            <a:off x="5292725" y="1628775"/>
            <a:ext cx="2733675" cy="4286250"/>
          </a:xfrm>
          <a:prstGeom prst="rect">
            <a:avLst/>
          </a:prstGeom>
          <a:noFill/>
          <a:ln w="9525">
            <a:noFill/>
            <a:miter lim="800000"/>
            <a:headEnd/>
            <a:tailEnd/>
          </a:ln>
        </p:spPr>
      </p:pic>
    </p:spTree>
    <p:extLst>
      <p:ext uri="{BB962C8B-B14F-4D97-AF65-F5344CB8AC3E}">
        <p14:creationId xmlns:p14="http://schemas.microsoft.com/office/powerpoint/2010/main" val="27489343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Christmas Day</a:t>
            </a:r>
            <a:endParaRPr lang="ru-RU" dirty="0"/>
          </a:p>
        </p:txBody>
      </p:sp>
      <p:sp>
        <p:nvSpPr>
          <p:cNvPr id="29699" name="Содержимое 2"/>
          <p:cNvSpPr>
            <a:spLocks noGrp="1"/>
          </p:cNvSpPr>
          <p:nvPr>
            <p:ph idx="1"/>
          </p:nvPr>
        </p:nvSpPr>
        <p:spPr>
          <a:xfrm>
            <a:off x="457200" y="1882775"/>
            <a:ext cx="4402138" cy="4572000"/>
          </a:xfrm>
        </p:spPr>
        <p:txBody>
          <a:bodyPr/>
          <a:lstStyle/>
          <a:p>
            <a:pPr eaLnBrk="1" hangingPunct="1">
              <a:lnSpc>
                <a:spcPct val="90000"/>
              </a:lnSpc>
            </a:pPr>
            <a:r>
              <a:rPr lang="et-EE" smtClean="0"/>
              <a:t>December 25</a:t>
            </a:r>
          </a:p>
          <a:p>
            <a:pPr eaLnBrk="1" hangingPunct="1">
              <a:lnSpc>
                <a:spcPct val="90000"/>
              </a:lnSpc>
            </a:pPr>
            <a:r>
              <a:rPr lang="et-EE" smtClean="0"/>
              <a:t>Religious ceremony commemorating the birth of Christ.</a:t>
            </a:r>
          </a:p>
          <a:p>
            <a:pPr eaLnBrk="1" hangingPunct="1">
              <a:lnSpc>
                <a:spcPct val="90000"/>
              </a:lnSpc>
            </a:pPr>
            <a:r>
              <a:rPr lang="et-EE" smtClean="0"/>
              <a:t>Children wake up early to find presents in their stockings.</a:t>
            </a:r>
          </a:p>
          <a:p>
            <a:pPr eaLnBrk="1" hangingPunct="1">
              <a:lnSpc>
                <a:spcPct val="90000"/>
              </a:lnSpc>
            </a:pPr>
            <a:r>
              <a:rPr lang="et-EE" smtClean="0"/>
              <a:t>Traditional Christmas tree and dinner.</a:t>
            </a:r>
          </a:p>
          <a:p>
            <a:pPr eaLnBrk="1" hangingPunct="1"/>
            <a:endParaRPr lang="ru-RU" smtClean="0"/>
          </a:p>
        </p:txBody>
      </p:sp>
      <p:pic>
        <p:nvPicPr>
          <p:cNvPr id="29700" name="Picture 5" descr="C:\Users\Marina\Desktop\Новая папка (3)\10.jpg"/>
          <p:cNvPicPr>
            <a:picLocks noChangeAspect="1" noChangeArrowheads="1"/>
          </p:cNvPicPr>
          <p:nvPr/>
        </p:nvPicPr>
        <p:blipFill>
          <a:blip r:embed="rId2" cstate="print"/>
          <a:srcRect/>
          <a:stretch>
            <a:fillRect/>
          </a:stretch>
        </p:blipFill>
        <p:spPr bwMode="auto">
          <a:xfrm>
            <a:off x="4859338" y="2420938"/>
            <a:ext cx="3892550" cy="2925762"/>
          </a:xfrm>
          <a:prstGeom prst="rect">
            <a:avLst/>
          </a:prstGeom>
          <a:noFill/>
          <a:ln w="9525">
            <a:noFill/>
            <a:miter lim="800000"/>
            <a:headEnd/>
            <a:tailEnd/>
          </a:ln>
        </p:spPr>
      </p:pic>
    </p:spTree>
    <p:extLst>
      <p:ext uri="{BB962C8B-B14F-4D97-AF65-F5344CB8AC3E}">
        <p14:creationId xmlns:p14="http://schemas.microsoft.com/office/powerpoint/2010/main" val="3594634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et-EE" sz="4400" dirty="0" smtClean="0">
                <a:solidFill>
                  <a:schemeClr val="tx1"/>
                </a:solidFill>
                <a:latin typeface="Script MT Bold" pitchFamily="66" charset="0"/>
              </a:rPr>
              <a:t>New Year’s Eve</a:t>
            </a:r>
            <a:endParaRPr lang="ru-RU" dirty="0"/>
          </a:p>
        </p:txBody>
      </p:sp>
      <p:sp>
        <p:nvSpPr>
          <p:cNvPr id="30723" name="Содержимое 2"/>
          <p:cNvSpPr>
            <a:spLocks noGrp="1"/>
          </p:cNvSpPr>
          <p:nvPr>
            <p:ph idx="1"/>
          </p:nvPr>
        </p:nvSpPr>
        <p:spPr>
          <a:xfrm>
            <a:off x="457200" y="1882775"/>
            <a:ext cx="3970338" cy="4572000"/>
          </a:xfrm>
        </p:spPr>
        <p:txBody>
          <a:bodyPr/>
          <a:lstStyle/>
          <a:p>
            <a:pPr eaLnBrk="1" hangingPunct="1"/>
            <a:r>
              <a:rPr lang="et-EE" smtClean="0"/>
              <a:t>December 31</a:t>
            </a:r>
          </a:p>
          <a:p>
            <a:pPr eaLnBrk="1" hangingPunct="1"/>
            <a:r>
              <a:rPr lang="et-EE" smtClean="0"/>
              <a:t>Traditionally Scottish celebration.</a:t>
            </a:r>
          </a:p>
          <a:p>
            <a:pPr eaLnBrk="1" hangingPunct="1"/>
            <a:r>
              <a:rPr lang="et-EE" smtClean="0"/>
              <a:t>At midnight everybody joins hands and sings Auld Lang Syne.</a:t>
            </a:r>
            <a:endParaRPr lang="en-GB" smtClean="0"/>
          </a:p>
          <a:p>
            <a:pPr eaLnBrk="1" hangingPunct="1"/>
            <a:endParaRPr lang="ru-RU" smtClean="0"/>
          </a:p>
        </p:txBody>
      </p:sp>
      <p:pic>
        <p:nvPicPr>
          <p:cNvPr id="30724" name="Picture 5" descr="C:\Users\Marina\Desktop\Новая папка (3)\120311_0308_NewYearsEve9.jpg"/>
          <p:cNvPicPr>
            <a:picLocks noChangeAspect="1" noChangeArrowheads="1"/>
          </p:cNvPicPr>
          <p:nvPr/>
        </p:nvPicPr>
        <p:blipFill>
          <a:blip r:embed="rId2" cstate="print"/>
          <a:srcRect/>
          <a:stretch>
            <a:fillRect/>
          </a:stretch>
        </p:blipFill>
        <p:spPr bwMode="auto">
          <a:xfrm>
            <a:off x="4500563" y="2565400"/>
            <a:ext cx="3941762" cy="2620963"/>
          </a:xfrm>
          <a:prstGeom prst="rect">
            <a:avLst/>
          </a:prstGeom>
          <a:noFill/>
          <a:ln w="9525">
            <a:noFill/>
            <a:miter lim="800000"/>
            <a:headEnd/>
            <a:tailEnd/>
          </a:ln>
        </p:spPr>
      </p:pic>
    </p:spTree>
    <p:extLst>
      <p:ext uri="{BB962C8B-B14F-4D97-AF65-F5344CB8AC3E}">
        <p14:creationId xmlns:p14="http://schemas.microsoft.com/office/powerpoint/2010/main" val="4050444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8194" name="Picture 2" descr="http://upload.wikimedia.org/wikipedia/commons/0/0b/Buckingham_Palace_and_Victoria_Monument_-_September_2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96136" y="412103"/>
            <a:ext cx="2808312"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dirty="0" smtClean="0"/>
              <a:t>The Buckingham Palace</a:t>
            </a:r>
            <a:endParaRPr lang="ru-RU" sz="2000" dirty="0"/>
          </a:p>
        </p:txBody>
      </p:sp>
    </p:spTree>
    <p:extLst>
      <p:ext uri="{BB962C8B-B14F-4D97-AF65-F5344CB8AC3E}">
        <p14:creationId xmlns:p14="http://schemas.microsoft.com/office/powerpoint/2010/main" val="7074941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4294967295"/>
          </p:nvPr>
        </p:nvSpPr>
        <p:spPr>
          <a:xfrm>
            <a:off x="0" y="1600200"/>
            <a:ext cx="8229600" cy="4525963"/>
          </a:xfrm>
        </p:spPr>
        <p:txBody>
          <a:bodyPr/>
          <a:lstStyle/>
          <a:p>
            <a:pPr eaLnBrk="1" hangingPunct="1">
              <a:buFontTx/>
              <a:buNone/>
            </a:pPr>
            <a:r>
              <a:rPr lang="en-GB" smtClean="0"/>
              <a:t>	</a:t>
            </a:r>
            <a:endParaRPr lang="en-US" smtClean="0"/>
          </a:p>
        </p:txBody>
      </p:sp>
      <p:sp>
        <p:nvSpPr>
          <p:cNvPr id="27651" name="WordArt 3" descr="Plaid"/>
          <p:cNvSpPr>
            <a:spLocks noChangeArrowheads="1" noChangeShapeType="1" noTextEdit="1"/>
          </p:cNvSpPr>
          <p:nvPr/>
        </p:nvSpPr>
        <p:spPr bwMode="auto">
          <a:xfrm>
            <a:off x="1187450" y="620713"/>
            <a:ext cx="6985000" cy="4679950"/>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plaid">
                  <a:fgClr>
                    <a:schemeClr val="accent2"/>
                  </a:fgClr>
                  <a:bgClr>
                    <a:srgbClr val="FF0000"/>
                  </a:bgClr>
                </a:pattFill>
                <a:effectLst>
                  <a:outerShdw dist="45791" dir="2021404" algn="ctr" rotWithShape="0">
                    <a:srgbClr val="808080">
                      <a:alpha val="79999"/>
                    </a:srgbClr>
                  </a:outerShdw>
                </a:effectLst>
                <a:latin typeface="Arial Black"/>
              </a:rPr>
              <a:t>So what is so great </a:t>
            </a:r>
          </a:p>
          <a:p>
            <a:pPr algn="ctr"/>
            <a:r>
              <a:rPr lang="en-US" sz="3600" kern="10">
                <a:ln w="12700">
                  <a:solidFill>
                    <a:srgbClr val="000000"/>
                  </a:solidFill>
                  <a:round/>
                  <a:headEnd/>
                  <a:tailEnd/>
                </a:ln>
                <a:pattFill prst="plaid">
                  <a:fgClr>
                    <a:schemeClr val="accent2"/>
                  </a:fgClr>
                  <a:bgClr>
                    <a:srgbClr val="FF0000"/>
                  </a:bgClr>
                </a:pattFill>
                <a:effectLst>
                  <a:outerShdw dist="45791" dir="2021404" algn="ctr" rotWithShape="0">
                    <a:srgbClr val="808080">
                      <a:alpha val="79999"/>
                    </a:srgbClr>
                  </a:outerShdw>
                </a:effectLst>
                <a:latin typeface="Arial Black"/>
              </a:rPr>
              <a:t>about Britain, that </a:t>
            </a:r>
          </a:p>
          <a:p>
            <a:pPr algn="ctr"/>
            <a:r>
              <a:rPr lang="en-US" sz="3600" kern="10">
                <a:ln w="12700">
                  <a:solidFill>
                    <a:srgbClr val="000000"/>
                  </a:solidFill>
                  <a:round/>
                  <a:headEnd/>
                  <a:tailEnd/>
                </a:ln>
                <a:pattFill prst="plaid">
                  <a:fgClr>
                    <a:schemeClr val="accent2"/>
                  </a:fgClr>
                  <a:bgClr>
                    <a:srgbClr val="FF0000"/>
                  </a:bgClr>
                </a:pattFill>
                <a:effectLst>
                  <a:outerShdw dist="45791" dir="2021404" algn="ctr" rotWithShape="0">
                    <a:srgbClr val="808080">
                      <a:alpha val="79999"/>
                    </a:srgbClr>
                  </a:outerShdw>
                </a:effectLst>
                <a:latin typeface="Arial Black"/>
              </a:rPr>
              <a:t>people want to </a:t>
            </a:r>
          </a:p>
          <a:p>
            <a:pPr algn="ctr"/>
            <a:r>
              <a:rPr lang="en-US" sz="3600" kern="10">
                <a:ln w="12700">
                  <a:solidFill>
                    <a:srgbClr val="000000"/>
                  </a:solidFill>
                  <a:round/>
                  <a:headEnd/>
                  <a:tailEnd/>
                </a:ln>
                <a:pattFill prst="plaid">
                  <a:fgClr>
                    <a:schemeClr val="accent2"/>
                  </a:fgClr>
                  <a:bgClr>
                    <a:srgbClr val="FF0000"/>
                  </a:bgClr>
                </a:pattFill>
                <a:effectLst>
                  <a:outerShdw dist="45791" dir="2021404" algn="ctr" rotWithShape="0">
                    <a:srgbClr val="808080">
                      <a:alpha val="79999"/>
                    </a:srgbClr>
                  </a:outerShdw>
                </a:effectLst>
                <a:latin typeface="Arial Black"/>
              </a:rPr>
              <a:t>live here? </a:t>
            </a:r>
            <a:endParaRPr lang="ru-RU" sz="3600" kern="10">
              <a:ln w="12700">
                <a:solidFill>
                  <a:srgbClr val="000000"/>
                </a:solidFill>
                <a:round/>
                <a:headEnd/>
                <a:tailEnd/>
              </a:ln>
              <a:pattFill prst="plaid">
                <a:fgClr>
                  <a:schemeClr val="accent2"/>
                </a:fgClr>
                <a:bgClr>
                  <a:srgbClr val="FF0000"/>
                </a:bgClr>
              </a:pattFill>
              <a:effectLst>
                <a:outerShdw dist="45791" dir="2021404" algn="ctr" rotWithShape="0">
                  <a:srgbClr val="808080">
                    <a:alpha val="79999"/>
                  </a:srgbClr>
                </a:outerShdw>
              </a:effectLst>
              <a:latin typeface="Arial Black"/>
            </a:endParaRPr>
          </a:p>
        </p:txBody>
      </p:sp>
      <p:sp>
        <p:nvSpPr>
          <p:cNvPr id="27652" name="Oval 4"/>
          <p:cNvSpPr>
            <a:spLocks noChangeArrowheads="1"/>
          </p:cNvSpPr>
          <p:nvPr/>
        </p:nvSpPr>
        <p:spPr bwMode="auto">
          <a:xfrm>
            <a:off x="8820150" y="6453188"/>
            <a:ext cx="144463" cy="144462"/>
          </a:xfrm>
          <a:prstGeom prst="ellipse">
            <a:avLst/>
          </a:prstGeom>
          <a:solidFill>
            <a:srgbClr val="00CC00"/>
          </a:solidFill>
          <a:ln w="9525">
            <a:solidFill>
              <a:schemeClr val="tx1"/>
            </a:solidFill>
            <a:round/>
            <a:headEnd/>
            <a:tailEnd/>
          </a:ln>
        </p:spPr>
        <p:txBody>
          <a:bodyPr wrap="none" anchor="ctr"/>
          <a:lstStyle/>
          <a:p>
            <a:endParaRPr lang="ru-RU"/>
          </a:p>
        </p:txBody>
      </p:sp>
    </p:spTree>
    <p:extLst>
      <p:ext uri="{BB962C8B-B14F-4D97-AF65-F5344CB8AC3E}">
        <p14:creationId xmlns:p14="http://schemas.microsoft.com/office/powerpoint/2010/main" val="1514289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2000" fill="hold"/>
                                        <p:tgtEl>
                                          <p:spTgt spid="27651"/>
                                        </p:tgtEl>
                                        <p:attrNameLst>
                                          <p:attrName>ppt_w</p:attrName>
                                        </p:attrNameLst>
                                      </p:cBhvr>
                                      <p:tavLst>
                                        <p:tav tm="0">
                                          <p:val>
                                            <p:fltVal val="0"/>
                                          </p:val>
                                        </p:tav>
                                        <p:tav tm="100000">
                                          <p:val>
                                            <p:strVal val="#ppt_w"/>
                                          </p:val>
                                        </p:tav>
                                      </p:tavLst>
                                    </p:anim>
                                    <p:anim calcmode="lin" valueType="num">
                                      <p:cBhvr>
                                        <p:cTn id="8" dur="2000" fill="hold"/>
                                        <p:tgtEl>
                                          <p:spTgt spid="27651"/>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27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j0204564"/>
          <p:cNvPicPr>
            <a:picLocks noChangeAspect="1" noChangeArrowheads="1"/>
          </p:cNvPicPr>
          <p:nvPr>
            <p:ph sz="half" idx="2"/>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a:xfrm>
            <a:off x="5651500" y="2565400"/>
            <a:ext cx="3125788" cy="4094163"/>
          </a:xfrm>
          <a:noFill/>
        </p:spPr>
      </p:pic>
      <p:sp>
        <p:nvSpPr>
          <p:cNvPr id="17411" name="Rectangle 2"/>
          <p:cNvSpPr>
            <a:spLocks noGrp="1" noChangeArrowheads="1"/>
          </p:cNvSpPr>
          <p:nvPr>
            <p:ph type="title"/>
          </p:nvPr>
        </p:nvSpPr>
        <p:spPr/>
        <p:txBody>
          <a:bodyPr/>
          <a:lstStyle/>
          <a:p>
            <a:pPr eaLnBrk="1" hangingPunct="1"/>
            <a:r>
              <a:rPr lang="en-GB" smtClean="0">
                <a:latin typeface="Comic Sans MS" pitchFamily="66" charset="0"/>
              </a:rPr>
              <a:t>Good for Work</a:t>
            </a:r>
            <a:endParaRPr lang="en-US" smtClean="0">
              <a:latin typeface="Comic Sans MS" pitchFamily="66" charset="0"/>
            </a:endParaRPr>
          </a:p>
        </p:txBody>
      </p:sp>
      <p:sp>
        <p:nvSpPr>
          <p:cNvPr id="17412" name="Rectangle 3"/>
          <p:cNvSpPr>
            <a:spLocks noGrp="1" noChangeArrowheads="1"/>
          </p:cNvSpPr>
          <p:nvPr>
            <p:ph type="body" sz="half" idx="1"/>
          </p:nvPr>
        </p:nvSpPr>
        <p:spPr>
          <a:xfrm>
            <a:off x="457200" y="1600200"/>
            <a:ext cx="7283450" cy="4525963"/>
          </a:xfrm>
        </p:spPr>
        <p:txBody>
          <a:bodyPr/>
          <a:lstStyle/>
          <a:p>
            <a:pPr eaLnBrk="1" hangingPunct="1"/>
            <a:r>
              <a:rPr lang="en-US" sz="2800" smtClean="0">
                <a:latin typeface="Comic Sans MS" pitchFamily="66" charset="0"/>
              </a:rPr>
              <a:t>low unemployment rate (under 5%)</a:t>
            </a:r>
          </a:p>
          <a:p>
            <a:pPr eaLnBrk="1" hangingPunct="1"/>
            <a:r>
              <a:rPr lang="en-US" sz="2800" smtClean="0">
                <a:latin typeface="Comic Sans MS" pitchFamily="66" charset="0"/>
              </a:rPr>
              <a:t>a typical work week of 35 hours </a:t>
            </a:r>
          </a:p>
          <a:p>
            <a:pPr eaLnBrk="1" hangingPunct="1"/>
            <a:r>
              <a:rPr lang="en-US" sz="2800" smtClean="0">
                <a:latin typeface="Comic Sans MS" pitchFamily="66" charset="0"/>
              </a:rPr>
              <a:t>generous leave, maternity </a:t>
            </a:r>
          </a:p>
          <a:p>
            <a:pPr eaLnBrk="1" hangingPunct="1">
              <a:buFontTx/>
              <a:buNone/>
            </a:pPr>
            <a:r>
              <a:rPr lang="en-US" sz="2800" smtClean="0">
                <a:latin typeface="Comic Sans MS" pitchFamily="66" charset="0"/>
              </a:rPr>
              <a:t>	and paternity benefits </a:t>
            </a:r>
          </a:p>
          <a:p>
            <a:pPr eaLnBrk="1" hangingPunct="1"/>
            <a:r>
              <a:rPr lang="en-US" sz="2800" smtClean="0">
                <a:latin typeface="Comic Sans MS" pitchFamily="66" charset="0"/>
              </a:rPr>
              <a:t>12 public holidays</a:t>
            </a:r>
          </a:p>
          <a:p>
            <a:pPr eaLnBrk="1" hangingPunct="1"/>
            <a:r>
              <a:rPr lang="en-US" sz="2800" smtClean="0">
                <a:latin typeface="Comic Sans MS" pitchFamily="66" charset="0"/>
              </a:rPr>
              <a:t>good salaries</a:t>
            </a:r>
          </a:p>
          <a:p>
            <a:pPr eaLnBrk="1" hangingPunct="1"/>
            <a:r>
              <a:rPr lang="en-US" sz="2800" smtClean="0">
                <a:latin typeface="Comic Sans MS" pitchFamily="66" charset="0"/>
              </a:rPr>
              <a:t>reasonable taxes. </a:t>
            </a:r>
          </a:p>
        </p:txBody>
      </p:sp>
      <p:sp>
        <p:nvSpPr>
          <p:cNvPr id="19462" name="Oval 6"/>
          <p:cNvSpPr>
            <a:spLocks noChangeArrowheads="1"/>
          </p:cNvSpPr>
          <p:nvPr/>
        </p:nvSpPr>
        <p:spPr bwMode="auto">
          <a:xfrm>
            <a:off x="8820150" y="6453188"/>
            <a:ext cx="144463" cy="144462"/>
          </a:xfrm>
          <a:prstGeom prst="ellipse">
            <a:avLst/>
          </a:prstGeom>
          <a:solidFill>
            <a:srgbClr val="00CC00"/>
          </a:solidFill>
          <a:ln w="9525">
            <a:solidFill>
              <a:schemeClr val="tx1"/>
            </a:solidFill>
            <a:round/>
            <a:headEnd/>
            <a:tailEnd/>
          </a:ln>
        </p:spPr>
        <p:txBody>
          <a:bodyPr wrap="none" anchor="ctr"/>
          <a:lstStyle/>
          <a:p>
            <a:endParaRPr lang="ru-RU"/>
          </a:p>
        </p:txBody>
      </p:sp>
    </p:spTree>
    <p:extLst>
      <p:ext uri="{BB962C8B-B14F-4D97-AF65-F5344CB8AC3E}">
        <p14:creationId xmlns:p14="http://schemas.microsoft.com/office/powerpoint/2010/main" val="3353193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9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j0158323"/>
          <p:cNvPicPr>
            <a:picLocks noChangeAspect="1" noChangeArrowheads="1"/>
          </p:cNvPicPr>
          <p:nvPr>
            <p:ph sz="half" idx="2"/>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a:xfrm>
            <a:off x="4572000" y="2349500"/>
            <a:ext cx="4375150" cy="4187825"/>
          </a:xfrm>
          <a:noFill/>
        </p:spPr>
      </p:pic>
      <p:sp>
        <p:nvSpPr>
          <p:cNvPr id="18435" name="Rectangle 2"/>
          <p:cNvSpPr>
            <a:spLocks noGrp="1" noChangeArrowheads="1"/>
          </p:cNvSpPr>
          <p:nvPr>
            <p:ph type="title"/>
          </p:nvPr>
        </p:nvSpPr>
        <p:spPr/>
        <p:txBody>
          <a:bodyPr/>
          <a:lstStyle/>
          <a:p>
            <a:pPr eaLnBrk="1" hangingPunct="1"/>
            <a:r>
              <a:rPr lang="en-GB" smtClean="0">
                <a:latin typeface="Comic Sans MS" pitchFamily="66" charset="0"/>
              </a:rPr>
              <a:t>Social and Cultural</a:t>
            </a:r>
            <a:endParaRPr lang="en-US" smtClean="0">
              <a:latin typeface="Comic Sans MS" pitchFamily="66" charset="0"/>
            </a:endParaRPr>
          </a:p>
        </p:txBody>
      </p:sp>
      <p:sp>
        <p:nvSpPr>
          <p:cNvPr id="18436" name="Rectangle 3"/>
          <p:cNvSpPr>
            <a:spLocks noGrp="1" noChangeArrowheads="1"/>
          </p:cNvSpPr>
          <p:nvPr>
            <p:ph type="body" sz="half" idx="1"/>
          </p:nvPr>
        </p:nvSpPr>
        <p:spPr>
          <a:xfrm>
            <a:off x="457200" y="1600200"/>
            <a:ext cx="7931150" cy="4525963"/>
          </a:xfrm>
        </p:spPr>
        <p:txBody>
          <a:bodyPr/>
          <a:lstStyle/>
          <a:p>
            <a:pPr eaLnBrk="1" hangingPunct="1"/>
            <a:r>
              <a:rPr lang="en-US" sz="2800" smtClean="0">
                <a:latin typeface="Comic Sans MS" pitchFamily="66" charset="0"/>
              </a:rPr>
              <a:t> it is a multi-cultural society </a:t>
            </a:r>
          </a:p>
          <a:p>
            <a:pPr eaLnBrk="1" hangingPunct="1"/>
            <a:r>
              <a:rPr lang="en-US" sz="2800" smtClean="0">
                <a:latin typeface="Comic Sans MS" pitchFamily="66" charset="0"/>
              </a:rPr>
              <a:t> most people are tolerant</a:t>
            </a:r>
          </a:p>
          <a:p>
            <a:pPr eaLnBrk="1" hangingPunct="1"/>
            <a:r>
              <a:rPr lang="en-US" sz="2800" smtClean="0">
                <a:latin typeface="Comic Sans MS" pitchFamily="66" charset="0"/>
              </a:rPr>
              <a:t> the crime rate is low</a:t>
            </a:r>
          </a:p>
          <a:p>
            <a:pPr eaLnBrk="1" hangingPunct="1"/>
            <a:r>
              <a:rPr lang="en-US" sz="2800" smtClean="0">
                <a:latin typeface="Comic Sans MS" pitchFamily="66" charset="0"/>
              </a:rPr>
              <a:t> lively theatre, music, art </a:t>
            </a:r>
          </a:p>
          <a:p>
            <a:pPr eaLnBrk="1" hangingPunct="1"/>
            <a:r>
              <a:rPr lang="en-GB" sz="2800" smtClean="0">
                <a:latin typeface="Comic Sans MS" pitchFamily="66" charset="0"/>
              </a:rPr>
              <a:t> it has beautiful scenery</a:t>
            </a:r>
            <a:endParaRPr lang="en-US" sz="2800" smtClean="0">
              <a:latin typeface="Comic Sans MS" pitchFamily="66" charset="0"/>
            </a:endParaRPr>
          </a:p>
          <a:p>
            <a:pPr eaLnBrk="1" hangingPunct="1"/>
            <a:r>
              <a:rPr lang="en-US" sz="2800" smtClean="0">
                <a:latin typeface="Comic Sans MS" pitchFamily="66" charset="0"/>
              </a:rPr>
              <a:t> fascinating historical sites &amp; buildings.  </a:t>
            </a:r>
          </a:p>
        </p:txBody>
      </p:sp>
      <p:sp>
        <p:nvSpPr>
          <p:cNvPr id="20486" name="Oval 6"/>
          <p:cNvSpPr>
            <a:spLocks noChangeArrowheads="1"/>
          </p:cNvSpPr>
          <p:nvPr/>
        </p:nvSpPr>
        <p:spPr bwMode="auto">
          <a:xfrm>
            <a:off x="8820150" y="6453188"/>
            <a:ext cx="144463" cy="144462"/>
          </a:xfrm>
          <a:prstGeom prst="ellipse">
            <a:avLst/>
          </a:prstGeom>
          <a:solidFill>
            <a:srgbClr val="00CC00"/>
          </a:solidFill>
          <a:ln w="9525">
            <a:solidFill>
              <a:schemeClr val="tx1"/>
            </a:solidFill>
            <a:round/>
            <a:headEnd/>
            <a:tailEnd/>
          </a:ln>
        </p:spPr>
        <p:txBody>
          <a:bodyPr wrap="none" anchor="ctr"/>
          <a:lstStyle/>
          <a:p>
            <a:endParaRPr lang="ru-RU"/>
          </a:p>
        </p:txBody>
      </p:sp>
    </p:spTree>
    <p:extLst>
      <p:ext uri="{BB962C8B-B14F-4D97-AF65-F5344CB8AC3E}">
        <p14:creationId xmlns:p14="http://schemas.microsoft.com/office/powerpoint/2010/main" val="1859839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j0088884"/>
          <p:cNvPicPr>
            <a:picLocks noChangeAspect="1" noChangeArrowheads="1"/>
          </p:cNvPicPr>
          <p:nvPr>
            <p:ph sz="half" idx="2"/>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a:xfrm>
            <a:off x="3276600" y="2636838"/>
            <a:ext cx="5367338" cy="3894137"/>
          </a:xfrm>
          <a:noFill/>
        </p:spPr>
      </p:pic>
      <p:sp>
        <p:nvSpPr>
          <p:cNvPr id="19459" name="Rectangle 2"/>
          <p:cNvSpPr>
            <a:spLocks noGrp="1" noChangeArrowheads="1"/>
          </p:cNvSpPr>
          <p:nvPr>
            <p:ph type="title"/>
          </p:nvPr>
        </p:nvSpPr>
        <p:spPr/>
        <p:txBody>
          <a:bodyPr/>
          <a:lstStyle/>
          <a:p>
            <a:pPr eaLnBrk="1" hangingPunct="1"/>
            <a:r>
              <a:rPr lang="en-GB" smtClean="0">
                <a:latin typeface="Comic Sans MS" pitchFamily="66" charset="0"/>
              </a:rPr>
              <a:t>Education</a:t>
            </a:r>
            <a:endParaRPr lang="en-US" smtClean="0">
              <a:latin typeface="Comic Sans MS" pitchFamily="66" charset="0"/>
            </a:endParaRPr>
          </a:p>
        </p:txBody>
      </p:sp>
      <p:sp>
        <p:nvSpPr>
          <p:cNvPr id="19460" name="Rectangle 3"/>
          <p:cNvSpPr>
            <a:spLocks noGrp="1" noChangeArrowheads="1"/>
          </p:cNvSpPr>
          <p:nvPr>
            <p:ph type="body" sz="half" idx="1"/>
          </p:nvPr>
        </p:nvSpPr>
        <p:spPr>
          <a:xfrm>
            <a:off x="457200" y="1600200"/>
            <a:ext cx="7931150" cy="4525963"/>
          </a:xfrm>
        </p:spPr>
        <p:txBody>
          <a:bodyPr/>
          <a:lstStyle/>
          <a:p>
            <a:pPr eaLnBrk="1" hangingPunct="1"/>
            <a:r>
              <a:rPr lang="en-US" sz="2800" smtClean="0">
                <a:latin typeface="Comic Sans MS" pitchFamily="66" charset="0"/>
              </a:rPr>
              <a:t>Britain is a world leader in education</a:t>
            </a:r>
          </a:p>
          <a:p>
            <a:pPr eaLnBrk="1" hangingPunct="1"/>
            <a:r>
              <a:rPr lang="en-US" sz="2800" smtClean="0">
                <a:latin typeface="Comic Sans MS" pitchFamily="66" charset="0"/>
              </a:rPr>
              <a:t>world famous universities </a:t>
            </a:r>
          </a:p>
          <a:p>
            <a:pPr eaLnBrk="1" hangingPunct="1"/>
            <a:r>
              <a:rPr lang="en-US" sz="2800" smtClean="0">
                <a:latin typeface="Comic Sans MS" pitchFamily="66" charset="0"/>
              </a:rPr>
              <a:t>education is free </a:t>
            </a:r>
          </a:p>
        </p:txBody>
      </p:sp>
      <p:sp>
        <p:nvSpPr>
          <p:cNvPr id="21510" name="Oval 6"/>
          <p:cNvSpPr>
            <a:spLocks noChangeArrowheads="1"/>
          </p:cNvSpPr>
          <p:nvPr/>
        </p:nvSpPr>
        <p:spPr bwMode="auto">
          <a:xfrm>
            <a:off x="8820150" y="6453188"/>
            <a:ext cx="144463" cy="144462"/>
          </a:xfrm>
          <a:prstGeom prst="ellipse">
            <a:avLst/>
          </a:prstGeom>
          <a:solidFill>
            <a:srgbClr val="00CC00"/>
          </a:solidFill>
          <a:ln w="9525">
            <a:solidFill>
              <a:schemeClr val="tx1"/>
            </a:solidFill>
            <a:round/>
            <a:headEnd/>
            <a:tailEnd/>
          </a:ln>
        </p:spPr>
        <p:txBody>
          <a:bodyPr wrap="none" anchor="ctr"/>
          <a:lstStyle/>
          <a:p>
            <a:endParaRPr lang="ru-RU"/>
          </a:p>
        </p:txBody>
      </p:sp>
    </p:spTree>
    <p:extLst>
      <p:ext uri="{BB962C8B-B14F-4D97-AF65-F5344CB8AC3E}">
        <p14:creationId xmlns:p14="http://schemas.microsoft.com/office/powerpoint/2010/main" val="282356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1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Lst>
  </p:timing>
</p:sld>
</file>

<file path=ppt/theme/theme1.xml><?xml version="1.0" encoding="utf-8"?>
<a:theme xmlns:a="http://schemas.openxmlformats.org/drawingml/2006/main" name="Тема5">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Тема5</Template>
  <TotalTime>506</TotalTime>
  <Words>2298</Words>
  <Application>Microsoft Office PowerPoint</Application>
  <PresentationFormat>Экран (4:3)</PresentationFormat>
  <Paragraphs>240</Paragraphs>
  <Slides>93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93</vt:i4>
      </vt:variant>
    </vt:vector>
  </HeadingPairs>
  <TitlesOfParts>
    <vt:vector size="94" baseType="lpstr">
      <vt:lpstr>Тема5</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Queen of Great Britain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Big Ben, the big clock tower, is the symbol of London. It strikes hours</vt:lpstr>
      <vt:lpstr>Презентация PowerPoint</vt:lpstr>
      <vt:lpstr>Презентация PowerPoint</vt:lpstr>
      <vt:lpstr>Презентация PowerPoint</vt:lpstr>
      <vt:lpstr>Презентация PowerPoint</vt:lpstr>
      <vt:lpstr>Beefaters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Shops and shopping in Britain</vt:lpstr>
      <vt:lpstr>Number one leisure activity</vt:lpstr>
      <vt:lpstr>Number one leisure activity</vt:lpstr>
      <vt:lpstr>Презентация PowerPoint</vt:lpstr>
      <vt:lpstr>High Street – the main shopping street in every city and town</vt:lpstr>
      <vt:lpstr>Time to go shopping</vt:lpstr>
      <vt:lpstr>Shopping Hours</vt:lpstr>
      <vt:lpstr>Typical opening  times are:</vt:lpstr>
      <vt:lpstr>Public Holidays / Bank Holidays</vt:lpstr>
      <vt:lpstr>In Villages</vt:lpstr>
      <vt:lpstr>Banking Hours</vt:lpstr>
      <vt:lpstr>The Largest Shopping Centre</vt:lpstr>
      <vt:lpstr>Презентация PowerPoint</vt:lpstr>
      <vt:lpstr>Types of Shops in England</vt:lpstr>
      <vt:lpstr>Shopping in London</vt:lpstr>
      <vt:lpstr>When you will be in London,  at night you will go in night clubs</vt:lpstr>
      <vt:lpstr>Baroque</vt:lpstr>
      <vt:lpstr>Holidays in Britain</vt:lpstr>
      <vt:lpstr>New Year’s Day</vt:lpstr>
      <vt:lpstr>Saint Valentine’s Day </vt:lpstr>
      <vt:lpstr>The Boat Race </vt:lpstr>
      <vt:lpstr>Pancake Day </vt:lpstr>
      <vt:lpstr>Good Friday</vt:lpstr>
      <vt:lpstr>Easter</vt:lpstr>
      <vt:lpstr>The London Marathon</vt:lpstr>
      <vt:lpstr>May Day</vt:lpstr>
      <vt:lpstr>Chelsea Flower Show</vt:lpstr>
      <vt:lpstr>Midsummer Day</vt:lpstr>
      <vt:lpstr>Trooping The Colour</vt:lpstr>
      <vt:lpstr>Saint Swithin’s Day</vt:lpstr>
      <vt:lpstr>Wimbledon</vt:lpstr>
      <vt:lpstr>Notting Hill Carnival</vt:lpstr>
      <vt:lpstr>Harvest Festivals</vt:lpstr>
      <vt:lpstr>Halloween</vt:lpstr>
      <vt:lpstr>Guy Fawke’s Night</vt:lpstr>
      <vt:lpstr>Christmas Day</vt:lpstr>
      <vt:lpstr>New Year’s Eve</vt:lpstr>
      <vt:lpstr>Презентация PowerPoint</vt:lpstr>
      <vt:lpstr>Good for Work</vt:lpstr>
      <vt:lpstr>Social and Cultural</vt:lpstr>
      <vt:lpstr>Education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16</cp:revision>
  <dcterms:created xsi:type="dcterms:W3CDTF">2013-12-08T14:16:55Z</dcterms:created>
  <dcterms:modified xsi:type="dcterms:W3CDTF">2013-12-08T22:54:19Z</dcterms:modified>
</cp:coreProperties>
</file>