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27" d="100"/>
          <a:sy n="127" d="100"/>
        </p:scale>
        <p:origin x="-32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815CF4E9-FD63-4ACF-9353-A97C9EBFFAA4}" type="datetimeFigureOut">
              <a:rPr lang="ru-RU" smtClean="0"/>
              <a:pPr/>
              <a:t>24.12.2013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6D87454F-C500-42B6-B83B-D65097AE1D5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15CF4E9-FD63-4ACF-9353-A97C9EBFFAA4}" type="datetimeFigureOut">
              <a:rPr lang="ru-RU" smtClean="0"/>
              <a:pPr/>
              <a:t>24.12.2013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D87454F-C500-42B6-B83B-D65097AE1D5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15CF4E9-FD63-4ACF-9353-A97C9EBFFAA4}" type="datetimeFigureOut">
              <a:rPr lang="ru-RU" smtClean="0"/>
              <a:pPr/>
              <a:t>24.12.2013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D87454F-C500-42B6-B83B-D65097AE1D5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15CF4E9-FD63-4ACF-9353-A97C9EBFFAA4}" type="datetimeFigureOut">
              <a:rPr lang="ru-RU" smtClean="0"/>
              <a:pPr/>
              <a:t>24.12.2013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D87454F-C500-42B6-B83B-D65097AE1D5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815CF4E9-FD63-4ACF-9353-A97C9EBFFAA4}" type="datetimeFigureOut">
              <a:rPr lang="ru-RU" smtClean="0"/>
              <a:pPr/>
              <a:t>24.12.2013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D87454F-C500-42B6-B83B-D65097AE1D5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15CF4E9-FD63-4ACF-9353-A97C9EBFFAA4}" type="datetimeFigureOut">
              <a:rPr lang="ru-RU" smtClean="0"/>
              <a:pPr/>
              <a:t>24.12.2013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6D87454F-C500-42B6-B83B-D65097AE1D5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815CF4E9-FD63-4ACF-9353-A97C9EBFFAA4}" type="datetimeFigureOut">
              <a:rPr lang="ru-RU" smtClean="0"/>
              <a:pPr/>
              <a:t>24.12.2013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6D87454F-C500-42B6-B83B-D65097AE1D5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815CF4E9-FD63-4ACF-9353-A97C9EBFFAA4}" type="datetimeFigureOut">
              <a:rPr lang="ru-RU" smtClean="0"/>
              <a:pPr/>
              <a:t>24.12.2013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6D87454F-C500-42B6-B83B-D65097AE1D5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815CF4E9-FD63-4ACF-9353-A97C9EBFFAA4}" type="datetimeFigureOut">
              <a:rPr lang="ru-RU" smtClean="0"/>
              <a:pPr/>
              <a:t>24.12.2013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6D87454F-C500-42B6-B83B-D65097AE1D5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15CF4E9-FD63-4ACF-9353-A97C9EBFFAA4}" type="datetimeFigureOut">
              <a:rPr lang="ru-RU" smtClean="0"/>
              <a:pPr/>
              <a:t>24.12.2013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6D87454F-C500-42B6-B83B-D65097AE1D5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15CF4E9-FD63-4ACF-9353-A97C9EBFFAA4}" type="datetimeFigureOut">
              <a:rPr lang="ru-RU" smtClean="0"/>
              <a:pPr/>
              <a:t>24.12.2013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6D87454F-C500-42B6-B83B-D65097AE1D56}"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15CF4E9-FD63-4ACF-9353-A97C9EBFFAA4}" type="datetimeFigureOut">
              <a:rPr lang="ru-RU" smtClean="0"/>
              <a:pPr/>
              <a:t>24.12.2013</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D87454F-C500-42B6-B83B-D65097AE1D5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idx="4294967295"/>
          </p:nvPr>
        </p:nvSpPr>
        <p:spPr>
          <a:xfrm>
            <a:off x="785786" y="4643446"/>
            <a:ext cx="7772400" cy="1828800"/>
          </a:xfrm>
        </p:spPr>
        <p:txBody>
          <a:bodyPr/>
          <a:lstStyle/>
          <a:p>
            <a:r>
              <a:rPr lang="ru-RU" dirty="0" smtClean="0"/>
              <a:t>       Переломи </a:t>
            </a:r>
            <a:r>
              <a:rPr lang="uk-UA" dirty="0" smtClean="0"/>
              <a:t>і вивихи</a:t>
            </a:r>
            <a:endParaRPr lang="ru-RU" dirty="0"/>
          </a:p>
        </p:txBody>
      </p:sp>
      <p:pic>
        <p:nvPicPr>
          <p:cNvPr id="6" name="Рисунок 5" descr="00006.jpg"/>
          <p:cNvPicPr>
            <a:picLocks noChangeAspect="1"/>
          </p:cNvPicPr>
          <p:nvPr/>
        </p:nvPicPr>
        <p:blipFill>
          <a:blip r:embed="rId2"/>
          <a:stretch>
            <a:fillRect/>
          </a:stretch>
        </p:blipFill>
        <p:spPr>
          <a:xfrm>
            <a:off x="2428860" y="500042"/>
            <a:ext cx="4353280" cy="5104220"/>
          </a:xfrm>
          <a:prstGeom prst="rect">
            <a:avLst/>
          </a:prstGeom>
          <a:ln>
            <a:noFill/>
          </a:ln>
          <a:effectLst>
            <a:softEdge rad="112500"/>
          </a:effectLst>
        </p:spPr>
      </p:pic>
    </p:spTree>
  </p:cSld>
  <p:clrMapOvr>
    <a:masterClrMapping/>
  </p:clrMapOvr>
  <p:transition spd="slow">
    <p:wipe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628" y="4143380"/>
            <a:ext cx="3714776" cy="1750894"/>
          </a:xfrm>
        </p:spPr>
        <p:txBody>
          <a:bodyPr>
            <a:normAutofit/>
          </a:bodyPr>
          <a:lstStyle/>
          <a:p>
            <a:r>
              <a:rPr lang="uk-UA" sz="2400" dirty="0" smtClean="0"/>
              <a:t>Підготувала</a:t>
            </a:r>
            <a:br>
              <a:rPr lang="uk-UA" sz="2400" dirty="0" smtClean="0"/>
            </a:br>
            <a:r>
              <a:rPr lang="uk-UA" sz="2400" dirty="0" smtClean="0"/>
              <a:t>Учениця 11-Б класу</a:t>
            </a:r>
            <a:br>
              <a:rPr lang="uk-UA" sz="2400" dirty="0" smtClean="0"/>
            </a:br>
            <a:r>
              <a:rPr lang="uk-UA" sz="2400" dirty="0" smtClean="0"/>
              <a:t>Ярошевська Дар</a:t>
            </a:r>
            <a:r>
              <a:rPr lang="en-US" sz="2400" dirty="0" smtClean="0"/>
              <a:t>’</a:t>
            </a:r>
            <a:r>
              <a:rPr lang="ru-RU" sz="2400" dirty="0" smtClean="0"/>
              <a:t>я</a:t>
            </a:r>
            <a:endParaRPr lang="ru-RU" sz="2400" dirty="0"/>
          </a:p>
        </p:txBody>
      </p:sp>
      <p:pic>
        <p:nvPicPr>
          <p:cNvPr id="3" name="Рисунок 2" descr="normal.jpg"/>
          <p:cNvPicPr>
            <a:picLocks noChangeAspect="1"/>
          </p:cNvPicPr>
          <p:nvPr/>
        </p:nvPicPr>
        <p:blipFill>
          <a:blip r:embed="rId2"/>
          <a:stretch>
            <a:fillRect/>
          </a:stretch>
        </p:blipFill>
        <p:spPr>
          <a:xfrm>
            <a:off x="1000100" y="571480"/>
            <a:ext cx="7072362" cy="392909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slow">
    <p:cover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514352" y="530352"/>
            <a:ext cx="3931920" cy="5327540"/>
          </a:xfrm>
        </p:spPr>
        <p:txBody>
          <a:bodyPr>
            <a:normAutofit fontScale="92500" lnSpcReduction="10000"/>
          </a:bodyPr>
          <a:lstStyle/>
          <a:p>
            <a:r>
              <a:rPr lang="ru-RU" sz="2000" dirty="0" smtClean="0"/>
              <a:t>Вивих — це стійке зміщення суглобних кінців костей за межі їх нормальної рухомості, інколи з розривом суглобної сумки і зв'язок і виходом однієї з кісток з сумки.</a:t>
            </a:r>
          </a:p>
          <a:p>
            <a:r>
              <a:rPr lang="ru-RU" sz="2000" dirty="0" smtClean="0"/>
              <a:t>Вивихи можливі внаслідок різких, надмірних рухів у суглобі, у випадках падіння з висоти на витягнуту кінцівку, в результаті сильного удару в область суглоба.</a:t>
            </a:r>
          </a:p>
          <a:p>
            <a:r>
              <a:rPr lang="ru-RU" sz="2000" dirty="0" smtClean="0"/>
              <a:t> Часто вивихи супроводжуються переломами.</a:t>
            </a:r>
            <a:endParaRPr lang="ru-RU" sz="2000" dirty="0"/>
          </a:p>
        </p:txBody>
      </p:sp>
      <p:pic>
        <p:nvPicPr>
          <p:cNvPr id="6" name="Содержимое 5" descr="perelom6.jpg"/>
          <p:cNvPicPr>
            <a:picLocks noGrp="1" noChangeAspect="1"/>
          </p:cNvPicPr>
          <p:nvPr>
            <p:ph sz="half" idx="2"/>
          </p:nvPr>
        </p:nvPicPr>
        <p:blipFill>
          <a:blip r:embed="rId2"/>
          <a:stretch>
            <a:fillRect/>
          </a:stretch>
        </p:blipFill>
        <p:spPr>
          <a:xfrm>
            <a:off x="5214942" y="928670"/>
            <a:ext cx="2928958" cy="450059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uk-UA" dirty="0" smtClean="0"/>
              <a:t>Ознаки</a:t>
            </a:r>
            <a:endParaRPr lang="ru-RU" dirty="0"/>
          </a:p>
        </p:txBody>
      </p:sp>
      <p:pic>
        <p:nvPicPr>
          <p:cNvPr id="16" name="Содержимое 15" descr="image099.jpg"/>
          <p:cNvPicPr>
            <a:picLocks noGrp="1" noChangeAspect="1"/>
          </p:cNvPicPr>
          <p:nvPr>
            <p:ph sz="half" idx="1"/>
          </p:nvPr>
        </p:nvPicPr>
        <p:blipFill>
          <a:blip r:embed="rId2"/>
          <a:stretch>
            <a:fillRect/>
          </a:stretch>
        </p:blipFill>
        <p:spPr>
          <a:xfrm>
            <a:off x="1142976" y="714356"/>
            <a:ext cx="3071834" cy="31432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5" name="Содержимое 14"/>
          <p:cNvSpPr>
            <a:spLocks noGrp="1"/>
          </p:cNvSpPr>
          <p:nvPr>
            <p:ph sz="half" idx="2"/>
          </p:nvPr>
        </p:nvSpPr>
        <p:spPr/>
        <p:txBody>
          <a:bodyPr>
            <a:normAutofit fontScale="92500"/>
          </a:bodyPr>
          <a:lstStyle/>
          <a:p>
            <a:r>
              <a:rPr lang="ru-RU" dirty="0" smtClean="0"/>
              <a:t>Біль в області ушкодженого суглоба.</a:t>
            </a:r>
          </a:p>
          <a:p>
            <a:r>
              <a:rPr lang="ru-RU" dirty="0" smtClean="0"/>
              <a:t>Втрата звичайної рухливості в суглобі.</a:t>
            </a:r>
          </a:p>
          <a:p>
            <a:r>
              <a:rPr lang="ru-RU" dirty="0" smtClean="0"/>
              <a:t>Вимушене положення кінцівки.</a:t>
            </a:r>
          </a:p>
          <a:p>
            <a:r>
              <a:rPr lang="ru-RU" dirty="0" smtClean="0"/>
              <a:t>Зміна форми кінцівки з області суглоба.</a:t>
            </a:r>
          </a:p>
          <a:p>
            <a:endParaRPr lang="ru-RU" dirty="0"/>
          </a:p>
        </p:txBody>
      </p:sp>
    </p:spTree>
  </p:cSld>
  <p:clrMapOvr>
    <a:masterClrMapping/>
  </p:clrMapOvr>
  <p:transition spd="slow">
    <p:pull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Допомога </a:t>
            </a:r>
            <a:endParaRPr lang="ru-RU" dirty="0"/>
          </a:p>
        </p:txBody>
      </p:sp>
      <p:sp>
        <p:nvSpPr>
          <p:cNvPr id="3" name="Текст 2"/>
          <p:cNvSpPr>
            <a:spLocks noGrp="1"/>
          </p:cNvSpPr>
          <p:nvPr>
            <p:ph type="body" idx="2"/>
          </p:nvPr>
        </p:nvSpPr>
        <p:spPr/>
        <p:txBody>
          <a:bodyPr/>
          <a:lstStyle/>
          <a:p>
            <a:r>
              <a:rPr lang="ru-RU" dirty="0" smtClean="0"/>
              <a:t>Потерпілого необхідно якнайшвидше доставити до медичного закладу.На час транспортування потерпілого до медичного закладу на ушкоджений суглоб потрібно накласти транспортну шину їй пов'язку, що надійно фіксує кінцівку. Для зменшення болю можна дати потерпілому таблетку анальгіну чи іншого обезболювального засобу. Ні в якому разі не слід вправляти вивих самостійно.</a:t>
            </a:r>
            <a:endParaRPr lang="ru-RU" dirty="0"/>
          </a:p>
        </p:txBody>
      </p:sp>
      <p:pic>
        <p:nvPicPr>
          <p:cNvPr id="5" name="Содержимое 4" descr="perelom5.jpg"/>
          <p:cNvPicPr>
            <a:picLocks noGrp="1" noChangeAspect="1"/>
          </p:cNvPicPr>
          <p:nvPr>
            <p:ph sz="half" idx="1"/>
          </p:nvPr>
        </p:nvPicPr>
        <p:blipFill>
          <a:blip r:embed="rId2"/>
          <a:stretch>
            <a:fillRect/>
          </a:stretch>
        </p:blipFill>
        <p:spPr>
          <a:xfrm>
            <a:off x="1000100" y="1000108"/>
            <a:ext cx="4071966" cy="4000528"/>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p:split dir="in"/>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643446"/>
            <a:ext cx="8183880" cy="1051560"/>
          </a:xfrm>
        </p:spPr>
        <p:txBody>
          <a:bodyPr>
            <a:normAutofit/>
          </a:bodyPr>
          <a:lstStyle/>
          <a:p>
            <a:r>
              <a:rPr lang="ru-RU" sz="1800" b="0" dirty="0" smtClean="0"/>
              <a:t>Перелом — це порушення цілісності кістки. Розрізняють закриті переломи, коли не відбувається пошкодження шкіри, та відкриті, коли зламана кістка виходить назовні.</a:t>
            </a:r>
            <a:endParaRPr lang="ru-RU" sz="1800" dirty="0"/>
          </a:p>
        </p:txBody>
      </p:sp>
      <p:pic>
        <p:nvPicPr>
          <p:cNvPr id="4" name="Содержимое 3" descr="2648_1677999093.jpg"/>
          <p:cNvPicPr>
            <a:picLocks noGrp="1" noChangeAspect="1"/>
          </p:cNvPicPr>
          <p:nvPr>
            <p:ph idx="1"/>
          </p:nvPr>
        </p:nvPicPr>
        <p:blipFill>
          <a:blip r:embed="rId2"/>
          <a:stretch>
            <a:fillRect/>
          </a:stretch>
        </p:blipFill>
        <p:spPr>
          <a:xfrm>
            <a:off x="1000100" y="857232"/>
            <a:ext cx="7215238" cy="254238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newsfla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5590"/>
            <a:ext cx="8183880" cy="872302"/>
          </a:xfrm>
        </p:spPr>
        <p:txBody>
          <a:bodyPr/>
          <a:lstStyle/>
          <a:p>
            <a:r>
              <a:rPr lang="uk-UA" dirty="0" smtClean="0"/>
              <a:t>Ознаки</a:t>
            </a:r>
            <a:endParaRPr lang="ru-RU" dirty="0"/>
          </a:p>
        </p:txBody>
      </p:sp>
      <p:sp>
        <p:nvSpPr>
          <p:cNvPr id="3" name="Содержимое 2"/>
          <p:cNvSpPr>
            <a:spLocks noGrp="1"/>
          </p:cNvSpPr>
          <p:nvPr>
            <p:ph sz="half" idx="1"/>
          </p:nvPr>
        </p:nvSpPr>
        <p:spPr>
          <a:xfrm>
            <a:off x="514352" y="530352"/>
            <a:ext cx="3931920" cy="4613160"/>
          </a:xfrm>
        </p:spPr>
        <p:txBody>
          <a:bodyPr>
            <a:noAutofit/>
          </a:bodyPr>
          <a:lstStyle/>
          <a:p>
            <a:r>
              <a:rPr lang="ru-RU" sz="2000" dirty="0" smtClean="0"/>
              <a:t>Біль постійний чи такий, що виникає в разі навантаження на ушкоджену кінцівку або при обмацуванні області перелому.</a:t>
            </a:r>
          </a:p>
          <a:p>
            <a:r>
              <a:rPr lang="ru-RU" sz="2000" dirty="0" smtClean="0"/>
              <a:t>Неможливість рухів в ушкодженій області.</a:t>
            </a:r>
          </a:p>
          <a:p>
            <a:r>
              <a:rPr lang="ru-RU" sz="2000" dirty="0" smtClean="0"/>
              <a:t>Зміна форми частини тіла (кінцівки) в області перелому.</a:t>
            </a:r>
          </a:p>
          <a:p>
            <a:r>
              <a:rPr lang="ru-RU" sz="2000" dirty="0" smtClean="0"/>
              <a:t>Ненормальна рухомість кістки в області перелому.</a:t>
            </a:r>
            <a:endParaRPr lang="ru-RU" sz="2000" dirty="0"/>
          </a:p>
        </p:txBody>
      </p:sp>
      <p:pic>
        <p:nvPicPr>
          <p:cNvPr id="5" name="Содержимое 4" descr="6402_html_9182d4c.png"/>
          <p:cNvPicPr>
            <a:picLocks noGrp="1" noChangeAspect="1"/>
          </p:cNvPicPr>
          <p:nvPr>
            <p:ph sz="half" idx="2"/>
          </p:nvPr>
        </p:nvPicPr>
        <p:blipFill>
          <a:blip r:embed="rId2"/>
          <a:stretch>
            <a:fillRect/>
          </a:stretch>
        </p:blipFill>
        <p:spPr>
          <a:xfrm>
            <a:off x="4643438" y="642918"/>
            <a:ext cx="3811636" cy="4899039"/>
          </a:xfrm>
        </p:spPr>
      </p:pic>
    </p:spTree>
  </p:cSld>
  <p:clrMapOvr>
    <a:masterClrMapping/>
  </p:clrMapOvr>
  <p:transition spd="slow">
    <p:cover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42910" y="5000636"/>
            <a:ext cx="8115328" cy="1000132"/>
          </a:xfrm>
        </p:spPr>
        <p:txBody>
          <a:bodyPr>
            <a:normAutofit fontScale="90000"/>
          </a:bodyPr>
          <a:lstStyle/>
          <a:p>
            <a:r>
              <a:rPr lang="ru-RU" sz="1800" b="0" dirty="0" smtClean="0"/>
              <a:t>Загальний стан потерпілого залежить від характеру перелому і може бути досить тяжким (особливо в разі переломів кісток черепа, таза, стегна тощо), часто підвищується температура тіла.</a:t>
            </a:r>
            <a:r>
              <a:rPr lang="ru-RU" dirty="0" smtClean="0"/>
              <a:t/>
            </a:r>
            <a:br>
              <a:rPr lang="ru-RU" dirty="0" smtClean="0"/>
            </a:br>
            <a:endParaRPr lang="ru-RU" dirty="0"/>
          </a:p>
        </p:txBody>
      </p:sp>
      <p:pic>
        <p:nvPicPr>
          <p:cNvPr id="8" name="Содержимое 7" descr="ris18.png"/>
          <p:cNvPicPr>
            <a:picLocks noGrp="1" noChangeAspect="1"/>
          </p:cNvPicPr>
          <p:nvPr>
            <p:ph idx="1"/>
          </p:nvPr>
        </p:nvPicPr>
        <p:blipFill>
          <a:blip r:embed="rId2"/>
          <a:stretch>
            <a:fillRect/>
          </a:stretch>
        </p:blipFill>
        <p:spPr>
          <a:xfrm>
            <a:off x="1071538" y="857232"/>
            <a:ext cx="6929486" cy="280989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circl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143512"/>
            <a:ext cx="8183880" cy="714380"/>
          </a:xfrm>
        </p:spPr>
        <p:txBody>
          <a:bodyPr/>
          <a:lstStyle/>
          <a:p>
            <a:r>
              <a:rPr lang="uk-UA" dirty="0" smtClean="0"/>
              <a:t>Допомога</a:t>
            </a:r>
            <a:endParaRPr lang="ru-RU" dirty="0"/>
          </a:p>
        </p:txBody>
      </p:sp>
      <p:sp>
        <p:nvSpPr>
          <p:cNvPr id="3" name="Содержимое 2"/>
          <p:cNvSpPr>
            <a:spLocks noGrp="1"/>
          </p:cNvSpPr>
          <p:nvPr>
            <p:ph sz="half" idx="1"/>
          </p:nvPr>
        </p:nvSpPr>
        <p:spPr/>
        <p:txBody>
          <a:bodyPr>
            <a:noAutofit/>
          </a:bodyPr>
          <a:lstStyle/>
          <a:p>
            <a:r>
              <a:rPr lang="ru-RU" sz="1400" dirty="0" smtClean="0"/>
              <a:t>Забезпечення повного спокою пошкодженої частини тіла. </a:t>
            </a:r>
          </a:p>
          <a:p>
            <a:r>
              <a:rPr lang="ru-RU" sz="1400" dirty="0" smtClean="0"/>
              <a:t>Усунення рухомості уламків кісток у місці перелому. </a:t>
            </a:r>
          </a:p>
          <a:p>
            <a:r>
              <a:rPr lang="ru-RU" sz="1400" dirty="0" smtClean="0"/>
              <a:t>Для цього потрібно іммобілізувати пошкоджену частину тіла, тобто зробити її нерухомою. Це досягається накладанням утримуючої пов'язки.</a:t>
            </a:r>
          </a:p>
          <a:p>
            <a:r>
              <a:rPr lang="ru-RU" sz="1400" dirty="0" smtClean="0"/>
              <a:t>Для транспортної іммобілізації найкраще користуватися готовими стандартними шинами, в разі їх відсутності шини виготовляють самі, їх можна зробити з будь-яких матеріалів, які можна знайти на місці нещасного випадку — палиці, дошки, дранки, кори дерева, очерету тощо. </a:t>
            </a:r>
          </a:p>
          <a:p>
            <a:r>
              <a:rPr lang="ru-RU" sz="1400" dirty="0" smtClean="0"/>
              <a:t>Головна вимога — достатня довжина та міцність шини.</a:t>
            </a:r>
            <a:endParaRPr lang="ru-RU" sz="1400" dirty="0"/>
          </a:p>
        </p:txBody>
      </p:sp>
      <p:pic>
        <p:nvPicPr>
          <p:cNvPr id="5" name="Содержимое 4" descr="ris15.png"/>
          <p:cNvPicPr>
            <a:picLocks noGrp="1" noChangeAspect="1"/>
          </p:cNvPicPr>
          <p:nvPr>
            <p:ph sz="half" idx="2"/>
          </p:nvPr>
        </p:nvPicPr>
        <p:blipFill>
          <a:blip r:embed="rId2"/>
          <a:stretch>
            <a:fillRect/>
          </a:stretch>
        </p:blipFill>
        <p:spPr>
          <a:xfrm>
            <a:off x="5072066" y="1253331"/>
            <a:ext cx="3071834" cy="3390115"/>
          </a:xfrm>
          <a:prstGeom prst="rect">
            <a:avLst/>
          </a:prstGeom>
          <a:ln>
            <a:noFill/>
          </a:ln>
          <a:effectLst>
            <a:outerShdw blurRad="190500" algn="tl" rotWithShape="0">
              <a:srgbClr val="000000">
                <a:alpha val="70000"/>
              </a:srgbClr>
            </a:outerShdw>
          </a:effectLst>
        </p:spPr>
      </p:pic>
    </p:spTree>
  </p:cSld>
  <p:clrMapOvr>
    <a:masterClrMapping/>
  </p:clrMapOvr>
  <p:transition spd="slow">
    <p:push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sz="2200" dirty="0" smtClean="0"/>
              <a:t/>
            </a:r>
            <a:br>
              <a:rPr lang="ru-RU" sz="2200" dirty="0" smtClean="0"/>
            </a:br>
            <a:r>
              <a:rPr lang="ru-RU" sz="2200" b="0" dirty="0" smtClean="0"/>
              <a:t>Переломи деяких кісток вимагають особливого підходу до надання першої допомоги.</a:t>
            </a:r>
            <a:r>
              <a:rPr lang="ru-RU" dirty="0" smtClean="0"/>
              <a:t/>
            </a:r>
            <a:br>
              <a:rPr lang="ru-RU" dirty="0" smtClean="0"/>
            </a:br>
            <a:endParaRPr lang="ru-RU" dirty="0"/>
          </a:p>
        </p:txBody>
      </p:sp>
      <p:pic>
        <p:nvPicPr>
          <p:cNvPr id="6" name="Содержимое 5" descr="907612_html_7681eb3b.png"/>
          <p:cNvPicPr>
            <a:picLocks noGrp="1" noChangeAspect="1"/>
          </p:cNvPicPr>
          <p:nvPr>
            <p:ph idx="1"/>
          </p:nvPr>
        </p:nvPicPr>
        <p:blipFill>
          <a:blip r:embed="rId2"/>
          <a:stretch>
            <a:fillRect/>
          </a:stretch>
        </p:blipFill>
        <p:spPr>
          <a:xfrm>
            <a:off x="1357290" y="1142984"/>
            <a:ext cx="6429420" cy="3180907"/>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p:plus/>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32</TotalTime>
  <Words>331</Words>
  <Application>Microsoft Office PowerPoint</Application>
  <PresentationFormat>Экран (4:3)</PresentationFormat>
  <Paragraphs>26</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Аспект</vt:lpstr>
      <vt:lpstr>       Переломи і вивихи</vt:lpstr>
      <vt:lpstr>Слайд 2</vt:lpstr>
      <vt:lpstr>Ознаки</vt:lpstr>
      <vt:lpstr>Допомога </vt:lpstr>
      <vt:lpstr>Перелом — це порушення цілісності кістки. Розрізняють закриті переломи, коли не відбувається пошкодження шкіри, та відкриті, коли зламана кістка виходить назовні.</vt:lpstr>
      <vt:lpstr>Ознаки</vt:lpstr>
      <vt:lpstr>Загальний стан потерпілого залежить від характеру перелому і може бути досить тяжким (особливо в разі переломів кісток черепа, таза, стегна тощо), часто підвищується температура тіла. </vt:lpstr>
      <vt:lpstr>Допомога</vt:lpstr>
      <vt:lpstr> Переломи деяких кісток вимагають особливого підходу до надання першої допомоги. </vt:lpstr>
      <vt:lpstr>Підготувала Учениця 11-Б класу Ярошевська Дар’я</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Переломи і вивихи</dc:title>
  <dc:creator>volden</dc:creator>
  <cp:lastModifiedBy>volden</cp:lastModifiedBy>
  <cp:revision>5</cp:revision>
  <dcterms:created xsi:type="dcterms:W3CDTF">2013-12-24T18:25:42Z</dcterms:created>
  <dcterms:modified xsi:type="dcterms:W3CDTF">2013-12-24T19:00:26Z</dcterms:modified>
</cp:coreProperties>
</file>