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27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164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53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356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465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6799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64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7129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93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478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101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76873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846640" cy="2115666"/>
          </a:xfrm>
        </p:spPr>
        <p:txBody>
          <a:bodyPr/>
          <a:lstStyle/>
          <a:p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Наркоманія</a:t>
            </a:r>
            <a:b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«Що може бути гірше?»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40151" y="5517232"/>
            <a:ext cx="3177671" cy="1307774"/>
          </a:xfrm>
        </p:spPr>
        <p:txBody>
          <a:bodyPr>
            <a:normAutofit/>
          </a:bodyPr>
          <a:lstStyle/>
          <a:p>
            <a:pPr algn="r"/>
            <a:r>
              <a:rPr lang="uk-UA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Підготувала:Кузнецова Поліна</a:t>
            </a:r>
          </a:p>
          <a:p>
            <a:pPr algn="r"/>
            <a:r>
              <a:rPr lang="uk-UA" sz="2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42 група</a:t>
            </a:r>
            <a:endParaRPr lang="uk-UA" sz="20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931" y="2160128"/>
            <a:ext cx="5715000" cy="4038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0440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4"/>
            <a:ext cx="5400600" cy="6048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Наркоманія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uk-UA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uk-UA" sz="2400" dirty="0" smtClean="0"/>
              <a:t>(</a:t>
            </a:r>
            <a:r>
              <a:rPr lang="uk-UA" sz="2400" dirty="0"/>
              <a:t>в перекладі з грецького </a:t>
            </a:r>
            <a:r>
              <a:rPr lang="en-US" sz="2400" dirty="0"/>
              <a:t>narke</a:t>
            </a:r>
            <a:r>
              <a:rPr lang="en-US" sz="2400" dirty="0"/>
              <a:t> - </a:t>
            </a:r>
            <a:r>
              <a:rPr lang="uk-UA" sz="2400" dirty="0"/>
              <a:t>заціпеніння, </a:t>
            </a:r>
            <a:r>
              <a:rPr lang="en-US" sz="2400" dirty="0"/>
              <a:t>mania - </a:t>
            </a:r>
            <a:r>
              <a:rPr lang="uk-UA" sz="2400" dirty="0"/>
              <a:t>потяг, пристрасть) - це стан систематичної або хронічної інтоксикації, яке викликана вживанням наркотичних речовин. Це важко виліковна хвороба, що розвивається при вживанні наркотичних препаратів. Головною її ознакою є залежність від будь-якої хімічної речовини, що викликає приємний психічний стан </a:t>
            </a:r>
            <a:r>
              <a:rPr lang="uk-UA" sz="2400" dirty="0"/>
              <a:t>- </a:t>
            </a:r>
            <a:r>
              <a:rPr lang="uk-UA" sz="2400" u="sng" dirty="0"/>
              <a:t>ейфорію</a:t>
            </a:r>
            <a:r>
              <a:rPr lang="uk-UA" sz="2400" dirty="0"/>
              <a:t> а</a:t>
            </a:r>
            <a:r>
              <a:rPr lang="uk-UA" sz="2400" dirty="0"/>
              <a:t>бо змінене сприйняття реальності.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88" y="548680"/>
            <a:ext cx="3048272" cy="458256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03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800" dirty="0"/>
              <a:t>Є три обов'язкові ознаки наявності захворювання наркоманією. </a:t>
            </a:r>
            <a:r>
              <a:rPr lang="uk-UA" sz="2800" dirty="0">
                <a:solidFill>
                  <a:srgbClr val="C00000"/>
                </a:solidFill>
              </a:rPr>
              <a:t>Перша</a:t>
            </a:r>
            <a:r>
              <a:rPr lang="uk-UA" sz="2800" dirty="0"/>
              <a:t> з них - це непереборна тяга до прийому наркотиків. </a:t>
            </a:r>
            <a:r>
              <a:rPr lang="uk-UA" sz="2800" dirty="0">
                <a:solidFill>
                  <a:srgbClr val="C00000"/>
                </a:solidFill>
              </a:rPr>
              <a:t>Друга </a:t>
            </a:r>
            <a:r>
              <a:rPr lang="uk-UA" sz="2800" dirty="0"/>
              <a:t>- тенденція до збільшення дози вживаної речовини. І, нарешті, </a:t>
            </a:r>
            <a:r>
              <a:rPr lang="uk-UA" sz="2800" dirty="0">
                <a:solidFill>
                  <a:srgbClr val="C00000"/>
                </a:solidFill>
              </a:rPr>
              <a:t>третя</a:t>
            </a:r>
            <a:r>
              <a:rPr lang="uk-UA" sz="2800" dirty="0"/>
              <a:t> - психічна та фізична залежність від прийнятого наркотику.</a:t>
            </a:r>
          </a:p>
        </p:txBody>
      </p:sp>
      <p:pic>
        <p:nvPicPr>
          <p:cNvPr id="1026" name="Picture 2" descr="http://samarskieizvestia.ru/ckfinder/userfiles/images/2012/09_2012/167_6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843242"/>
            <a:ext cx="2966839" cy="354602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yahooeu.ru/uploads/posts/2011-11/1320943320_740-1242-21949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60693"/>
            <a:ext cx="3744416" cy="30285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744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7850"/>
            <a:ext cx="4392488" cy="50405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uk-UA" sz="2400" dirty="0">
                <a:solidFill>
                  <a:srgbClr val="C00000"/>
                </a:solidFill>
              </a:rPr>
              <a:t>"Непереборний потяг" </a:t>
            </a:r>
            <a:r>
              <a:rPr lang="uk-UA" sz="2400" dirty="0"/>
              <a:t>пов'язаний з психічною, а потім і фізичною залежністю від прийнятої речовини. Існує два види прихильності. Перша, позитивна, пов'язана з вживанням наркотичних засобів з метою досягнення певного приємного стану, наприклад ейфорії, бадьорості або поліпшення настрою. Друга, негативна, пов'язана з прийомом наркотику для позбавлення від напруги або поганого самопочуття.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3406" y="247735"/>
            <a:ext cx="4128054" cy="59856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281406" y="522920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dirty="0"/>
              <a:t>Далі розвивається фізична залежність, яка характеризується хворобливими, а найчастіше, болісними відчуттями в перервах між прийомами наркотиків. Це і є </a:t>
            </a:r>
            <a:r>
              <a:rPr lang="uk-UA" dirty="0" err="1"/>
              <a:t>абстинентний</a:t>
            </a:r>
            <a:r>
              <a:rPr lang="uk-UA" dirty="0"/>
              <a:t> синдром, тобто </a:t>
            </a:r>
            <a:r>
              <a:rPr lang="uk-UA" u="sng" dirty="0"/>
              <a:t>ломка</a:t>
            </a:r>
            <a:r>
              <a:rPr lang="uk-UA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033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6336704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У соціології має місце твердження, що наркоманія - це один з різновидів девіантної поведінки. Тобто поведінки, не підходить під загальноприйняті норми моралі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/>
              <a:t>Наркоманія негативно впливає на різні сфери людської діяльності: моральність, психіку, здоров'я, сімейне життя, культуру, освіту, добробут та інші. Вживання наркотиків веде до поширення інфекційних (гепатит, СНІД) та інших хвороб, призводить до передчасного старіння і смерті людини. Змінюючи сприйняття навколишнього світу, споживання </a:t>
            </a:r>
            <a:r>
              <a:rPr lang="uk-UA" dirty="0" err="1"/>
              <a:t>психоактивних</a:t>
            </a:r>
            <a:r>
              <a:rPr lang="uk-UA" dirty="0"/>
              <a:t> речовин веде до підміни загальновизнаних моральних цінностей. Наркоманія також знижує інтелектуальні здібності людини. Зловживання наркотиками призводить до розладів у сім'ях та їх розпаду.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512" y="1124744"/>
            <a:ext cx="2467279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510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23959E-6 L -0.35052 0.0578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35" y="28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6480720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dirty="0"/>
              <a:t>У деяких країнах в боротьбі з наркомафією задіяна армія. Наприклад, в США використовували армійські підрозділи проти партизанських загонів, які були залучені у виробництво наркотиків, в декількох державах в Латинської Америки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При лікуванні наркоманії важких форм (наприклад, при вживанні </a:t>
            </a:r>
            <a:r>
              <a:rPr lang="uk-UA" u="sng" dirty="0"/>
              <a:t>героїну</a:t>
            </a:r>
            <a:r>
              <a:rPr lang="uk-UA" dirty="0"/>
              <a:t>) відсоток позбавлення від наркотичної залежності дуже малий. Зцілити наркомана дуже складно, і головним чином тому, що люди, які вживають наркотики, не тільки хворі, вони ще й залежні від задоволень, які «дарують» їм одурманюючі речовини. Найважливіші органи і системи організму зазнають поразки при цієї жахливої хвороби. Застосовувані в наркологічних клініках методики можуть призвести до очікуваного результату лише за активної участі самого хворого. Але часто після одужання хворий знову починає вживати наркотики.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268760"/>
            <a:ext cx="2221734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79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/>
          <a:lstStyle/>
          <a:p>
            <a:pPr algn="l"/>
            <a:r>
              <a:rPr lang="uk-UA" dirty="0" smtClean="0">
                <a:solidFill>
                  <a:srgbClr val="C00000"/>
                </a:solidFill>
              </a:rPr>
              <a:t>Висновок: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30243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У наш час </a:t>
            </a:r>
            <a:r>
              <a:rPr lang="ru-RU" dirty="0" err="1"/>
              <a:t>наркоманія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цілому</a:t>
            </a:r>
            <a:r>
              <a:rPr lang="ru-RU" dirty="0"/>
              <a:t> </a:t>
            </a:r>
            <a:r>
              <a:rPr lang="ru-RU" dirty="0" err="1"/>
              <a:t>прийдешньому</a:t>
            </a:r>
            <a:r>
              <a:rPr lang="ru-RU" dirty="0"/>
              <a:t> </a:t>
            </a:r>
            <a:r>
              <a:rPr lang="ru-RU" dirty="0" err="1"/>
              <a:t>поколінню</a:t>
            </a:r>
            <a:r>
              <a:rPr lang="ru-RU" dirty="0"/>
              <a:t>, тому </a:t>
            </a:r>
            <a:r>
              <a:rPr lang="ru-RU" dirty="0" err="1"/>
              <a:t>різнопланові</a:t>
            </a:r>
            <a:r>
              <a:rPr lang="ru-RU" dirty="0"/>
              <a:t> й </a:t>
            </a:r>
            <a:r>
              <a:rPr lang="ru-RU" dirty="0" err="1"/>
              <a:t>рішучі</a:t>
            </a:r>
            <a:r>
              <a:rPr lang="ru-RU" dirty="0"/>
              <a:t> заходи по </a:t>
            </a:r>
            <a:r>
              <a:rPr lang="ru-RU" dirty="0" err="1"/>
              <a:t>боротьбі</a:t>
            </a:r>
            <a:r>
              <a:rPr lang="ru-RU" dirty="0"/>
              <a:t> з нею </a:t>
            </a:r>
            <a:r>
              <a:rPr lang="ru-RU" dirty="0" err="1"/>
              <a:t>стають</a:t>
            </a:r>
            <a:r>
              <a:rPr lang="ru-RU" dirty="0"/>
              <a:t> просто </a:t>
            </a:r>
            <a:r>
              <a:rPr lang="ru-RU" dirty="0" err="1"/>
              <a:t>необхідними</a:t>
            </a:r>
            <a:r>
              <a:rPr lang="ru-RU" dirty="0"/>
              <a:t>. Одних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про </a:t>
            </a:r>
            <a:r>
              <a:rPr lang="ru-RU" dirty="0" err="1"/>
              <a:t>психічні</a:t>
            </a:r>
            <a:r>
              <a:rPr lang="ru-RU" dirty="0"/>
              <a:t> </a:t>
            </a:r>
            <a:r>
              <a:rPr lang="ru-RU" dirty="0" err="1"/>
              <a:t>мотиви</a:t>
            </a:r>
            <a:r>
              <a:rPr lang="ru-RU" dirty="0"/>
              <a:t> </a:t>
            </a:r>
            <a:r>
              <a:rPr lang="ru-RU" dirty="0" err="1"/>
              <a:t>наркоманів</a:t>
            </a:r>
            <a:r>
              <a:rPr lang="ru-RU" dirty="0"/>
              <a:t> </a:t>
            </a:r>
            <a:r>
              <a:rPr lang="ru-RU" dirty="0" err="1"/>
              <a:t>стає</a:t>
            </a:r>
            <a:r>
              <a:rPr lang="ru-RU" dirty="0"/>
              <a:t> мало. Пора </a:t>
            </a:r>
            <a:r>
              <a:rPr lang="ru-RU" dirty="0" err="1"/>
              <a:t>діяти</a:t>
            </a:r>
            <a:r>
              <a:rPr lang="ru-RU" dirty="0"/>
              <a:t> комплексно, </a:t>
            </a:r>
            <a:r>
              <a:rPr lang="ru-RU" dirty="0" err="1"/>
              <a:t>враховуючи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чинники</a:t>
            </a:r>
            <a:r>
              <a:rPr lang="ru-RU" dirty="0"/>
              <a:t> </a:t>
            </a:r>
            <a:r>
              <a:rPr lang="ru-RU" dirty="0" err="1"/>
              <a:t>залежності</a:t>
            </a:r>
            <a:r>
              <a:rPr lang="ru-RU" dirty="0"/>
              <a:t>. </a:t>
            </a:r>
            <a:r>
              <a:rPr lang="ru-RU" dirty="0" smtClean="0"/>
              <a:t/>
            </a:r>
            <a:br>
              <a:rPr lang="ru-RU" dirty="0" smtClean="0"/>
            </a:br>
            <a:endParaRPr lang="uk-UA" dirty="0"/>
          </a:p>
        </p:txBody>
      </p:sp>
      <p:pic>
        <p:nvPicPr>
          <p:cNvPr id="2050" name="Picture 2" descr="http://donbass.ua/multimedia/images/news/original/image_970185993632219537745819101511519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645024"/>
            <a:ext cx="3810000" cy="28575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umvd56-276.ru/userfiles/news/494_v_khode_operatsii_mak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707791"/>
            <a:ext cx="3528392" cy="28050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19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334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Наркоманія «Що може бути гірше?»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Висновок: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Наркоманія «Що може бути гірше?»</dc:title>
  <cp:lastModifiedBy>Кузнецова</cp:lastModifiedBy>
  <cp:revision>3</cp:revision>
  <dcterms:modified xsi:type="dcterms:W3CDTF">2014-03-12T22:18:42Z</dcterms:modified>
</cp:coreProperties>
</file>