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>
        <p:scale>
          <a:sx n="76" d="100"/>
          <a:sy n="76" d="100"/>
        </p:scale>
        <p:origin x="-120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96C59A-1C26-40C3-9156-55CFC927E10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4B01BE-6FA5-43B9-97E9-494D5DE6F6D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1%80%D0%BE%D1%86%D0%B5%D1%81" TargetMode="External"/><Relationship Id="rId2" Type="http://schemas.openxmlformats.org/officeDocument/2006/relationships/hyperlink" Target="http://ua-referat.com/%D0%9F%D0%B0%D1%82%D0%BE%D0%BB%D0%BE%D0%B3%D1%96%D1%8F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hyperlink" Target="http://ua-referat.com/%D0%92%D0%B8%D1%85%D1%96%D0%B4" TargetMode="External"/><Relationship Id="rId4" Type="http://schemas.openxmlformats.org/officeDocument/2006/relationships/hyperlink" Target="http://ua-referat.com/%D0%A4%D1%83%D0%BD%D0%BA%D1%86%D1%96%D1%97_%D0%BD%D0%B8%D1%80%D0%BE%D0%BA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4863410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              </a:t>
            </a:r>
            <a:r>
              <a:rPr lang="uk-UA" sz="2400" dirty="0" smtClean="0"/>
              <a:t>         З ОСНОВ МЕДИЧНИХ ЗНАНЬ</a:t>
            </a:r>
          </a:p>
          <a:p>
            <a:r>
              <a:rPr lang="uk-UA" sz="2400" dirty="0" smtClean="0"/>
              <a:t>                                                   НА ТЕМУ:</a:t>
            </a:r>
          </a:p>
          <a:p>
            <a:r>
              <a:rPr lang="uk-UA" sz="2400" dirty="0" smtClean="0"/>
              <a:t>                                 “КЛАСИФІКАЦІЯ ОПІКІВ. </a:t>
            </a:r>
          </a:p>
          <a:p>
            <a:r>
              <a:rPr lang="uk-UA" sz="2400" dirty="0" smtClean="0"/>
              <a:t>                      ПРОФІЛАКТИКА ОПІКОВОГО ШОКУ”</a:t>
            </a:r>
          </a:p>
          <a:p>
            <a:r>
              <a:rPr lang="uk-UA" sz="2400" dirty="0" smtClean="0"/>
              <a:t>Учениці 11 – А класу</a:t>
            </a:r>
          </a:p>
          <a:p>
            <a:r>
              <a:rPr lang="uk-UA" sz="2400" dirty="0" smtClean="0"/>
              <a:t>ЗОШ  І  - ІІІ ступенів №2</a:t>
            </a:r>
          </a:p>
          <a:p>
            <a:r>
              <a:rPr lang="uk-UA" sz="2400" dirty="0" smtClean="0"/>
              <a:t>м. Черкаси</a:t>
            </a:r>
          </a:p>
          <a:p>
            <a:r>
              <a:rPr lang="uk-UA" sz="2400" dirty="0" smtClean="0"/>
              <a:t>Литвиненко</a:t>
            </a:r>
            <a:br>
              <a:rPr lang="uk-UA" sz="2400" dirty="0" smtClean="0"/>
            </a:br>
            <a:r>
              <a:rPr lang="uk-UA" sz="2400" dirty="0" smtClean="0"/>
              <a:t>Світлани</a:t>
            </a:r>
          </a:p>
          <a:p>
            <a:endParaRPr lang="uk-UA" sz="2400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</a:t>
            </a:r>
            <a:r>
              <a:rPr lang="uk-UA" sz="5400" dirty="0" err="1" smtClean="0"/>
              <a:t>Презинтація</a:t>
            </a:r>
            <a:endParaRPr lang="ru-RU" sz="5400" dirty="0"/>
          </a:p>
        </p:txBody>
      </p:sp>
      <p:pic>
        <p:nvPicPr>
          <p:cNvPr id="10" name="Рисунок 9" descr="383368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783" y="3284984"/>
            <a:ext cx="4286280" cy="307183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Перша допомога при хімічних опіках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628800"/>
            <a:ext cx="4317876" cy="478958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концентрованими</a:t>
            </a:r>
            <a:r>
              <a:rPr lang="ru-RU" dirty="0" smtClean="0"/>
              <a:t> кислотами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сульфатної</a:t>
            </a:r>
            <a:r>
              <a:rPr lang="ru-RU" dirty="0" smtClean="0"/>
              <a:t>)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ллють</a:t>
            </a:r>
            <a:r>
              <a:rPr lang="ru-RU" dirty="0" smtClean="0"/>
              <a:t> </a:t>
            </a:r>
            <a:r>
              <a:rPr lang="ru-RU" dirty="0" err="1" smtClean="0"/>
              <a:t>холодну</a:t>
            </a:r>
            <a:r>
              <a:rPr lang="ru-RU" dirty="0" smtClean="0"/>
              <a:t> воду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розчин</a:t>
            </a:r>
            <a:r>
              <a:rPr lang="ru-RU" dirty="0" smtClean="0"/>
              <a:t> </a:t>
            </a:r>
            <a:r>
              <a:rPr lang="ru-RU" dirty="0" err="1" smtClean="0"/>
              <a:t>соди</a:t>
            </a:r>
            <a:r>
              <a:rPr lang="ru-RU" dirty="0" smtClean="0"/>
              <a:t> (1 </a:t>
            </a:r>
            <a:r>
              <a:rPr lang="ru-RU" dirty="0" err="1" smtClean="0"/>
              <a:t>чайна</a:t>
            </a:r>
            <a:r>
              <a:rPr lang="ru-RU" dirty="0" smtClean="0"/>
              <a:t> ложка на склянку води) </a:t>
            </a:r>
            <a:r>
              <a:rPr lang="ru-RU" dirty="0" err="1" smtClean="0"/>
              <a:t>протягом</a:t>
            </a:r>
            <a:r>
              <a:rPr lang="ru-RU" dirty="0" smtClean="0"/>
              <a:t> 10—15 </a:t>
            </a:r>
            <a:r>
              <a:rPr lang="ru-RU" dirty="0" err="1" smtClean="0"/>
              <a:t>хв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опіки</a:t>
            </a:r>
            <a:r>
              <a:rPr lang="ru-RU" dirty="0" smtClean="0"/>
              <a:t>, </a:t>
            </a:r>
            <a:r>
              <a:rPr lang="ru-RU" dirty="0" err="1" smtClean="0"/>
              <a:t>спричинені</a:t>
            </a:r>
            <a:r>
              <a:rPr lang="ru-RU" dirty="0" smtClean="0"/>
              <a:t> </a:t>
            </a:r>
            <a:r>
              <a:rPr lang="ru-RU" dirty="0" err="1" smtClean="0"/>
              <a:t>лужними</a:t>
            </a:r>
            <a:r>
              <a:rPr lang="ru-RU" dirty="0" smtClean="0"/>
              <a:t> </a:t>
            </a:r>
            <a:r>
              <a:rPr lang="ru-RU" dirty="0" err="1" smtClean="0"/>
              <a:t>розчинами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ллють</a:t>
            </a:r>
            <a:r>
              <a:rPr lang="ru-RU" dirty="0" smtClean="0"/>
              <a:t> воду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обробляють</a:t>
            </a:r>
            <a:r>
              <a:rPr lang="ru-RU" dirty="0" smtClean="0"/>
              <a:t> 2 % -</a:t>
            </a:r>
            <a:r>
              <a:rPr lang="ru-RU" dirty="0" err="1" smtClean="0"/>
              <a:t>вим</a:t>
            </a:r>
            <a:r>
              <a:rPr lang="ru-RU" dirty="0" smtClean="0"/>
              <a:t> </a:t>
            </a:r>
            <a:r>
              <a:rPr lang="ru-RU" dirty="0" err="1" smtClean="0"/>
              <a:t>розчином</a:t>
            </a:r>
            <a:r>
              <a:rPr lang="ru-RU" dirty="0" smtClean="0"/>
              <a:t> оцту </a:t>
            </a:r>
            <a:r>
              <a:rPr lang="ru-RU" dirty="0" err="1" smtClean="0"/>
              <a:t>чи</a:t>
            </a:r>
            <a:r>
              <a:rPr lang="ru-RU" dirty="0" smtClean="0"/>
              <a:t> лимонного соку.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пов'язку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фосфором </a:t>
            </a:r>
            <a:r>
              <a:rPr lang="ru-RU" dirty="0" err="1" smtClean="0"/>
              <a:t>уражену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занурюють</a:t>
            </a:r>
            <a:r>
              <a:rPr lang="ru-RU" dirty="0" smtClean="0"/>
              <a:t> у воду </a:t>
            </a:r>
            <a:r>
              <a:rPr lang="ru-RU" dirty="0" err="1" smtClean="0"/>
              <a:t>і</a:t>
            </a:r>
            <a:r>
              <a:rPr lang="ru-RU" dirty="0" smtClean="0"/>
              <a:t> там </a:t>
            </a:r>
            <a:r>
              <a:rPr lang="ru-RU" dirty="0" err="1" smtClean="0"/>
              <a:t>зчищають</a:t>
            </a:r>
            <a:r>
              <a:rPr lang="ru-RU" dirty="0" smtClean="0"/>
              <a:t> фосфор. </a:t>
            </a:r>
            <a:r>
              <a:rPr lang="ru-RU" dirty="0" err="1" smtClean="0"/>
              <a:t>Маніпуляції</a:t>
            </a:r>
            <a:r>
              <a:rPr lang="ru-RU" dirty="0" smtClean="0"/>
              <a:t> на </a:t>
            </a:r>
            <a:r>
              <a:rPr lang="ru-RU" dirty="0" err="1" smtClean="0"/>
              <a:t>повітрі</a:t>
            </a:r>
            <a:r>
              <a:rPr lang="ru-RU" dirty="0" smtClean="0"/>
              <a:t> </a:t>
            </a:r>
            <a:r>
              <a:rPr lang="ru-RU" dirty="0" err="1" smtClean="0"/>
              <a:t>неможливі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фосфор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спалахнути</a:t>
            </a:r>
            <a:r>
              <a:rPr lang="ru-RU" dirty="0" smtClean="0"/>
              <a:t>. </a:t>
            </a:r>
            <a:r>
              <a:rPr lang="ru-RU" dirty="0" err="1" smtClean="0"/>
              <a:t>Уражену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обробляють</a:t>
            </a:r>
            <a:r>
              <a:rPr lang="ru-RU" dirty="0" smtClean="0"/>
              <a:t> 5 % -</a:t>
            </a:r>
            <a:r>
              <a:rPr lang="ru-RU" dirty="0" err="1" smtClean="0"/>
              <a:t>вим</a:t>
            </a:r>
            <a:r>
              <a:rPr lang="ru-RU" dirty="0" smtClean="0"/>
              <a:t> </a:t>
            </a:r>
            <a:r>
              <a:rPr lang="ru-RU" dirty="0" err="1" smtClean="0"/>
              <a:t>розчином</a:t>
            </a:r>
            <a:r>
              <a:rPr lang="ru-RU" dirty="0" smtClean="0"/>
              <a:t> </a:t>
            </a:r>
            <a:r>
              <a:rPr lang="ru-RU" dirty="0" err="1" smtClean="0"/>
              <a:t>мідного</a:t>
            </a:r>
            <a:r>
              <a:rPr lang="ru-RU" dirty="0" smtClean="0"/>
              <a:t> купоросу (сульфату </a:t>
            </a:r>
            <a:r>
              <a:rPr lang="ru-RU" dirty="0" err="1" smtClean="0"/>
              <a:t>купрумуІІ</a:t>
            </a:r>
            <a:r>
              <a:rPr lang="ru-RU" dirty="0" smtClean="0"/>
              <a:t>) та </a:t>
            </a:r>
            <a:r>
              <a:rPr lang="ru-RU" dirty="0" err="1" smtClean="0"/>
              <a:t>закривають</a:t>
            </a:r>
            <a:r>
              <a:rPr lang="ru-RU" dirty="0" smtClean="0"/>
              <a:t> чистою сухою </a:t>
            </a:r>
            <a:r>
              <a:rPr lang="ru-RU" dirty="0" err="1" smtClean="0"/>
              <a:t>пов'язкою</a:t>
            </a:r>
            <a:r>
              <a:rPr lang="ru-RU" dirty="0" smtClean="0"/>
              <a:t>.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змащувати</a:t>
            </a:r>
            <a:r>
              <a:rPr lang="ru-RU" dirty="0" smtClean="0"/>
              <a:t> жиром </a:t>
            </a:r>
            <a:r>
              <a:rPr lang="ru-RU" dirty="0" err="1" smtClean="0"/>
              <a:t>чи</a:t>
            </a:r>
            <a:r>
              <a:rPr lang="ru-RU" dirty="0" smtClean="0"/>
              <a:t> мазями,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всмоктуванню</a:t>
            </a:r>
            <a:r>
              <a:rPr lang="ru-RU" dirty="0" smtClean="0"/>
              <a:t> фосфору в </a:t>
            </a:r>
            <a:r>
              <a:rPr lang="ru-RU" dirty="0" err="1" smtClean="0"/>
              <a:t>тканини</a:t>
            </a:r>
            <a:r>
              <a:rPr lang="ru-RU" dirty="0" smtClean="0"/>
              <a:t>, а фосфор —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отруйна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7985" y="1700808"/>
            <a:ext cx="4258816" cy="471758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негашеним</a:t>
            </a:r>
            <a:r>
              <a:rPr lang="ru-RU" dirty="0" smtClean="0"/>
              <a:t> </a:t>
            </a:r>
            <a:r>
              <a:rPr lang="ru-RU" dirty="0" err="1" smtClean="0"/>
              <a:t>вапном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змастити</a:t>
            </a:r>
            <a:r>
              <a:rPr lang="ru-RU" dirty="0" smtClean="0"/>
              <a:t> жиром, а рану </a:t>
            </a:r>
            <a:r>
              <a:rPr lang="ru-RU" dirty="0" err="1" smtClean="0"/>
              <a:t>закрити</a:t>
            </a:r>
            <a:r>
              <a:rPr lang="ru-RU" dirty="0" smtClean="0"/>
              <a:t> </a:t>
            </a:r>
            <a:r>
              <a:rPr lang="ru-RU" dirty="0" err="1" smtClean="0"/>
              <a:t>пов'язкою</a:t>
            </a:r>
            <a:r>
              <a:rPr lang="ru-RU" dirty="0" smtClean="0"/>
              <a:t>. Водою </a:t>
            </a:r>
            <a:r>
              <a:rPr lang="ru-RU" dirty="0" err="1" smtClean="0"/>
              <a:t>змивати</a:t>
            </a:r>
            <a:r>
              <a:rPr lang="ru-RU" dirty="0" smtClean="0"/>
              <a:t> </a:t>
            </a:r>
            <a:r>
              <a:rPr lang="ru-RU" dirty="0" err="1" smtClean="0"/>
              <a:t>не-гашене</a:t>
            </a:r>
            <a:r>
              <a:rPr lang="ru-RU" dirty="0" smtClean="0"/>
              <a:t> </a:t>
            </a:r>
            <a:r>
              <a:rPr lang="ru-RU" dirty="0" err="1" smtClean="0"/>
              <a:t>вапно</a:t>
            </a:r>
            <a:r>
              <a:rPr lang="ru-RU" dirty="0" smtClean="0"/>
              <a:t> </a:t>
            </a:r>
            <a:r>
              <a:rPr lang="ru-RU" dirty="0" err="1" smtClean="0"/>
              <a:t>неприпустимо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Обпечені</a:t>
            </a:r>
            <a:r>
              <a:rPr lang="ru-RU" dirty="0" smtClean="0"/>
              <a:t>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промивають</a:t>
            </a:r>
            <a:r>
              <a:rPr lang="ru-RU" dirty="0" smtClean="0"/>
              <a:t> водою (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вапном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молоком,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пов'язку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доставляють</a:t>
            </a:r>
            <a:r>
              <a:rPr lang="ru-RU" dirty="0" smtClean="0"/>
              <a:t> </a:t>
            </a:r>
            <a:r>
              <a:rPr lang="ru-RU" dirty="0" err="1" smtClean="0"/>
              <a:t>потерпілого</a:t>
            </a:r>
            <a:r>
              <a:rPr lang="ru-RU" dirty="0" smtClean="0"/>
              <a:t> у </a:t>
            </a:r>
            <a:r>
              <a:rPr lang="ru-RU" dirty="0" err="1" smtClean="0"/>
              <a:t>лікарню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променевою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ультрафіолетовим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випромінюванням</a:t>
            </a:r>
            <a:r>
              <a:rPr lang="ru-RU" dirty="0" smtClean="0"/>
              <a:t>, </a:t>
            </a:r>
            <a:r>
              <a:rPr lang="ru-RU" dirty="0" err="1" smtClean="0"/>
              <a:t>спричинюють</a:t>
            </a:r>
            <a:r>
              <a:rPr lang="ru-RU" dirty="0" smtClean="0"/>
              <a:t> </a:t>
            </a:r>
            <a:r>
              <a:rPr lang="ru-RU" dirty="0" err="1" smtClean="0"/>
              <a:t>почервоніння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</a:t>
            </a:r>
            <a:r>
              <a:rPr lang="ru-RU" dirty="0" err="1" smtClean="0"/>
              <a:t>високу</a:t>
            </a:r>
            <a:r>
              <a:rPr lang="ru-RU" dirty="0" smtClean="0"/>
              <a:t> температуру, </a:t>
            </a:r>
            <a:r>
              <a:rPr lang="ru-RU" dirty="0" err="1" smtClean="0"/>
              <a:t>нудоту</a:t>
            </a:r>
            <a:r>
              <a:rPr lang="ru-RU" dirty="0" smtClean="0"/>
              <a:t>, </a:t>
            </a:r>
            <a:r>
              <a:rPr lang="ru-RU" dirty="0" err="1" smtClean="0"/>
              <a:t>блювання</a:t>
            </a:r>
            <a:r>
              <a:rPr lang="ru-RU" dirty="0" smtClean="0"/>
              <a:t>,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. У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накласти</a:t>
            </a:r>
            <a:r>
              <a:rPr lang="ru-RU" dirty="0" smtClean="0"/>
              <a:t> на </a:t>
            </a:r>
            <a:r>
              <a:rPr lang="ru-RU" dirty="0" err="1" smtClean="0"/>
              <a:t>обпечену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холодний</a:t>
            </a:r>
            <a:r>
              <a:rPr lang="ru-RU" dirty="0" smtClean="0"/>
              <a:t> </a:t>
            </a:r>
            <a:r>
              <a:rPr lang="ru-RU" dirty="0" err="1" smtClean="0"/>
              <a:t>компрес</a:t>
            </a:r>
            <a:r>
              <a:rPr lang="ru-RU" dirty="0" smtClean="0"/>
              <a:t>,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змінюючи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використати</a:t>
            </a:r>
            <a:r>
              <a:rPr lang="ru-RU" dirty="0" smtClean="0"/>
              <a:t> для </a:t>
            </a:r>
            <a:r>
              <a:rPr lang="ru-RU" dirty="0" err="1" smtClean="0"/>
              <a:t>компресів</a:t>
            </a:r>
            <a:r>
              <a:rPr lang="ru-RU" dirty="0" smtClean="0"/>
              <a:t> </a:t>
            </a:r>
            <a:r>
              <a:rPr lang="ru-RU" dirty="0" err="1" smtClean="0"/>
              <a:t>кисломолочні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(сметану, </a:t>
            </a:r>
            <a:r>
              <a:rPr lang="ru-RU" dirty="0" err="1" smtClean="0"/>
              <a:t>кефір</a:t>
            </a:r>
            <a:r>
              <a:rPr lang="ru-RU" dirty="0" smtClean="0"/>
              <a:t>) </a:t>
            </a:r>
            <a:r>
              <a:rPr lang="ru-RU" dirty="0" err="1" smtClean="0"/>
              <a:t>чи</a:t>
            </a:r>
            <a:r>
              <a:rPr lang="ru-RU" dirty="0" smtClean="0"/>
              <a:t> просто </a:t>
            </a:r>
            <a:r>
              <a:rPr lang="ru-RU" dirty="0" err="1" smtClean="0"/>
              <a:t>холодне</a:t>
            </a:r>
            <a:r>
              <a:rPr lang="ru-RU" dirty="0" smtClean="0"/>
              <a:t> молоко. Для </a:t>
            </a:r>
            <a:r>
              <a:rPr lang="ru-RU" dirty="0" err="1" smtClean="0"/>
              <a:t>зняття</a:t>
            </a:r>
            <a:r>
              <a:rPr lang="ru-RU" dirty="0" smtClean="0"/>
              <a:t> болю </a:t>
            </a:r>
            <a:r>
              <a:rPr lang="ru-RU" dirty="0" err="1" smtClean="0"/>
              <a:t>потерпілому</a:t>
            </a:r>
            <a:r>
              <a:rPr lang="ru-RU" dirty="0" smtClean="0"/>
              <a:t>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аспірин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парацетамол.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За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глибиною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ураження</a:t>
            </a:r>
            <a:r>
              <a:rPr lang="uk-UA" sz="3200" b="1" dirty="0" smtClean="0"/>
              <a:t> опіки бувають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7" name="Содержимое 6" descr="220px-Burn_Degree_Diagram_Uk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8961972">
            <a:off x="2771698" y="1827852"/>
            <a:ext cx="2533532" cy="4341553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Лікування опіків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412776"/>
            <a:ext cx="4317876" cy="500561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наданні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пригоди</a:t>
            </a:r>
            <a:r>
              <a:rPr lang="ru-RU" dirty="0" smtClean="0"/>
              <a:t>, в </a:t>
            </a:r>
            <a:r>
              <a:rPr lang="ru-RU" dirty="0" err="1" smtClean="0"/>
              <a:t>боротьбі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ускладненнями</a:t>
            </a:r>
            <a:r>
              <a:rPr lang="ru-RU" dirty="0" smtClean="0"/>
              <a:t> (шок та </a:t>
            </a:r>
            <a:r>
              <a:rPr lang="ru-RU" dirty="0" err="1" smtClean="0"/>
              <a:t>ін</a:t>
            </a:r>
            <a:r>
              <a:rPr lang="ru-RU" dirty="0" smtClean="0"/>
              <a:t>),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опікової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місцевому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загальному</a:t>
            </a:r>
            <a:r>
              <a:rPr lang="ru-RU" dirty="0" smtClean="0"/>
              <a:t> </a:t>
            </a:r>
            <a:r>
              <a:rPr lang="ru-RU" dirty="0" err="1" smtClean="0"/>
              <a:t>лікуванні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Перша </a:t>
            </a:r>
            <a:r>
              <a:rPr lang="ru-RU" dirty="0" err="1" smtClean="0"/>
              <a:t>допомога</a:t>
            </a:r>
            <a:r>
              <a:rPr lang="ru-RU" dirty="0" smtClean="0"/>
              <a:t> повинна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</a:t>
            </a:r>
            <a:r>
              <a:rPr lang="ru-RU" dirty="0" err="1" smtClean="0"/>
              <a:t>травмуючого</a:t>
            </a:r>
            <a:r>
              <a:rPr lang="ru-RU" dirty="0" smtClean="0"/>
              <a:t> агента, </a:t>
            </a:r>
            <a:r>
              <a:rPr lang="ru-RU" dirty="0" err="1" smtClean="0"/>
              <a:t>профілактику</a:t>
            </a:r>
            <a:r>
              <a:rPr lang="ru-RU" dirty="0" smtClean="0"/>
              <a:t> шоку, </a:t>
            </a:r>
            <a:r>
              <a:rPr lang="ru-RU" dirty="0" err="1" smtClean="0"/>
              <a:t>інфікування</a:t>
            </a:r>
            <a:r>
              <a:rPr lang="ru-RU" dirty="0" smtClean="0"/>
              <a:t> </a:t>
            </a:r>
            <a:r>
              <a:rPr lang="ru-RU" dirty="0" err="1" smtClean="0"/>
              <a:t>опікової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та </a:t>
            </a:r>
            <a:r>
              <a:rPr lang="ru-RU" dirty="0" err="1" smtClean="0"/>
              <a:t>евакуацію</a:t>
            </a:r>
            <a:r>
              <a:rPr lang="ru-RU" dirty="0" smtClean="0"/>
              <a:t> </a:t>
            </a:r>
            <a:r>
              <a:rPr lang="ru-RU" dirty="0" err="1" smtClean="0"/>
              <a:t>потерпілого</a:t>
            </a:r>
            <a:r>
              <a:rPr lang="ru-RU" dirty="0" smtClean="0"/>
              <a:t> в </a:t>
            </a:r>
            <a:r>
              <a:rPr lang="ru-RU" dirty="0" err="1" smtClean="0"/>
              <a:t>лікувальну</a:t>
            </a:r>
            <a:r>
              <a:rPr lang="ru-RU" dirty="0" smtClean="0"/>
              <a:t> </a:t>
            </a:r>
            <a:r>
              <a:rPr lang="ru-RU" dirty="0" err="1" smtClean="0"/>
              <a:t>установу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високої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 (</a:t>
            </a:r>
            <a:r>
              <a:rPr lang="ru-RU" dirty="0" err="1" smtClean="0"/>
              <a:t>винесення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вогню</a:t>
            </a:r>
            <a:r>
              <a:rPr lang="ru-RU" dirty="0" smtClean="0"/>
              <a:t>, </a:t>
            </a:r>
            <a:r>
              <a:rPr lang="ru-RU" dirty="0" err="1" smtClean="0"/>
              <a:t>видалення</a:t>
            </a:r>
            <a:r>
              <a:rPr lang="ru-RU" dirty="0" smtClean="0"/>
              <a:t> </a:t>
            </a:r>
            <a:r>
              <a:rPr lang="ru-RU" dirty="0" err="1" smtClean="0"/>
              <a:t>гарячих</a:t>
            </a:r>
            <a:r>
              <a:rPr lang="ru-RU" dirty="0" smtClean="0"/>
              <a:t> </a:t>
            </a:r>
            <a:r>
              <a:rPr lang="ru-RU" dirty="0" err="1" smtClean="0"/>
              <a:t>предметів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)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постраждалих</a:t>
            </a:r>
            <a:r>
              <a:rPr lang="ru-RU" dirty="0" smtClean="0"/>
              <a:t> </a:t>
            </a:r>
            <a:r>
              <a:rPr lang="ru-RU" dirty="0" err="1" smtClean="0"/>
              <a:t>ділянок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хворого </a:t>
            </a:r>
            <a:r>
              <a:rPr lang="ru-RU" dirty="0" err="1" smtClean="0"/>
              <a:t>знімають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травматично</a:t>
            </a:r>
            <a:r>
              <a:rPr lang="ru-RU" dirty="0" smtClean="0"/>
              <a:t>, </a:t>
            </a:r>
            <a:r>
              <a:rPr lang="ru-RU" dirty="0" err="1" smtClean="0"/>
              <a:t>зрізають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обпалені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асептичну</a:t>
            </a:r>
            <a:r>
              <a:rPr lang="ru-RU" dirty="0" smtClean="0"/>
              <a:t> </a:t>
            </a:r>
            <a:r>
              <a:rPr lang="ru-RU" dirty="0" err="1" smtClean="0"/>
              <a:t>пов'язку</a:t>
            </a:r>
            <a:r>
              <a:rPr lang="ru-RU" dirty="0" smtClean="0"/>
              <a:t>. При </a:t>
            </a:r>
            <a:r>
              <a:rPr lang="ru-RU" dirty="0" err="1" smtClean="0"/>
              <a:t>сильних</a:t>
            </a:r>
            <a:r>
              <a:rPr lang="ru-RU" dirty="0" smtClean="0"/>
              <a:t> болях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внутрішньовенно</a:t>
            </a:r>
            <a:r>
              <a:rPr lang="ru-RU" dirty="0" smtClean="0"/>
              <a:t> </a:t>
            </a:r>
            <a:r>
              <a:rPr lang="ru-RU" dirty="0" err="1" smtClean="0"/>
              <a:t>вводять</a:t>
            </a:r>
            <a:r>
              <a:rPr lang="ru-RU" dirty="0" smtClean="0"/>
              <a:t> 2 мл 1% </a:t>
            </a:r>
            <a:r>
              <a:rPr lang="ru-RU" dirty="0" err="1" smtClean="0"/>
              <a:t>розчину</a:t>
            </a:r>
            <a:r>
              <a:rPr lang="ru-RU" dirty="0" smtClean="0"/>
              <a:t> </a:t>
            </a:r>
            <a:r>
              <a:rPr lang="ru-RU" dirty="0" err="1" smtClean="0"/>
              <a:t>морфіну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омнопону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хворого </a:t>
            </a:r>
            <a:r>
              <a:rPr lang="ru-RU" dirty="0" err="1" smtClean="0"/>
              <a:t>негайно</a:t>
            </a:r>
            <a:r>
              <a:rPr lang="ru-RU" dirty="0" smtClean="0"/>
              <a:t> </a:t>
            </a:r>
            <a:r>
              <a:rPr lang="ru-RU" dirty="0" err="1" smtClean="0"/>
              <a:t>направляють</a:t>
            </a:r>
            <a:r>
              <a:rPr lang="ru-RU" dirty="0" smtClean="0"/>
              <a:t> до </a:t>
            </a:r>
            <a:r>
              <a:rPr lang="ru-RU" dirty="0" err="1" smtClean="0"/>
              <a:t>лікувального</a:t>
            </a:r>
            <a:r>
              <a:rPr lang="ru-RU" dirty="0" smtClean="0"/>
              <a:t> закладу.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99993" y="1484784"/>
            <a:ext cx="4186808" cy="493360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стаціонарі</a:t>
            </a:r>
            <a:r>
              <a:rPr lang="ru-RU" dirty="0" smtClean="0"/>
              <a:t> </a:t>
            </a:r>
            <a:r>
              <a:rPr lang="ru-RU" dirty="0" err="1" smtClean="0"/>
              <a:t>вживають</a:t>
            </a:r>
            <a:r>
              <a:rPr lang="ru-RU" dirty="0" smtClean="0"/>
              <a:t> </a:t>
            </a:r>
            <a:r>
              <a:rPr lang="ru-RU" dirty="0" err="1" smtClean="0"/>
              <a:t>термінових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ліквідації</a:t>
            </a:r>
            <a:r>
              <a:rPr lang="ru-RU" dirty="0" smtClean="0"/>
              <a:t> шоку, </a:t>
            </a:r>
            <a:r>
              <a:rPr lang="ru-RU" dirty="0" err="1" smtClean="0"/>
              <a:t>вводять</a:t>
            </a:r>
            <a:r>
              <a:rPr lang="ru-RU" dirty="0" smtClean="0"/>
              <a:t> </a:t>
            </a:r>
            <a:r>
              <a:rPr lang="ru-RU" dirty="0" err="1" smtClean="0"/>
              <a:t>протиправцеву</a:t>
            </a:r>
            <a:r>
              <a:rPr lang="ru-RU" dirty="0" smtClean="0"/>
              <a:t> </a:t>
            </a:r>
            <a:r>
              <a:rPr lang="ru-RU" dirty="0" err="1" smtClean="0"/>
              <a:t>сироватку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проводять</a:t>
            </a:r>
            <a:r>
              <a:rPr lang="ru-RU" dirty="0" smtClean="0"/>
              <a:t> </a:t>
            </a:r>
            <a:r>
              <a:rPr lang="ru-RU" dirty="0" err="1" smtClean="0"/>
              <a:t>первинну</a:t>
            </a:r>
            <a:r>
              <a:rPr lang="ru-RU" dirty="0" smtClean="0"/>
              <a:t> </a:t>
            </a:r>
            <a:r>
              <a:rPr lang="ru-RU" dirty="0" err="1" smtClean="0"/>
              <a:t>обробку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.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способів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теплій</a:t>
            </a:r>
            <a:r>
              <a:rPr lang="ru-RU" dirty="0" smtClean="0"/>
              <a:t> (температура 25 "С) </a:t>
            </a:r>
            <a:r>
              <a:rPr lang="ru-RU" dirty="0" err="1" smtClean="0"/>
              <a:t>операційній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чистої</a:t>
            </a:r>
            <a:r>
              <a:rPr lang="ru-RU" dirty="0" smtClean="0"/>
              <a:t> </a:t>
            </a:r>
            <a:r>
              <a:rPr lang="ru-RU" dirty="0" err="1" smtClean="0"/>
              <a:t>перев'язочної</a:t>
            </a:r>
            <a:r>
              <a:rPr lang="ru-RU" dirty="0" smtClean="0"/>
              <a:t> при </a:t>
            </a:r>
            <a:r>
              <a:rPr lang="ru-RU" dirty="0" err="1" smtClean="0"/>
              <a:t>знеболюванні</a:t>
            </a:r>
            <a:r>
              <a:rPr lang="ru-RU" dirty="0" smtClean="0"/>
              <a:t> (наркоз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місцева</a:t>
            </a:r>
            <a:r>
              <a:rPr lang="ru-RU" dirty="0" smtClean="0"/>
              <a:t> </a:t>
            </a:r>
            <a:r>
              <a:rPr lang="ru-RU" dirty="0" err="1" smtClean="0"/>
              <a:t>анестезія</a:t>
            </a:r>
            <a:r>
              <a:rPr lang="ru-RU" dirty="0" smtClean="0"/>
              <a:t>) </a:t>
            </a:r>
            <a:r>
              <a:rPr lang="ru-RU" dirty="0" err="1" smtClean="0"/>
              <a:t>стерильними</a:t>
            </a:r>
            <a:r>
              <a:rPr lang="ru-RU" dirty="0" smtClean="0"/>
              <a:t> </a:t>
            </a:r>
            <a:r>
              <a:rPr lang="ru-RU" dirty="0" err="1" smtClean="0"/>
              <a:t>марлевими</a:t>
            </a:r>
            <a:r>
              <a:rPr lang="ru-RU" dirty="0" smtClean="0"/>
              <a:t> кульками, </a:t>
            </a:r>
            <a:r>
              <a:rPr lang="ru-RU" dirty="0" err="1" smtClean="0"/>
              <a:t>змоченими</a:t>
            </a:r>
            <a:r>
              <a:rPr lang="ru-RU" dirty="0" smtClean="0"/>
              <a:t> </a:t>
            </a:r>
            <a:r>
              <a:rPr lang="ru-RU" dirty="0" err="1" smtClean="0"/>
              <a:t>ефіром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0,5% </a:t>
            </a:r>
            <a:r>
              <a:rPr lang="ru-RU" dirty="0" err="1" smtClean="0"/>
              <a:t>розчином</a:t>
            </a:r>
            <a:r>
              <a:rPr lang="ru-RU" dirty="0" smtClean="0"/>
              <a:t> </a:t>
            </a:r>
            <a:r>
              <a:rPr lang="ru-RU" dirty="0" err="1" smtClean="0"/>
              <a:t>нашатирного</a:t>
            </a:r>
            <a:r>
              <a:rPr lang="ru-RU" dirty="0" smtClean="0"/>
              <a:t> спирту, </a:t>
            </a:r>
            <a:r>
              <a:rPr lang="ru-RU" dirty="0" err="1" smtClean="0"/>
              <a:t>ретельно</a:t>
            </a:r>
            <a:r>
              <a:rPr lang="ru-RU" dirty="0" smtClean="0"/>
              <a:t> </a:t>
            </a:r>
            <a:r>
              <a:rPr lang="ru-RU" dirty="0" err="1" smtClean="0"/>
              <a:t>обмивають</a:t>
            </a:r>
            <a:r>
              <a:rPr lang="ru-RU" dirty="0" smtClean="0"/>
              <a:t> </a:t>
            </a:r>
            <a:r>
              <a:rPr lang="ru-RU" dirty="0" err="1" smtClean="0"/>
              <a:t>уражену</a:t>
            </a:r>
            <a:r>
              <a:rPr lang="ru-RU" dirty="0" smtClean="0"/>
              <a:t>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навколишнє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; </a:t>
            </a:r>
            <a:r>
              <a:rPr lang="ru-RU" dirty="0" err="1" smtClean="0"/>
              <a:t>відшаруванням</a:t>
            </a:r>
            <a:r>
              <a:rPr lang="ru-RU" dirty="0" smtClean="0"/>
              <a:t> </a:t>
            </a:r>
            <a:r>
              <a:rPr lang="ru-RU" dirty="0" err="1" smtClean="0"/>
              <a:t>епідермісу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чужорідні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видаляють</a:t>
            </a:r>
            <a:r>
              <a:rPr lang="ru-RU" dirty="0" smtClean="0"/>
              <a:t>.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висушують</a:t>
            </a:r>
            <a:r>
              <a:rPr lang="ru-RU" dirty="0" smtClean="0"/>
              <a:t> </a:t>
            </a:r>
            <a:r>
              <a:rPr lang="ru-RU" dirty="0" err="1" smtClean="0"/>
              <a:t>стерильними</a:t>
            </a:r>
            <a:r>
              <a:rPr lang="ru-RU" dirty="0" smtClean="0"/>
              <a:t> </a:t>
            </a:r>
            <a:r>
              <a:rPr lang="ru-RU" dirty="0" err="1" smtClean="0"/>
              <a:t>серветками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протирають</a:t>
            </a:r>
            <a:r>
              <a:rPr lang="ru-RU" dirty="0" smtClean="0"/>
              <a:t> спиртом,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стерильну</a:t>
            </a:r>
            <a:r>
              <a:rPr lang="ru-RU" dirty="0" smtClean="0"/>
              <a:t> </a:t>
            </a:r>
            <a:r>
              <a:rPr lang="ru-RU" dirty="0" err="1" smtClean="0"/>
              <a:t>пов'язку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синтоміциновою</a:t>
            </a:r>
            <a:r>
              <a:rPr lang="ru-RU" dirty="0" smtClean="0"/>
              <a:t> </a:t>
            </a:r>
            <a:r>
              <a:rPr lang="ru-RU" dirty="0" err="1" smtClean="0"/>
              <a:t>емульсією</a:t>
            </a:r>
            <a:r>
              <a:rPr lang="ru-RU" dirty="0" smtClean="0"/>
              <a:t>, </a:t>
            </a:r>
            <a:r>
              <a:rPr lang="ru-RU" dirty="0" err="1" smtClean="0"/>
              <a:t>стерильним</a:t>
            </a:r>
            <a:r>
              <a:rPr lang="ru-RU" dirty="0" smtClean="0"/>
              <a:t> </a:t>
            </a:r>
            <a:r>
              <a:rPr lang="ru-RU" dirty="0" err="1" smtClean="0"/>
              <a:t>вазеліновим</a:t>
            </a:r>
            <a:r>
              <a:rPr lang="ru-RU" dirty="0" smtClean="0"/>
              <a:t> </a:t>
            </a:r>
            <a:r>
              <a:rPr lang="ru-RU" dirty="0" err="1" smtClean="0"/>
              <a:t>олією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спиртом, </a:t>
            </a:r>
            <a:r>
              <a:rPr lang="ru-RU" dirty="0" err="1" smtClean="0"/>
              <a:t>розчином</a:t>
            </a:r>
            <a:r>
              <a:rPr lang="ru-RU" dirty="0" smtClean="0"/>
              <a:t> </a:t>
            </a:r>
            <a:r>
              <a:rPr lang="ru-RU" dirty="0" err="1" smtClean="0"/>
              <a:t>фурациліну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поміщають</a:t>
            </a:r>
            <a:r>
              <a:rPr lang="ru-RU" dirty="0" smtClean="0"/>
              <a:t> хворого </a:t>
            </a:r>
            <a:r>
              <a:rPr lang="ru-RU" dirty="0" err="1" smtClean="0"/>
              <a:t>під</a:t>
            </a:r>
            <a:r>
              <a:rPr lang="ru-RU" dirty="0" smtClean="0"/>
              <a:t> каркас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стерильних</a:t>
            </a:r>
            <a:r>
              <a:rPr lang="ru-RU" dirty="0" smtClean="0"/>
              <a:t> </a:t>
            </a:r>
            <a:r>
              <a:rPr lang="ru-RU" dirty="0" err="1" smtClean="0"/>
              <a:t>простирадл</a:t>
            </a:r>
            <a:r>
              <a:rPr lang="ru-RU" dirty="0" smtClean="0"/>
              <a:t> при </a:t>
            </a:r>
            <a:r>
              <a:rPr lang="ru-RU" dirty="0" err="1" smtClean="0"/>
              <a:t>відкритому</a:t>
            </a:r>
            <a:r>
              <a:rPr lang="ru-RU" dirty="0" smtClean="0"/>
              <a:t> </a:t>
            </a:r>
            <a:r>
              <a:rPr lang="ru-RU" dirty="0" err="1" smtClean="0"/>
              <a:t>методі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Методи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місцевого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лікування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опіків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dirty="0" err="1" smtClean="0"/>
              <a:t>закриті</a:t>
            </a:r>
            <a:endParaRPr lang="ru-RU" dirty="0" smtClean="0"/>
          </a:p>
          <a:p>
            <a:r>
              <a:rPr lang="ru-RU" dirty="0" smtClean="0"/>
              <a:t>2) </a:t>
            </a:r>
            <a:r>
              <a:rPr lang="ru-RU" dirty="0" err="1" smtClean="0"/>
              <a:t>відкриті</a:t>
            </a:r>
            <a:endParaRPr lang="ru-RU" dirty="0" smtClean="0"/>
          </a:p>
          <a:p>
            <a:r>
              <a:rPr lang="ru-RU" dirty="0" smtClean="0"/>
              <a:t>3) </a:t>
            </a:r>
            <a:r>
              <a:rPr lang="ru-RU" dirty="0" err="1" smtClean="0"/>
              <a:t>змішані</a:t>
            </a:r>
            <a:endParaRPr lang="ru-RU" dirty="0" smtClean="0"/>
          </a:p>
          <a:p>
            <a:r>
              <a:rPr lang="ru-RU" dirty="0" smtClean="0"/>
              <a:t>4) </a:t>
            </a:r>
            <a:r>
              <a:rPr lang="ru-RU" dirty="0" err="1" smtClean="0"/>
              <a:t>оперативні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Вибір</a:t>
            </a:r>
            <a:r>
              <a:rPr lang="ru-RU" dirty="0" smtClean="0"/>
              <a:t> методу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визначається</a:t>
            </a:r>
            <a:r>
              <a:rPr lang="ru-RU" dirty="0" smtClean="0"/>
              <a:t> вагою </a:t>
            </a:r>
            <a:r>
              <a:rPr lang="ru-RU" dirty="0" err="1" smtClean="0"/>
              <a:t>опіку</a:t>
            </a:r>
            <a:r>
              <a:rPr lang="ru-RU" dirty="0" smtClean="0"/>
              <a:t>, часом,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пройшов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моменту </a:t>
            </a:r>
            <a:r>
              <a:rPr lang="ru-RU" dirty="0" err="1" smtClean="0"/>
              <a:t>травми</a:t>
            </a:r>
            <a:r>
              <a:rPr lang="ru-RU" dirty="0" smtClean="0"/>
              <a:t>, характером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обстановкою, в </a:t>
            </a:r>
            <a:r>
              <a:rPr lang="ru-RU" dirty="0" err="1" smtClean="0"/>
              <a:t>якій</a:t>
            </a:r>
            <a:r>
              <a:rPr lang="ru-RU" dirty="0" smtClean="0"/>
              <a:t> буде </a:t>
            </a:r>
            <a:r>
              <a:rPr lang="ru-RU" dirty="0" err="1" smtClean="0"/>
              <a:t>проводитися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 При </a:t>
            </a:r>
            <a:r>
              <a:rPr lang="ru-RU" dirty="0" err="1" smtClean="0"/>
              <a:t>закритому</a:t>
            </a:r>
            <a:r>
              <a:rPr lang="ru-RU" dirty="0" smtClean="0"/>
              <a:t> </a:t>
            </a:r>
            <a:r>
              <a:rPr lang="ru-RU" dirty="0" err="1" smtClean="0"/>
              <a:t>методі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</a:t>
            </a:r>
            <a:r>
              <a:rPr lang="ru-RU" dirty="0" err="1" smtClean="0"/>
              <a:t>накладають</a:t>
            </a:r>
            <a:r>
              <a:rPr lang="ru-RU" dirty="0" smtClean="0"/>
              <a:t> </a:t>
            </a:r>
            <a:r>
              <a:rPr lang="ru-RU" dirty="0" err="1" smtClean="0"/>
              <a:t>пов'язки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 (</a:t>
            </a:r>
            <a:r>
              <a:rPr lang="ru-RU" dirty="0" err="1" smtClean="0"/>
              <a:t>протиопікові</a:t>
            </a:r>
            <a:r>
              <a:rPr lang="ru-RU" dirty="0" smtClean="0"/>
              <a:t> </a:t>
            </a:r>
            <a:r>
              <a:rPr lang="ru-RU" dirty="0" err="1" smtClean="0"/>
              <a:t>мазі</a:t>
            </a:r>
            <a:r>
              <a:rPr lang="ru-RU" dirty="0" smtClean="0"/>
              <a:t>, </a:t>
            </a:r>
            <a:r>
              <a:rPr lang="ru-RU" dirty="0" err="1" smtClean="0"/>
              <a:t>емульсія</a:t>
            </a:r>
            <a:r>
              <a:rPr lang="ru-RU" dirty="0" smtClean="0"/>
              <a:t> </a:t>
            </a:r>
            <a:r>
              <a:rPr lang="ru-RU" dirty="0" err="1" smtClean="0"/>
              <a:t>синтоміцину</a:t>
            </a:r>
            <a:r>
              <a:rPr lang="ru-RU" dirty="0" smtClean="0"/>
              <a:t>, </a:t>
            </a:r>
            <a:r>
              <a:rPr lang="ru-RU" dirty="0" err="1" smtClean="0"/>
              <a:t>диоксидинова</a:t>
            </a:r>
            <a:r>
              <a:rPr lang="ru-RU" dirty="0" smtClean="0"/>
              <a:t> мазь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ін</a:t>
            </a:r>
            <a:r>
              <a:rPr lang="ru-RU" dirty="0" smtClean="0"/>
              <a:t>.)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Опіки очей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Опіки</a:t>
            </a:r>
            <a:r>
              <a:rPr lang="ru-RU" b="1" dirty="0" smtClean="0"/>
              <a:t> очей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на око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.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в себе </a:t>
            </a:r>
            <a:r>
              <a:rPr lang="ru-RU" dirty="0" err="1" smtClean="0"/>
              <a:t>кислоти</a:t>
            </a:r>
            <a:r>
              <a:rPr lang="ru-RU" dirty="0" smtClean="0"/>
              <a:t>, </a:t>
            </a:r>
            <a:r>
              <a:rPr lang="ru-RU" dirty="0" err="1" smtClean="0"/>
              <a:t>луги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активні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</a:t>
            </a:r>
            <a:r>
              <a:rPr lang="ru-RU" dirty="0" err="1" smtClean="0"/>
              <a:t>факторів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променистою</a:t>
            </a:r>
            <a:r>
              <a:rPr lang="ru-RU" dirty="0" smtClean="0"/>
              <a:t> </a:t>
            </a:r>
            <a:r>
              <a:rPr lang="ru-RU" dirty="0" err="1" smtClean="0"/>
              <a:t>енергією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тепловий</a:t>
            </a:r>
            <a:r>
              <a:rPr lang="ru-RU" dirty="0" smtClean="0"/>
              <a:t>. </a:t>
            </a:r>
            <a:r>
              <a:rPr lang="ru-RU" dirty="0" err="1" smtClean="0"/>
              <a:t>Термічні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розвиваються</a:t>
            </a:r>
            <a:r>
              <a:rPr lang="ru-RU" dirty="0" smtClean="0"/>
              <a:t> при </a:t>
            </a:r>
            <a:r>
              <a:rPr lang="ru-RU" dirty="0" err="1" smtClean="0"/>
              <a:t>попаданні</a:t>
            </a:r>
            <a:r>
              <a:rPr lang="ru-RU" dirty="0" smtClean="0"/>
              <a:t> в око </a:t>
            </a:r>
            <a:r>
              <a:rPr lang="ru-RU" dirty="0" err="1" smtClean="0"/>
              <a:t>розпеченого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гарячої</a:t>
            </a:r>
            <a:r>
              <a:rPr lang="ru-RU" dirty="0" smtClean="0"/>
              <a:t> </a:t>
            </a:r>
            <a:r>
              <a:rPr lang="ru-RU" dirty="0" err="1" smtClean="0"/>
              <a:t>рідини</a:t>
            </a:r>
            <a:r>
              <a:rPr lang="ru-RU" dirty="0" smtClean="0"/>
              <a:t>, </a:t>
            </a:r>
            <a:r>
              <a:rPr lang="ru-RU" dirty="0" err="1" smtClean="0"/>
              <a:t>рідше</a:t>
            </a:r>
            <a:r>
              <a:rPr lang="ru-RU" dirty="0" smtClean="0"/>
              <a:t> - </a:t>
            </a:r>
            <a:r>
              <a:rPr lang="ru-RU" dirty="0" err="1" smtClean="0"/>
              <a:t>полум'я</a:t>
            </a:r>
            <a:r>
              <a:rPr lang="ru-RU" dirty="0" smtClean="0"/>
              <a:t>. За </a:t>
            </a:r>
            <a:r>
              <a:rPr lang="ru-RU" dirty="0" err="1" smtClean="0"/>
              <a:t>локалізацією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повік</a:t>
            </a:r>
            <a:r>
              <a:rPr lang="ru-RU" dirty="0" smtClean="0"/>
              <a:t>, </a:t>
            </a:r>
            <a:r>
              <a:rPr lang="ru-RU" dirty="0" err="1" smtClean="0"/>
              <a:t>кон'юнктиви</a:t>
            </a:r>
            <a:r>
              <a:rPr lang="ru-RU" dirty="0" smtClean="0"/>
              <a:t>, </a:t>
            </a:r>
            <a:r>
              <a:rPr lang="ru-RU" dirty="0" err="1" smtClean="0"/>
              <a:t>рогівки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1249869026525-x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57818" y="3000372"/>
            <a:ext cx="3144868" cy="2956176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глибиною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чотири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ступені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опіку</a:t>
            </a:r>
            <a:r>
              <a:rPr lang="ru-RU" sz="2400" dirty="0" smtClean="0"/>
              <a:t> очей: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1484784"/>
            <a:ext cx="4317876" cy="4933605"/>
          </a:xfrm>
        </p:spPr>
        <p:txBody>
          <a:bodyPr>
            <a:noAutofit/>
          </a:bodyPr>
          <a:lstStyle/>
          <a:p>
            <a:r>
              <a:rPr lang="ru-RU" sz="1300" dirty="0" smtClean="0"/>
              <a:t>I </a:t>
            </a:r>
            <a:r>
              <a:rPr lang="ru-RU" sz="1300" dirty="0" err="1" smtClean="0"/>
              <a:t>ступінь</a:t>
            </a:r>
            <a:r>
              <a:rPr lang="ru-RU" sz="1300" dirty="0" smtClean="0"/>
              <a:t> </a:t>
            </a:r>
            <a:r>
              <a:rPr lang="ru-RU" sz="1300" dirty="0" err="1" smtClean="0"/>
              <a:t>опіку</a:t>
            </a:r>
            <a:r>
              <a:rPr lang="ru-RU" sz="1300" dirty="0" smtClean="0"/>
              <a:t> очей - </a:t>
            </a:r>
            <a:r>
              <a:rPr lang="ru-RU" sz="1300" dirty="0" err="1" smtClean="0"/>
              <a:t>Гіперемія</a:t>
            </a:r>
            <a:r>
              <a:rPr lang="ru-RU" sz="1300" dirty="0" smtClean="0"/>
              <a:t> </a:t>
            </a:r>
            <a:r>
              <a:rPr lang="ru-RU" sz="1300" dirty="0" err="1" smtClean="0"/>
              <a:t>кон'юнктиви</a:t>
            </a:r>
            <a:r>
              <a:rPr lang="ru-RU" sz="1300" dirty="0" smtClean="0"/>
              <a:t>, </a:t>
            </a:r>
            <a:r>
              <a:rPr lang="ru-RU" sz="1300" dirty="0" err="1" smtClean="0"/>
              <a:t>шкіри</a:t>
            </a:r>
            <a:r>
              <a:rPr lang="ru-RU" sz="1300" dirty="0" smtClean="0"/>
              <a:t> </a:t>
            </a:r>
            <a:r>
              <a:rPr lang="ru-RU" sz="1300" dirty="0" err="1" smtClean="0"/>
              <a:t>повік</a:t>
            </a:r>
            <a:r>
              <a:rPr lang="ru-RU" sz="1300" dirty="0" smtClean="0"/>
              <a:t>. На </a:t>
            </a:r>
            <a:r>
              <a:rPr lang="ru-RU" sz="1300" dirty="0" err="1" smtClean="0"/>
              <a:t>рогівці</a:t>
            </a:r>
            <a:r>
              <a:rPr lang="ru-RU" sz="1300" dirty="0" smtClean="0"/>
              <a:t> </a:t>
            </a:r>
            <a:r>
              <a:rPr lang="ru-RU" sz="1300" dirty="0" err="1" smtClean="0"/>
              <a:t>з'являються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легкі</a:t>
            </a:r>
            <a:r>
              <a:rPr lang="ru-RU" sz="1300" dirty="0" smtClean="0"/>
              <a:t> </a:t>
            </a:r>
            <a:r>
              <a:rPr lang="ru-RU" sz="1300" dirty="0" err="1" smtClean="0"/>
              <a:t>помутніння</a:t>
            </a:r>
            <a:r>
              <a:rPr lang="ru-RU" sz="1300" dirty="0" smtClean="0"/>
              <a:t> </a:t>
            </a:r>
            <a:r>
              <a:rPr lang="ru-RU" sz="1300" dirty="0" err="1" smtClean="0"/>
              <a:t>внаслідок</a:t>
            </a:r>
            <a:r>
              <a:rPr lang="ru-RU" sz="1300" dirty="0" smtClean="0"/>
              <a:t> </a:t>
            </a:r>
            <a:r>
              <a:rPr lang="ru-RU" sz="1300" dirty="0" err="1" smtClean="0"/>
              <a:t>набряку</a:t>
            </a:r>
            <a:r>
              <a:rPr lang="ru-RU" sz="1300" dirty="0" smtClean="0"/>
              <a:t>. </a:t>
            </a:r>
            <a:r>
              <a:rPr lang="ru-RU" sz="1300" dirty="0" err="1" smtClean="0"/>
              <a:t>Основним</a:t>
            </a:r>
            <a:r>
              <a:rPr lang="ru-RU" sz="1300" dirty="0" smtClean="0"/>
              <a:t> </a:t>
            </a:r>
            <a:r>
              <a:rPr lang="ru-RU" sz="1300" dirty="0" err="1" smtClean="0"/>
              <a:t>критерієм</a:t>
            </a:r>
            <a:r>
              <a:rPr lang="ru-RU" sz="1300" dirty="0" smtClean="0"/>
              <a:t> </a:t>
            </a:r>
            <a:r>
              <a:rPr lang="ru-RU" sz="1300" dirty="0" err="1" smtClean="0"/>
              <a:t>є</a:t>
            </a:r>
            <a:r>
              <a:rPr lang="ru-RU" sz="1300" dirty="0" smtClean="0"/>
              <a:t> </a:t>
            </a:r>
            <a:r>
              <a:rPr lang="ru-RU" sz="1300" dirty="0" err="1" smtClean="0"/>
              <a:t>їх</a:t>
            </a:r>
            <a:r>
              <a:rPr lang="ru-RU" sz="1300" dirty="0" smtClean="0"/>
              <a:t> </a:t>
            </a:r>
            <a:r>
              <a:rPr lang="ru-RU" sz="1300" dirty="0" err="1" smtClean="0"/>
              <a:t>безслідне</a:t>
            </a:r>
            <a:r>
              <a:rPr lang="ru-RU" sz="1300" dirty="0" smtClean="0"/>
              <a:t> </a:t>
            </a:r>
            <a:r>
              <a:rPr lang="ru-RU" sz="1300" dirty="0" err="1" smtClean="0"/>
              <a:t>зникнення</a:t>
            </a:r>
            <a:r>
              <a:rPr lang="ru-RU" sz="1300" dirty="0" smtClean="0"/>
              <a:t>. 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II </a:t>
            </a:r>
            <a:r>
              <a:rPr lang="ru-RU" sz="1300" dirty="0" err="1" smtClean="0"/>
              <a:t>ступінь</a:t>
            </a:r>
            <a:r>
              <a:rPr lang="ru-RU" sz="1300" dirty="0" smtClean="0"/>
              <a:t> </a:t>
            </a:r>
            <a:r>
              <a:rPr lang="ru-RU" sz="1300" dirty="0" err="1" smtClean="0"/>
              <a:t>опіку</a:t>
            </a:r>
            <a:r>
              <a:rPr lang="ru-RU" sz="1300" dirty="0" smtClean="0"/>
              <a:t> очей - Є набряк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поверхневий</a:t>
            </a:r>
            <a:r>
              <a:rPr lang="ru-RU" sz="1300" dirty="0" smtClean="0"/>
              <a:t> некроз </a:t>
            </a:r>
            <a:r>
              <a:rPr lang="ru-RU" sz="1300" dirty="0" err="1" smtClean="0"/>
              <a:t>кон'юнктиви</a:t>
            </a:r>
            <a:r>
              <a:rPr lang="ru-RU" sz="1300" dirty="0" smtClean="0"/>
              <a:t>. </a:t>
            </a:r>
            <a:r>
              <a:rPr lang="ru-RU" sz="1300" dirty="0" err="1" smtClean="0"/>
              <a:t>Рогівка</a:t>
            </a:r>
            <a:r>
              <a:rPr lang="ru-RU" sz="1300" dirty="0" smtClean="0"/>
              <a:t> </a:t>
            </a:r>
            <a:r>
              <a:rPr lang="ru-RU" sz="1300" dirty="0" err="1" smtClean="0"/>
              <a:t>стає</a:t>
            </a:r>
            <a:r>
              <a:rPr lang="ru-RU" sz="1300" dirty="0" smtClean="0"/>
              <a:t> </a:t>
            </a:r>
            <a:r>
              <a:rPr lang="ru-RU" sz="1300" dirty="0" err="1" smtClean="0"/>
              <a:t>сірувато-каламутною</a:t>
            </a:r>
            <a:r>
              <a:rPr lang="ru-RU" sz="1300" dirty="0" smtClean="0"/>
              <a:t>, </a:t>
            </a:r>
            <a:r>
              <a:rPr lang="ru-RU" sz="1300" dirty="0" err="1" smtClean="0"/>
              <a:t>поверхня</a:t>
            </a:r>
            <a:r>
              <a:rPr lang="ru-RU" sz="1300" dirty="0" smtClean="0"/>
              <a:t> </a:t>
            </a:r>
            <a:r>
              <a:rPr lang="ru-RU" sz="1300" dirty="0" err="1" smtClean="0"/>
              <a:t>її</a:t>
            </a:r>
            <a:r>
              <a:rPr lang="ru-RU" sz="1300" dirty="0" smtClean="0"/>
              <a:t> </a:t>
            </a:r>
            <a:r>
              <a:rPr lang="ru-RU" sz="1300" dirty="0" err="1" smtClean="0"/>
              <a:t>нерівна</a:t>
            </a:r>
            <a:r>
              <a:rPr lang="ru-RU" sz="1300" dirty="0" smtClean="0"/>
              <a:t>. </a:t>
            </a:r>
            <a:r>
              <a:rPr lang="ru-RU" sz="1300" dirty="0" err="1" smtClean="0"/>
              <a:t>Крім</a:t>
            </a:r>
            <a:r>
              <a:rPr lang="ru-RU" sz="1300" dirty="0" smtClean="0"/>
              <a:t> </a:t>
            </a:r>
            <a:r>
              <a:rPr lang="ru-RU" sz="1300" dirty="0" err="1" smtClean="0"/>
              <a:t>цього</a:t>
            </a:r>
            <a:r>
              <a:rPr lang="ru-RU" sz="1300" dirty="0" smtClean="0"/>
              <a:t>, </a:t>
            </a:r>
            <a:r>
              <a:rPr lang="ru-RU" sz="1300" dirty="0" err="1" smtClean="0"/>
              <a:t>уражаються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поверхневі</a:t>
            </a:r>
            <a:r>
              <a:rPr lang="ru-RU" sz="1300" dirty="0" smtClean="0"/>
              <a:t> </a:t>
            </a:r>
            <a:r>
              <a:rPr lang="ru-RU" sz="1300" dirty="0" err="1" smtClean="0"/>
              <a:t>шари</a:t>
            </a:r>
            <a:r>
              <a:rPr lang="ru-RU" sz="1300" dirty="0" smtClean="0"/>
              <a:t> </a:t>
            </a:r>
            <a:r>
              <a:rPr lang="ru-RU" sz="1300" dirty="0" err="1" smtClean="0"/>
              <a:t>шкіри</a:t>
            </a:r>
            <a:r>
              <a:rPr lang="ru-RU" sz="1300" dirty="0" smtClean="0"/>
              <a:t> </a:t>
            </a:r>
            <a:r>
              <a:rPr lang="ru-RU" sz="1300" dirty="0" err="1" smtClean="0"/>
              <a:t>вік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строми</a:t>
            </a:r>
            <a:r>
              <a:rPr lang="ru-RU" sz="1300" dirty="0" smtClean="0"/>
              <a:t> </a:t>
            </a:r>
            <a:r>
              <a:rPr lang="ru-RU" sz="1300" dirty="0" err="1" smtClean="0"/>
              <a:t>рогівки</a:t>
            </a:r>
            <a:r>
              <a:rPr lang="ru-RU" sz="1300" dirty="0" smtClean="0"/>
              <a:t>. 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III </a:t>
            </a:r>
            <a:r>
              <a:rPr lang="ru-RU" sz="1300" dirty="0" err="1" smtClean="0"/>
              <a:t>ступінь</a:t>
            </a:r>
            <a:r>
              <a:rPr lang="ru-RU" sz="1300" dirty="0" smtClean="0"/>
              <a:t> </a:t>
            </a:r>
            <a:r>
              <a:rPr lang="ru-RU" sz="1300" dirty="0" err="1" smtClean="0"/>
              <a:t>опіку</a:t>
            </a:r>
            <a:r>
              <a:rPr lang="ru-RU" sz="1300" dirty="0" smtClean="0"/>
              <a:t> очей - </a:t>
            </a:r>
            <a:r>
              <a:rPr lang="ru-RU" sz="1300" dirty="0" err="1" smtClean="0"/>
              <a:t>Проявляється</a:t>
            </a:r>
            <a:r>
              <a:rPr lang="ru-RU" sz="1300" dirty="0" smtClean="0"/>
              <a:t> некрозу не </a:t>
            </a:r>
            <a:r>
              <a:rPr lang="ru-RU" sz="1300" dirty="0" err="1" smtClean="0"/>
              <a:t>тільки</a:t>
            </a:r>
            <a:r>
              <a:rPr lang="ru-RU" sz="1300" dirty="0" smtClean="0"/>
              <a:t> </a:t>
            </a:r>
            <a:r>
              <a:rPr lang="ru-RU" sz="1300" dirty="0" err="1" smtClean="0"/>
              <a:t>кон'юнктиви</a:t>
            </a:r>
            <a:r>
              <a:rPr lang="ru-RU" sz="1300" dirty="0" smtClean="0"/>
              <a:t>, а </a:t>
            </a:r>
            <a:r>
              <a:rPr lang="ru-RU" sz="1300" dirty="0" err="1" smtClean="0"/>
              <a:t>й</a:t>
            </a:r>
            <a:r>
              <a:rPr lang="ru-RU" sz="1300" dirty="0" smtClean="0"/>
              <a:t> </a:t>
            </a:r>
            <a:r>
              <a:rPr lang="ru-RU" sz="1300" dirty="0" err="1" smtClean="0"/>
              <a:t>підлягає</a:t>
            </a:r>
            <a:r>
              <a:rPr lang="ru-RU" sz="1300" dirty="0" smtClean="0"/>
              <a:t> </a:t>
            </a:r>
            <a:r>
              <a:rPr lang="ru-RU" sz="1300" dirty="0" err="1" smtClean="0"/>
              <a:t>тканини</a:t>
            </a:r>
            <a:r>
              <a:rPr lang="ru-RU" sz="1300" dirty="0" smtClean="0"/>
              <a:t> - хряща, </a:t>
            </a:r>
            <a:r>
              <a:rPr lang="ru-RU" sz="1300" dirty="0" err="1" smtClean="0"/>
              <a:t>століття</a:t>
            </a:r>
            <a:r>
              <a:rPr lang="ru-RU" sz="1300" dirty="0" smtClean="0"/>
              <a:t>, </a:t>
            </a:r>
            <a:r>
              <a:rPr lang="ru-RU" sz="1300" dirty="0" err="1" smtClean="0"/>
              <a:t>склери</a:t>
            </a:r>
            <a:r>
              <a:rPr lang="ru-RU" sz="1300" dirty="0" smtClean="0"/>
              <a:t>. </a:t>
            </a:r>
            <a:r>
              <a:rPr lang="ru-RU" sz="1300" dirty="0" err="1" smtClean="0"/>
              <a:t>Некротізірован-ная</a:t>
            </a:r>
            <a:r>
              <a:rPr lang="ru-RU" sz="1300" dirty="0" smtClean="0"/>
              <a:t> </a:t>
            </a:r>
            <a:r>
              <a:rPr lang="ru-RU" sz="1300" dirty="0" err="1" smtClean="0"/>
              <a:t>кон'юнктива</a:t>
            </a:r>
            <a:r>
              <a:rPr lang="ru-RU" sz="1300" dirty="0" smtClean="0"/>
              <a:t> </a:t>
            </a:r>
            <a:r>
              <a:rPr lang="ru-RU" sz="1300" dirty="0" err="1" smtClean="0"/>
              <a:t>має</a:t>
            </a:r>
            <a:r>
              <a:rPr lang="ru-RU" sz="1300" dirty="0" smtClean="0"/>
              <a:t> </a:t>
            </a:r>
            <a:r>
              <a:rPr lang="ru-RU" sz="1300" dirty="0" err="1" smtClean="0"/>
              <a:t>вигляд</a:t>
            </a:r>
            <a:r>
              <a:rPr lang="ru-RU" sz="1300" dirty="0" smtClean="0"/>
              <a:t> </a:t>
            </a:r>
            <a:r>
              <a:rPr lang="ru-RU" sz="1300" dirty="0" err="1" smtClean="0"/>
              <a:t>сірувато-білого</a:t>
            </a:r>
            <a:r>
              <a:rPr lang="ru-RU" sz="1300" dirty="0" smtClean="0"/>
              <a:t> </a:t>
            </a:r>
            <a:r>
              <a:rPr lang="ru-RU" sz="1300" dirty="0" err="1" smtClean="0"/>
              <a:t>або</a:t>
            </a:r>
            <a:r>
              <a:rPr lang="ru-RU" sz="1300" dirty="0" smtClean="0"/>
              <a:t> </a:t>
            </a:r>
            <a:r>
              <a:rPr lang="ru-RU" sz="1300" dirty="0" err="1" smtClean="0"/>
              <a:t>жовтуватого</a:t>
            </a:r>
            <a:r>
              <a:rPr lang="ru-RU" sz="1300" dirty="0" smtClean="0"/>
              <a:t> струпа, </a:t>
            </a:r>
            <a:r>
              <a:rPr lang="ru-RU" sz="1300" dirty="0" err="1" smtClean="0"/>
              <a:t>поверхня</a:t>
            </a:r>
            <a:r>
              <a:rPr lang="ru-RU" sz="1300" dirty="0" smtClean="0"/>
              <a:t> </a:t>
            </a:r>
            <a:r>
              <a:rPr lang="ru-RU" sz="1300" dirty="0" err="1" smtClean="0"/>
              <a:t>її</a:t>
            </a:r>
            <a:r>
              <a:rPr lang="ru-RU" sz="1300" dirty="0" smtClean="0"/>
              <a:t> </a:t>
            </a:r>
            <a:r>
              <a:rPr lang="ru-RU" sz="1300" dirty="0" err="1" smtClean="0"/>
              <a:t>матова</a:t>
            </a:r>
            <a:r>
              <a:rPr lang="ru-RU" sz="1300" dirty="0" smtClean="0"/>
              <a:t>. </a:t>
            </a:r>
            <a:r>
              <a:rPr lang="ru-RU" sz="1300" dirty="0" err="1" smtClean="0"/>
              <a:t>Рогівка</a:t>
            </a:r>
            <a:r>
              <a:rPr lang="ru-RU" sz="1300" dirty="0" smtClean="0"/>
              <a:t> </a:t>
            </a:r>
            <a:r>
              <a:rPr lang="ru-RU" sz="1300" dirty="0" err="1" smtClean="0"/>
              <a:t>також</a:t>
            </a:r>
            <a:r>
              <a:rPr lang="ru-RU" sz="1300" dirty="0" smtClean="0"/>
              <a:t> </a:t>
            </a:r>
            <a:r>
              <a:rPr lang="ru-RU" sz="1300" dirty="0" err="1" smtClean="0"/>
              <a:t>некротизована</a:t>
            </a:r>
            <a:r>
              <a:rPr lang="ru-RU" sz="1300" dirty="0" smtClean="0"/>
              <a:t>, </a:t>
            </a:r>
            <a:r>
              <a:rPr lang="ru-RU" sz="1300" dirty="0" err="1" smtClean="0"/>
              <a:t>каламутна</a:t>
            </a:r>
            <a:r>
              <a:rPr lang="ru-RU" sz="1300" dirty="0" smtClean="0"/>
              <a:t>, </a:t>
            </a:r>
            <a:r>
              <a:rPr lang="ru-RU" sz="1300" dirty="0" err="1" smtClean="0"/>
              <a:t>поверхня</a:t>
            </a:r>
            <a:r>
              <a:rPr lang="ru-RU" sz="1300" dirty="0" smtClean="0"/>
              <a:t> суха. </a:t>
            </a:r>
            <a:r>
              <a:rPr lang="ru-RU" sz="1300" dirty="0" err="1" smtClean="0"/>
              <a:t>Після</a:t>
            </a:r>
            <a:r>
              <a:rPr lang="ru-RU" sz="1300" dirty="0" smtClean="0"/>
              <a:t> </a:t>
            </a:r>
            <a:r>
              <a:rPr lang="ru-RU" sz="1300" dirty="0" err="1" smtClean="0"/>
              <a:t>відторгнення</a:t>
            </a:r>
            <a:r>
              <a:rPr lang="ru-RU" sz="1300" dirty="0" smtClean="0"/>
              <a:t> струпа </a:t>
            </a:r>
            <a:r>
              <a:rPr lang="ru-RU" sz="1300" dirty="0" err="1" smtClean="0"/>
              <a:t>дефекти</a:t>
            </a:r>
            <a:r>
              <a:rPr lang="ru-RU" sz="1300" dirty="0" smtClean="0"/>
              <a:t> </a:t>
            </a:r>
            <a:r>
              <a:rPr lang="ru-RU" sz="1300" dirty="0" err="1" smtClean="0"/>
              <a:t>кон'юнктиви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рогівки</a:t>
            </a:r>
            <a:r>
              <a:rPr lang="ru-RU" sz="1300" dirty="0" smtClean="0"/>
              <a:t> </a:t>
            </a:r>
            <a:r>
              <a:rPr lang="ru-RU" sz="1300" dirty="0" err="1" smtClean="0"/>
              <a:t>заповнюються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рубцями</a:t>
            </a:r>
            <a:r>
              <a:rPr lang="ru-RU" sz="1300" dirty="0" smtClean="0"/>
              <a:t>. </a:t>
            </a:r>
          </a:p>
          <a:p>
            <a:r>
              <a:rPr lang="ru-RU" sz="1300" dirty="0" smtClean="0"/>
              <a:t> </a:t>
            </a:r>
          </a:p>
          <a:p>
            <a:r>
              <a:rPr lang="ru-RU" sz="1300" dirty="0" smtClean="0"/>
              <a:t>IV </a:t>
            </a:r>
            <a:r>
              <a:rPr lang="ru-RU" sz="1300" dirty="0" err="1" smtClean="0"/>
              <a:t>ступінь</a:t>
            </a:r>
            <a:r>
              <a:rPr lang="ru-RU" sz="1300" dirty="0" smtClean="0"/>
              <a:t> </a:t>
            </a:r>
            <a:r>
              <a:rPr lang="ru-RU" sz="1300" dirty="0" err="1" smtClean="0"/>
              <a:t>опіку</a:t>
            </a:r>
            <a:r>
              <a:rPr lang="ru-RU" sz="1300" dirty="0" smtClean="0"/>
              <a:t> очей - </a:t>
            </a:r>
            <a:r>
              <a:rPr lang="ru-RU" sz="1300" dirty="0" err="1" smtClean="0"/>
              <a:t>Крім</a:t>
            </a:r>
            <a:r>
              <a:rPr lang="ru-RU" sz="1300" dirty="0" smtClean="0"/>
              <a:t> </a:t>
            </a:r>
            <a:r>
              <a:rPr lang="ru-RU" sz="1300" dirty="0" err="1" smtClean="0"/>
              <a:t>кон'юнктиви</a:t>
            </a:r>
            <a:r>
              <a:rPr lang="ru-RU" sz="1300" dirty="0" smtClean="0"/>
              <a:t> некрозу </a:t>
            </a:r>
            <a:r>
              <a:rPr lang="ru-RU" sz="1300" dirty="0" err="1" smtClean="0"/>
              <a:t>піддається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склера. Рогова </a:t>
            </a:r>
            <a:r>
              <a:rPr lang="ru-RU" sz="1300" dirty="0" err="1" smtClean="0"/>
              <a:t>оболонка</a:t>
            </a:r>
            <a:r>
              <a:rPr lang="ru-RU" sz="1300" dirty="0" smtClean="0"/>
              <a:t> </a:t>
            </a:r>
            <a:r>
              <a:rPr lang="ru-RU" sz="1300" dirty="0" err="1" smtClean="0"/>
              <a:t>уражається</a:t>
            </a:r>
            <a:r>
              <a:rPr lang="ru-RU" sz="1300" dirty="0" smtClean="0"/>
              <a:t> на всю </a:t>
            </a:r>
            <a:r>
              <a:rPr lang="ru-RU" sz="1300" dirty="0" err="1" smtClean="0"/>
              <a:t>глибину</a:t>
            </a:r>
            <a:r>
              <a:rPr lang="ru-RU" sz="1300" dirty="0" smtClean="0"/>
              <a:t> </a:t>
            </a:r>
            <a:r>
              <a:rPr lang="ru-RU" sz="1300" dirty="0" err="1" smtClean="0"/>
              <a:t>і</a:t>
            </a:r>
            <a:r>
              <a:rPr lang="ru-RU" sz="1300" dirty="0" smtClean="0"/>
              <a:t> </a:t>
            </a:r>
            <a:r>
              <a:rPr lang="ru-RU" sz="1300" dirty="0" err="1" smtClean="0"/>
              <a:t>має</a:t>
            </a:r>
            <a:r>
              <a:rPr lang="ru-RU" sz="1300" dirty="0" smtClean="0"/>
              <a:t> </a:t>
            </a:r>
            <a:r>
              <a:rPr lang="ru-RU" sz="1300" dirty="0" err="1" smtClean="0"/>
              <a:t>вигляд</a:t>
            </a:r>
            <a:r>
              <a:rPr lang="ru-RU" sz="1300" dirty="0" smtClean="0"/>
              <a:t> </a:t>
            </a:r>
            <a:r>
              <a:rPr lang="ru-RU" sz="1300" dirty="0" err="1" smtClean="0"/>
              <a:t>непрозорої</a:t>
            </a:r>
            <a:r>
              <a:rPr lang="ru-RU" sz="1300" dirty="0" smtClean="0"/>
              <a:t> </a:t>
            </a:r>
            <a:r>
              <a:rPr lang="ru-RU" sz="1300" dirty="0" err="1" smtClean="0"/>
              <a:t>фарфоро-білої</a:t>
            </a:r>
            <a:r>
              <a:rPr lang="ru-RU" sz="1300" dirty="0" smtClean="0"/>
              <a:t> пластинки. </a:t>
            </a:r>
            <a:r>
              <a:rPr lang="ru-RU" sz="1300" dirty="0" err="1" smtClean="0"/>
              <a:t>Ці</a:t>
            </a:r>
            <a:r>
              <a:rPr lang="ru-RU" sz="1300" dirty="0" smtClean="0"/>
              <a:t> </a:t>
            </a:r>
            <a:r>
              <a:rPr lang="ru-RU" sz="1300" dirty="0" err="1" smtClean="0"/>
              <a:t>зміни</a:t>
            </a:r>
            <a:r>
              <a:rPr lang="ru-RU" sz="1300" dirty="0" smtClean="0"/>
              <a:t> </a:t>
            </a:r>
            <a:r>
              <a:rPr lang="ru-RU" sz="1300" dirty="0" err="1" smtClean="0"/>
              <a:t>відносяться</a:t>
            </a:r>
            <a:r>
              <a:rPr lang="ru-RU" sz="1300" dirty="0" smtClean="0"/>
              <a:t> до </a:t>
            </a:r>
            <a:r>
              <a:rPr lang="ru-RU" sz="1300" dirty="0" err="1" smtClean="0"/>
              <a:t>групи</a:t>
            </a:r>
            <a:r>
              <a:rPr lang="ru-RU" sz="1300" dirty="0" smtClean="0"/>
              <a:t> </a:t>
            </a:r>
            <a:r>
              <a:rPr lang="ru-RU" sz="1300" dirty="0" err="1" smtClean="0"/>
              <a:t>дуже</a:t>
            </a:r>
            <a:r>
              <a:rPr lang="ru-RU" sz="1300" dirty="0" smtClean="0"/>
              <a:t> </a:t>
            </a:r>
            <a:r>
              <a:rPr lang="ru-RU" sz="1300" dirty="0" err="1" smtClean="0"/>
              <a:t>важких</a:t>
            </a:r>
            <a:r>
              <a:rPr lang="ru-RU" sz="1300" dirty="0" smtClean="0"/>
              <a:t> </a:t>
            </a:r>
            <a:r>
              <a:rPr lang="ru-RU" sz="1300" dirty="0" err="1" smtClean="0"/>
              <a:t>або</a:t>
            </a:r>
            <a:r>
              <a:rPr lang="ru-RU" sz="1300" dirty="0" smtClean="0"/>
              <a:t> особливо </a:t>
            </a:r>
            <a:r>
              <a:rPr lang="ru-RU" sz="1300" dirty="0" err="1" smtClean="0"/>
              <a:t>важких</a:t>
            </a:r>
            <a:r>
              <a:rPr lang="ru-RU" sz="1300" dirty="0" smtClean="0"/>
              <a:t> </a:t>
            </a:r>
            <a:r>
              <a:rPr lang="ru-RU" sz="1300" dirty="0" err="1" smtClean="0"/>
              <a:t>опіків</a:t>
            </a:r>
            <a:r>
              <a:rPr lang="ru-RU" sz="1300" dirty="0" smtClean="0"/>
              <a:t>. </a:t>
            </a:r>
            <a:endParaRPr lang="ru-RU" sz="13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844824"/>
            <a:ext cx="4114800" cy="4573565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 </a:t>
            </a:r>
          </a:p>
          <a:p>
            <a:r>
              <a:rPr lang="ru-RU" dirty="0" err="1" smtClean="0"/>
              <a:t>Слід</a:t>
            </a:r>
            <a:r>
              <a:rPr lang="ru-RU" dirty="0" smtClean="0"/>
              <a:t> </a:t>
            </a:r>
            <a:r>
              <a:rPr lang="ru-RU" dirty="0" err="1" smtClean="0"/>
              <a:t>підкреслити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тяжкості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 очей в </a:t>
            </a:r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години</a:t>
            </a:r>
            <a:r>
              <a:rPr lang="ru-RU" dirty="0" smtClean="0"/>
              <a:t> вельми складно, тому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надання</a:t>
            </a:r>
            <a:r>
              <a:rPr lang="ru-RU" dirty="0" smtClean="0"/>
              <a:t> </a:t>
            </a:r>
            <a:r>
              <a:rPr lang="ru-RU" dirty="0" err="1" smtClean="0"/>
              <a:t>екстреної</a:t>
            </a:r>
            <a:r>
              <a:rPr lang="ru-RU" dirty="0" smtClean="0"/>
              <a:t> </a:t>
            </a:r>
            <a:r>
              <a:rPr lang="ru-RU" dirty="0" err="1" smtClean="0"/>
              <a:t>долікарської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потерпілий</a:t>
            </a:r>
            <a:r>
              <a:rPr lang="ru-RU" dirty="0" smtClean="0"/>
              <a:t> </a:t>
            </a:r>
            <a:r>
              <a:rPr lang="ru-RU" dirty="0" err="1" smtClean="0"/>
              <a:t>терміново</a:t>
            </a:r>
            <a:r>
              <a:rPr lang="ru-RU" dirty="0" smtClean="0"/>
              <a:t> повинен бути доставлений в </a:t>
            </a:r>
            <a:r>
              <a:rPr lang="ru-RU" dirty="0" err="1" smtClean="0"/>
              <a:t>офтальмологічне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ОПІКОВИЙ ШОК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07504" y="1484784"/>
            <a:ext cx="4104456" cy="504056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Опіковий</a:t>
            </a:r>
            <a:r>
              <a:rPr lang="ru-RU" dirty="0" smtClean="0"/>
              <a:t> шок </a:t>
            </a:r>
            <a:r>
              <a:rPr lang="ru-RU" dirty="0" err="1" smtClean="0"/>
              <a:t>представляє</a:t>
            </a:r>
            <a:r>
              <a:rPr lang="ru-RU" dirty="0" smtClean="0"/>
              <a:t> собою </a:t>
            </a:r>
            <a:r>
              <a:rPr lang="ru-RU" dirty="0" err="1" smtClean="0">
                <a:hlinkClick r:id="rId2" tooltip="Патологія"/>
              </a:rPr>
              <a:t>патологічний</a:t>
            </a:r>
            <a:r>
              <a:rPr lang="ru-RU" dirty="0" smtClean="0"/>
              <a:t> </a:t>
            </a:r>
            <a:r>
              <a:rPr lang="ru-RU" dirty="0" err="1" smtClean="0">
                <a:hlinkClick r:id="rId3" tooltip="Процес"/>
              </a:rPr>
              <a:t>процес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при великих </a:t>
            </a:r>
            <a:r>
              <a:rPr lang="ru-RU" dirty="0" err="1" smtClean="0"/>
              <a:t>термічних</a:t>
            </a:r>
            <a:r>
              <a:rPr lang="ru-RU" dirty="0" smtClean="0"/>
              <a:t> </a:t>
            </a:r>
            <a:r>
              <a:rPr lang="ru-RU" dirty="0" err="1" smtClean="0"/>
              <a:t>ураженнях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лежать </a:t>
            </a:r>
            <a:r>
              <a:rPr lang="ru-RU" dirty="0" err="1" smtClean="0"/>
              <a:t>глибше</a:t>
            </a:r>
            <a:r>
              <a:rPr lang="ru-RU" dirty="0" smtClean="0"/>
              <a:t> тканин, </a:t>
            </a:r>
            <a:r>
              <a:rPr lang="ru-RU" dirty="0" err="1" smtClean="0"/>
              <a:t>триває</a:t>
            </a:r>
            <a:r>
              <a:rPr lang="ru-RU" dirty="0" smtClean="0"/>
              <a:t>, в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своєчасності</a:t>
            </a:r>
            <a:r>
              <a:rPr lang="ru-RU" dirty="0" smtClean="0"/>
              <a:t> та </a:t>
            </a:r>
            <a:r>
              <a:rPr lang="ru-RU" dirty="0" err="1" smtClean="0"/>
              <a:t>адекватності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 до 72 год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 smtClean="0"/>
              <a:t>проявляється</a:t>
            </a:r>
            <a:r>
              <a:rPr lang="ru-RU" dirty="0" smtClean="0"/>
              <a:t> </a:t>
            </a:r>
            <a:r>
              <a:rPr lang="ru-RU" dirty="0" err="1" smtClean="0"/>
              <a:t>порушеннями</a:t>
            </a:r>
            <a:r>
              <a:rPr lang="ru-RU" dirty="0" smtClean="0"/>
              <a:t> </a:t>
            </a:r>
            <a:r>
              <a:rPr lang="ru-RU" dirty="0" err="1" smtClean="0"/>
              <a:t>психо-емоційної</a:t>
            </a:r>
            <a:r>
              <a:rPr lang="ru-RU" dirty="0" smtClean="0"/>
              <a:t> </a:t>
            </a:r>
            <a:r>
              <a:rPr lang="ru-RU" dirty="0" err="1" smtClean="0"/>
              <a:t>сфери</a:t>
            </a:r>
            <a:r>
              <a:rPr lang="ru-RU" dirty="0" smtClean="0"/>
              <a:t> , </a:t>
            </a:r>
            <a:r>
              <a:rPr lang="ru-RU" dirty="0" err="1" smtClean="0"/>
              <a:t>гемодинаміки</a:t>
            </a:r>
            <a:r>
              <a:rPr lang="ru-RU" dirty="0" smtClean="0"/>
              <a:t> , </a:t>
            </a:r>
            <a:r>
              <a:rPr lang="ru-RU" dirty="0" err="1" smtClean="0"/>
              <a:t>шлунково-кишкового</a:t>
            </a:r>
            <a:r>
              <a:rPr lang="ru-RU" dirty="0" smtClean="0"/>
              <a:t> тракту , </a:t>
            </a:r>
            <a:r>
              <a:rPr lang="ru-RU" dirty="0" err="1" smtClean="0">
                <a:hlinkClick r:id="rId4" tooltip="Функції нирок"/>
              </a:rPr>
              <a:t>функції</a:t>
            </a:r>
            <a:r>
              <a:rPr lang="ru-RU" dirty="0" smtClean="0">
                <a:hlinkClick r:id="rId4" tooltip="Функції нирок"/>
              </a:rPr>
              <a:t> </a:t>
            </a:r>
            <a:r>
              <a:rPr lang="ru-RU" dirty="0" err="1" smtClean="0">
                <a:hlinkClick r:id="rId4" tooltip="Функції нирок"/>
              </a:rPr>
              <a:t>нирок</a:t>
            </a:r>
            <a:r>
              <a:rPr lang="ru-RU" dirty="0" smtClean="0"/>
              <a:t> , </a:t>
            </a:r>
            <a:r>
              <a:rPr lang="ru-RU" dirty="0" err="1" smtClean="0"/>
              <a:t>розладами</a:t>
            </a:r>
            <a:r>
              <a:rPr lang="ru-RU" dirty="0" smtClean="0"/>
              <a:t> </a:t>
            </a:r>
            <a:r>
              <a:rPr lang="ru-RU" dirty="0" err="1" smtClean="0"/>
              <a:t>мікроциркуляції</a:t>
            </a:r>
            <a:r>
              <a:rPr lang="ru-RU" dirty="0" smtClean="0"/>
              <a:t> 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водно-електролітного</a:t>
            </a:r>
            <a:r>
              <a:rPr lang="ru-RU" dirty="0" smtClean="0"/>
              <a:t> </a:t>
            </a:r>
            <a:r>
              <a:rPr lang="ru-RU" dirty="0" err="1" smtClean="0"/>
              <a:t>рівноваги</a:t>
            </a:r>
            <a:r>
              <a:rPr lang="ru-RU" dirty="0" smtClean="0"/>
              <a:t> . </a:t>
            </a:r>
            <a:br>
              <a:rPr lang="ru-RU" dirty="0" smtClean="0"/>
            </a:br>
            <a:r>
              <a:rPr lang="ru-RU" dirty="0" err="1" smtClean="0"/>
              <a:t>Опіковий</a:t>
            </a:r>
            <a:r>
              <a:rPr lang="ru-RU" dirty="0" smtClean="0"/>
              <a:t> шок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як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травматичної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в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суттєві</a:t>
            </a:r>
            <a:r>
              <a:rPr lang="ru-RU" dirty="0" smtClean="0"/>
              <a:t> </a:t>
            </a:r>
            <a:r>
              <a:rPr lang="ru-RU" dirty="0" err="1" smtClean="0"/>
              <a:t>відмінності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визначаються</a:t>
            </a:r>
            <a:r>
              <a:rPr lang="ru-RU" dirty="0" smtClean="0"/>
              <a:t> </a:t>
            </a:r>
            <a:r>
              <a:rPr lang="ru-RU" dirty="0" err="1" smtClean="0"/>
              <a:t>масивними</a:t>
            </a:r>
            <a:r>
              <a:rPr lang="ru-RU" dirty="0" smtClean="0"/>
              <a:t> </a:t>
            </a:r>
            <a:r>
              <a:rPr lang="ru-RU" dirty="0" err="1" smtClean="0"/>
              <a:t>зрушеннями</a:t>
            </a:r>
            <a:r>
              <a:rPr lang="ru-RU" dirty="0" smtClean="0"/>
              <a:t> </a:t>
            </a:r>
            <a:r>
              <a:rPr lang="ru-RU" dirty="0" err="1" smtClean="0"/>
              <a:t>водних</a:t>
            </a:r>
            <a:r>
              <a:rPr lang="ru-RU" dirty="0" smtClean="0"/>
              <a:t> </a:t>
            </a:r>
            <a:r>
              <a:rPr lang="ru-RU" dirty="0" err="1" smtClean="0"/>
              <a:t>просторів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довгостроково</a:t>
            </a:r>
            <a:r>
              <a:rPr lang="ru-RU" dirty="0" smtClean="0"/>
              <a:t> </a:t>
            </a:r>
            <a:r>
              <a:rPr lang="ru-RU" dirty="0" err="1" smtClean="0"/>
              <a:t>зберігається</a:t>
            </a:r>
            <a:r>
              <a:rPr lang="ru-RU" dirty="0" smtClean="0"/>
              <a:t> </a:t>
            </a:r>
            <a:r>
              <a:rPr lang="ru-RU" dirty="0" err="1" smtClean="0"/>
              <a:t>набряку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у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термічного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. При </a:t>
            </a:r>
            <a:r>
              <a:rPr lang="ru-RU" dirty="0" err="1" smtClean="0"/>
              <a:t>опіковому</a:t>
            </a:r>
            <a:r>
              <a:rPr lang="ru-RU" dirty="0" smtClean="0"/>
              <a:t> </a:t>
            </a:r>
            <a:r>
              <a:rPr lang="ru-RU" dirty="0" err="1" smtClean="0"/>
              <a:t>шоці</a:t>
            </a:r>
            <a:r>
              <a:rPr lang="ru-RU" dirty="0" smtClean="0"/>
              <a:t> </a:t>
            </a:r>
            <a:r>
              <a:rPr lang="ru-RU" dirty="0" err="1" smtClean="0"/>
              <a:t>відзначається</a:t>
            </a:r>
            <a:r>
              <a:rPr lang="ru-RU" dirty="0" smtClean="0"/>
              <a:t> </a:t>
            </a:r>
            <a:r>
              <a:rPr lang="ru-RU" dirty="0" err="1" smtClean="0"/>
              <a:t>менш</a:t>
            </a:r>
            <a:r>
              <a:rPr lang="ru-RU" dirty="0" smtClean="0"/>
              <a:t> </a:t>
            </a:r>
            <a:r>
              <a:rPr lang="ru-RU" dirty="0" err="1" smtClean="0"/>
              <a:t>виражена</a:t>
            </a:r>
            <a:r>
              <a:rPr lang="ru-RU" dirty="0" smtClean="0"/>
              <a:t> </a:t>
            </a:r>
            <a:r>
              <a:rPr lang="ru-RU" dirty="0" err="1" smtClean="0"/>
              <a:t>еректильна</a:t>
            </a:r>
            <a:r>
              <a:rPr lang="ru-RU" dirty="0" smtClean="0"/>
              <a:t> фаза, велика </a:t>
            </a:r>
            <a:r>
              <a:rPr lang="ru-RU" dirty="0" err="1" smtClean="0"/>
              <a:t>загальна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шоку, </a:t>
            </a:r>
            <a:r>
              <a:rPr lang="ru-RU" dirty="0" err="1" smtClean="0"/>
              <a:t>падіння</a:t>
            </a:r>
            <a:r>
              <a:rPr lang="ru-RU" dirty="0" smtClean="0"/>
              <a:t> </a:t>
            </a:r>
            <a:r>
              <a:rPr lang="ru-RU" dirty="0" err="1" smtClean="0"/>
              <a:t>артеріального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настає</a:t>
            </a:r>
            <a:r>
              <a:rPr lang="ru-RU" dirty="0" smtClean="0"/>
              <a:t> не </a:t>
            </a:r>
            <a:r>
              <a:rPr lang="ru-RU" dirty="0" err="1" smtClean="0"/>
              <a:t>відразу</a:t>
            </a:r>
            <a:r>
              <a:rPr lang="ru-RU" dirty="0" smtClean="0"/>
              <a:t>, а через </a:t>
            </a:r>
            <a:r>
              <a:rPr lang="ru-RU" dirty="0" err="1" smtClean="0"/>
              <a:t>кілька</a:t>
            </a:r>
            <a:r>
              <a:rPr lang="ru-RU" dirty="0" smtClean="0"/>
              <a:t> годин (</a:t>
            </a:r>
            <a:r>
              <a:rPr lang="ru-RU" dirty="0" err="1" smtClean="0">
                <a:hlinkClick r:id="rId5" tooltip="Вихід"/>
              </a:rPr>
              <a:t>вихід</a:t>
            </a:r>
            <a:r>
              <a:rPr lang="ru-RU" dirty="0" smtClean="0"/>
              <a:t> </a:t>
            </a:r>
            <a:r>
              <a:rPr lang="ru-RU" dirty="0" err="1" smtClean="0"/>
              <a:t>рідини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судинного</a:t>
            </a:r>
            <a:r>
              <a:rPr lang="ru-RU" dirty="0" smtClean="0"/>
              <a:t> русла в </a:t>
            </a:r>
            <a:r>
              <a:rPr lang="ru-RU" dirty="0" err="1" smtClean="0"/>
              <a:t>интерстиций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12-18 год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має</a:t>
            </a:r>
            <a:r>
              <a:rPr lang="ru-RU" dirty="0" smtClean="0"/>
              <a:t> великого </a:t>
            </a:r>
            <a:r>
              <a:rPr lang="ru-RU" dirty="0" err="1" smtClean="0"/>
              <a:t>клінічного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image006.jp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283968" y="1340768"/>
            <a:ext cx="4718083" cy="514950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Алгоритм </a:t>
            </a:r>
            <a:r>
              <a:rPr lang="ru-RU" sz="2400" dirty="0" err="1" smtClean="0"/>
              <a:t>основних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лікувальних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заходів</a:t>
            </a:r>
            <a:r>
              <a:rPr lang="ru-RU" sz="2400" dirty="0" smtClean="0"/>
              <a:t> при </a:t>
            </a:r>
            <a:r>
              <a:rPr lang="ru-RU" sz="2400" dirty="0" err="1" smtClean="0"/>
              <a:t>опіковому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шоці</a:t>
            </a:r>
            <a:r>
              <a:rPr lang="ru-RU" sz="2400" dirty="0" smtClean="0"/>
              <a:t>.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Порядок </a:t>
            </a:r>
            <a:r>
              <a:rPr lang="ru-RU" dirty="0" err="1" smtClean="0"/>
              <a:t>первинних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наступним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 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забезпечення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прохідності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дихальних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шляхів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</a:t>
            </a:r>
            <a:r>
              <a:rPr lang="ru-RU" dirty="0" err="1" smtClean="0"/>
              <a:t>катетеризація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</a:t>
            </a:r>
            <a:r>
              <a:rPr lang="ru-RU" dirty="0" err="1" smtClean="0"/>
              <a:t>вени</a:t>
            </a:r>
            <a:r>
              <a:rPr lang="ru-RU" dirty="0" smtClean="0"/>
              <a:t> і початок </a:t>
            </a:r>
            <a:r>
              <a:rPr lang="ru-RU" dirty="0" err="1" smtClean="0"/>
              <a:t>інфузій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3) </a:t>
            </a:r>
            <a:r>
              <a:rPr lang="ru-RU" dirty="0" err="1" smtClean="0"/>
              <a:t>накладення</a:t>
            </a:r>
            <a:r>
              <a:rPr lang="ru-RU" dirty="0" smtClean="0"/>
              <a:t> </a:t>
            </a:r>
            <a:r>
              <a:rPr lang="ru-RU" dirty="0" err="1" smtClean="0"/>
              <a:t>пов'язок</a:t>
            </a:r>
            <a:r>
              <a:rPr lang="ru-RU" dirty="0" smtClean="0"/>
              <a:t> на </a:t>
            </a:r>
            <a:r>
              <a:rPr lang="ru-RU" dirty="0" err="1" smtClean="0"/>
              <a:t>обпечені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4) </a:t>
            </a:r>
            <a:r>
              <a:rPr lang="ru-RU" dirty="0" err="1" smtClean="0"/>
              <a:t>катетеризація</a:t>
            </a:r>
            <a:r>
              <a:rPr lang="ru-RU" dirty="0" smtClean="0"/>
              <a:t> </a:t>
            </a:r>
            <a:r>
              <a:rPr lang="ru-RU" dirty="0" err="1" smtClean="0"/>
              <a:t>сечового</a:t>
            </a:r>
            <a:r>
              <a:rPr lang="ru-RU" dirty="0" smtClean="0"/>
              <a:t> </a:t>
            </a:r>
            <a:r>
              <a:rPr lang="ru-RU" dirty="0" err="1" smtClean="0"/>
              <a:t>міхура</a:t>
            </a:r>
            <a:r>
              <a:rPr lang="ru-RU" dirty="0" smtClean="0"/>
              <a:t>; </a:t>
            </a:r>
            <a:br>
              <a:rPr lang="ru-RU" dirty="0" smtClean="0"/>
            </a:br>
            <a:r>
              <a:rPr lang="ru-RU" dirty="0" smtClean="0"/>
              <a:t>5) </a:t>
            </a:r>
            <a:r>
              <a:rPr lang="ru-RU" dirty="0" err="1" smtClean="0"/>
              <a:t>введення</a:t>
            </a:r>
            <a:r>
              <a:rPr lang="ru-RU" dirty="0" smtClean="0"/>
              <a:t> зонда в </a:t>
            </a:r>
            <a:r>
              <a:rPr lang="ru-RU" dirty="0" err="1" smtClean="0"/>
              <a:t>шлунок</a:t>
            </a:r>
            <a:r>
              <a:rPr lang="ru-RU" dirty="0" smtClean="0"/>
              <a:t>. </a:t>
            </a:r>
          </a:p>
          <a:p>
            <a:endParaRPr lang="ru-RU" dirty="0"/>
          </a:p>
        </p:txBody>
      </p:sp>
      <p:pic>
        <p:nvPicPr>
          <p:cNvPr id="9" name="Содержимое 8" descr="b0ef7088ac0b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3504" y="3000372"/>
            <a:ext cx="3143272" cy="314327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/>
              <a:t>Опік</a:t>
            </a:r>
            <a:endParaRPr lang="ru-RU" sz="8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err="1" smtClean="0"/>
              <a:t>Опік-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та тканин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дією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температур, </a:t>
            </a:r>
            <a:r>
              <a:rPr lang="ru-RU" dirty="0" err="1" smtClean="0"/>
              <a:t>їдких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інтенсивного</a:t>
            </a:r>
            <a:r>
              <a:rPr lang="ru-RU" dirty="0" smtClean="0"/>
              <a:t> </a:t>
            </a:r>
            <a:r>
              <a:rPr lang="ru-RU" dirty="0" err="1" smtClean="0"/>
              <a:t>короткохвильового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втрати</a:t>
            </a:r>
            <a:r>
              <a:rPr lang="ru-RU" dirty="0" smtClean="0"/>
              <a:t> </a:t>
            </a:r>
            <a:r>
              <a:rPr lang="ru-RU" dirty="0" err="1" smtClean="0"/>
              <a:t>клітинами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молекулярної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типів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Содержимое 8" descr="image00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83954" y="2996952"/>
            <a:ext cx="4760046" cy="2731174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71612"/>
            <a:ext cx="4040188" cy="4846777"/>
          </a:xfrm>
        </p:spPr>
        <p:txBody>
          <a:bodyPr>
            <a:normAutofit fontScale="47500" lnSpcReduction="20000"/>
          </a:bodyPr>
          <a:lstStyle/>
          <a:p>
            <a:r>
              <a:rPr lang="ru-RU" sz="2500" dirty="0" err="1" smtClean="0"/>
              <a:t>Розміри</a:t>
            </a:r>
            <a:r>
              <a:rPr lang="ru-RU" sz="2500" dirty="0" smtClean="0"/>
              <a:t> </a:t>
            </a:r>
            <a:r>
              <a:rPr lang="ru-RU" sz="2500" dirty="0" err="1" smtClean="0"/>
              <a:t>поверхні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зазнала</a:t>
            </a:r>
            <a:r>
              <a:rPr lang="ru-RU" sz="2500" dirty="0" smtClean="0"/>
              <a:t> </a:t>
            </a:r>
            <a:r>
              <a:rPr lang="ru-RU" sz="2500" dirty="0" err="1" smtClean="0"/>
              <a:t>опіку</a:t>
            </a:r>
            <a:r>
              <a:rPr lang="ru-RU" sz="2500" dirty="0" smtClean="0"/>
              <a:t>, </a:t>
            </a:r>
            <a:r>
              <a:rPr lang="ru-RU" sz="2500" dirty="0" err="1" smtClean="0"/>
              <a:t>виражають</a:t>
            </a:r>
            <a:r>
              <a:rPr lang="ru-RU" sz="2500" dirty="0" smtClean="0"/>
              <a:t> у </a:t>
            </a:r>
            <a:r>
              <a:rPr lang="ru-RU" sz="2500" dirty="0" err="1" smtClean="0"/>
              <a:t>відсотках</a:t>
            </a:r>
            <a:r>
              <a:rPr lang="ru-RU" sz="2500" dirty="0" smtClean="0"/>
              <a:t> </a:t>
            </a:r>
            <a:r>
              <a:rPr lang="ru-RU" sz="2500" dirty="0" err="1" smtClean="0"/>
              <a:t>від</a:t>
            </a:r>
            <a:r>
              <a:rPr lang="ru-RU" sz="2500" dirty="0" smtClean="0"/>
              <a:t> </a:t>
            </a:r>
            <a:r>
              <a:rPr lang="ru-RU" sz="2500" dirty="0" err="1" smtClean="0"/>
              <a:t>усього</a:t>
            </a:r>
            <a:r>
              <a:rPr lang="ru-RU" sz="2500" dirty="0" smtClean="0"/>
              <a:t> </a:t>
            </a:r>
            <a:r>
              <a:rPr lang="ru-RU" sz="2500" dirty="0" err="1" smtClean="0"/>
              <a:t>шкірного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покриву</a:t>
            </a:r>
            <a:r>
              <a:rPr lang="ru-RU" sz="2500" dirty="0" smtClean="0"/>
              <a:t>. Для </a:t>
            </a:r>
            <a:r>
              <a:rPr lang="ru-RU" sz="2500" dirty="0" err="1" smtClean="0"/>
              <a:t>дорослих</a:t>
            </a:r>
            <a:r>
              <a:rPr lang="ru-RU" sz="2500" dirty="0" smtClean="0"/>
              <a:t> людей </a:t>
            </a:r>
            <a:r>
              <a:rPr lang="ru-RU" sz="2500" dirty="0" err="1" smtClean="0"/>
              <a:t>поверхню</a:t>
            </a:r>
            <a:r>
              <a:rPr lang="ru-RU" sz="2500" dirty="0" smtClean="0"/>
              <a:t> </a:t>
            </a:r>
            <a:r>
              <a:rPr lang="ru-RU" sz="2500" dirty="0" err="1" smtClean="0"/>
              <a:t>голови</a:t>
            </a:r>
            <a:r>
              <a:rPr lang="ru-RU" sz="2500" dirty="0" smtClean="0"/>
              <a:t> і </a:t>
            </a:r>
            <a:r>
              <a:rPr lang="ru-RU" sz="2500" dirty="0" err="1" smtClean="0"/>
              <a:t>шиї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</a:p>
          <a:p>
            <a:endParaRPr lang="ru-RU" sz="2500" dirty="0" smtClean="0"/>
          </a:p>
          <a:p>
            <a:r>
              <a:rPr lang="ru-RU" sz="2500" dirty="0" err="1" smtClean="0"/>
              <a:t>приблизно</a:t>
            </a:r>
            <a:r>
              <a:rPr lang="ru-RU" sz="2500" dirty="0" smtClean="0"/>
              <a:t> </a:t>
            </a:r>
            <a:r>
              <a:rPr lang="ru-RU" sz="2500" dirty="0" err="1" smtClean="0"/>
              <a:t>дорівнює</a:t>
            </a:r>
            <a:r>
              <a:rPr lang="ru-RU" sz="2500" dirty="0" smtClean="0"/>
              <a:t> </a:t>
            </a:r>
            <a:r>
              <a:rPr lang="ru-RU" sz="2500" dirty="0" err="1" smtClean="0"/>
              <a:t>одній</a:t>
            </a:r>
            <a:r>
              <a:rPr lang="ru-RU" sz="2500" dirty="0" smtClean="0"/>
              <a:t> </a:t>
            </a:r>
            <a:r>
              <a:rPr lang="ru-RU" sz="2500" dirty="0" err="1" smtClean="0"/>
              <a:t>верхній</a:t>
            </a:r>
            <a:r>
              <a:rPr lang="ru-RU" sz="2500" dirty="0" smtClean="0"/>
              <a:t> </a:t>
            </a:r>
            <a:r>
              <a:rPr lang="ru-RU" sz="2500" dirty="0" err="1" smtClean="0"/>
              <a:t>кінцівці</a:t>
            </a:r>
            <a:r>
              <a:rPr lang="ru-RU" sz="2500" dirty="0" smtClean="0"/>
              <a:t>, </a:t>
            </a:r>
            <a:r>
              <a:rPr lang="ru-RU" sz="2500" dirty="0" err="1" smtClean="0"/>
              <a:t>приймають</a:t>
            </a:r>
            <a:r>
              <a:rPr lang="ru-RU" sz="2500" dirty="0" smtClean="0"/>
              <a:t> за 9 % </a:t>
            </a:r>
            <a:r>
              <a:rPr lang="ru-RU" sz="2500" dirty="0" err="1" smtClean="0"/>
              <a:t>усієї</a:t>
            </a:r>
            <a:r>
              <a:rPr lang="ru-RU" sz="2500" dirty="0" smtClean="0"/>
              <a:t> </a:t>
            </a:r>
            <a:r>
              <a:rPr lang="ru-RU" sz="2500" dirty="0" err="1" smtClean="0"/>
              <a:t>поверхні</a:t>
            </a:r>
            <a:r>
              <a:rPr lang="ru-RU" sz="2500" dirty="0" smtClean="0"/>
              <a:t> </a:t>
            </a:r>
            <a:r>
              <a:rPr lang="ru-RU" sz="2500" dirty="0" err="1" smtClean="0"/>
              <a:t>тіла</a:t>
            </a:r>
            <a:r>
              <a:rPr lang="ru-RU" sz="2500" dirty="0" smtClean="0"/>
              <a:t>, </a:t>
            </a:r>
            <a:r>
              <a:rPr lang="ru-RU" sz="2500" dirty="0" err="1" smtClean="0"/>
              <a:t>поверхня</a:t>
            </a:r>
            <a:r>
              <a:rPr lang="ru-RU" sz="2500" dirty="0" smtClean="0"/>
              <a:t> грудей та живота,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приблизно</a:t>
            </a:r>
            <a:r>
              <a:rPr lang="ru-RU" sz="2500" dirty="0" smtClean="0"/>
              <a:t> </a:t>
            </a:r>
            <a:r>
              <a:rPr lang="ru-RU" sz="2500" dirty="0" err="1" smtClean="0"/>
              <a:t>дорівнює</a:t>
            </a:r>
            <a:r>
              <a:rPr lang="ru-RU" sz="2500" dirty="0" smtClean="0"/>
              <a:t> </a:t>
            </a:r>
            <a:r>
              <a:rPr lang="ru-RU" sz="2500" dirty="0" err="1" smtClean="0"/>
              <a:t>поверхні</a:t>
            </a:r>
            <a:r>
              <a:rPr lang="ru-RU" sz="2500" dirty="0" smtClean="0"/>
              <a:t> </a:t>
            </a:r>
            <a:r>
              <a:rPr lang="ru-RU" sz="2500" dirty="0" err="1" smtClean="0"/>
              <a:t>однієї</a:t>
            </a:r>
            <a:r>
              <a:rPr lang="ru-RU" sz="2500" dirty="0" smtClean="0"/>
              <a:t> </a:t>
            </a:r>
            <a:r>
              <a:rPr lang="ru-RU" sz="2500" dirty="0" err="1" smtClean="0"/>
              <a:t>нижньої</a:t>
            </a:r>
            <a:r>
              <a:rPr lang="ru-RU" sz="2500" dirty="0" smtClean="0"/>
              <a:t> </a:t>
            </a:r>
            <a:r>
              <a:rPr lang="ru-RU" sz="2500" dirty="0" err="1" smtClean="0"/>
              <a:t>кінцівки</a:t>
            </a:r>
            <a:r>
              <a:rPr lang="ru-RU" sz="2500" dirty="0" smtClean="0"/>
              <a:t>, — за 18 %. На </a:t>
            </a:r>
            <a:r>
              <a:rPr lang="ru-RU" sz="2500" dirty="0" err="1" smtClean="0"/>
              <a:t>ділянку</a:t>
            </a:r>
            <a:r>
              <a:rPr lang="ru-RU" sz="2500" dirty="0" smtClean="0"/>
              <a:t> паху </a:t>
            </a:r>
            <a:r>
              <a:rPr lang="ru-RU" sz="2500" dirty="0" err="1" smtClean="0"/>
              <a:t>припадає</a:t>
            </a:r>
            <a:r>
              <a:rPr lang="ru-RU" sz="2500" dirty="0" smtClean="0"/>
              <a:t> 1 %. </a:t>
            </a:r>
            <a:r>
              <a:rPr lang="ru-RU" sz="2500" dirty="0" err="1" smtClean="0"/>
              <a:t>Це</a:t>
            </a:r>
            <a:r>
              <a:rPr lang="ru-RU" sz="2500" dirty="0" smtClean="0"/>
              <a:t> так </a:t>
            </a:r>
            <a:r>
              <a:rPr lang="ru-RU" sz="2500" dirty="0" err="1" smtClean="0"/>
              <a:t>зване</a:t>
            </a:r>
            <a:r>
              <a:rPr lang="ru-RU" sz="2500" dirty="0" smtClean="0"/>
              <a:t> «правило </a:t>
            </a:r>
            <a:r>
              <a:rPr lang="ru-RU" sz="2500" dirty="0" err="1" smtClean="0"/>
              <a:t>дев'ятки</a:t>
            </a:r>
            <a:r>
              <a:rPr lang="ru-RU" sz="2500" dirty="0" smtClean="0"/>
              <a:t>». Другим способом </a:t>
            </a:r>
            <a:r>
              <a:rPr lang="ru-RU" sz="2500" dirty="0" err="1" smtClean="0"/>
              <a:t>визначення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площі</a:t>
            </a:r>
            <a:r>
              <a:rPr lang="ru-RU" sz="2500" dirty="0" smtClean="0"/>
              <a:t> </a:t>
            </a:r>
            <a:r>
              <a:rPr lang="ru-RU" sz="2500" dirty="0" err="1" smtClean="0"/>
              <a:t>є</a:t>
            </a:r>
            <a:r>
              <a:rPr lang="ru-RU" sz="2500" dirty="0" smtClean="0"/>
              <a:t> «метод </a:t>
            </a:r>
            <a:r>
              <a:rPr lang="ru-RU" sz="2500" dirty="0" err="1" smtClean="0"/>
              <a:t>долоні</a:t>
            </a:r>
            <a:r>
              <a:rPr lang="ru-RU" sz="2500" dirty="0" smtClean="0"/>
              <a:t>». Як </a:t>
            </a:r>
            <a:r>
              <a:rPr lang="ru-RU" sz="2500" dirty="0" err="1" smtClean="0"/>
              <a:t>одиницю</a:t>
            </a:r>
            <a:r>
              <a:rPr lang="ru-RU" sz="2500" dirty="0" smtClean="0"/>
              <a:t> </a:t>
            </a:r>
            <a:r>
              <a:rPr lang="ru-RU" sz="2500" dirty="0" err="1" smtClean="0"/>
              <a:t>виміру</a:t>
            </a:r>
            <a:r>
              <a:rPr lang="ru-RU" sz="2500" dirty="0" smtClean="0"/>
              <a:t> </a:t>
            </a:r>
            <a:r>
              <a:rPr lang="ru-RU" sz="2500" dirty="0" err="1" smtClean="0"/>
              <a:t>використовують</a:t>
            </a:r>
            <a:r>
              <a:rPr lang="ru-RU" sz="2500" dirty="0" smtClean="0"/>
              <a:t> </a:t>
            </a:r>
            <a:r>
              <a:rPr lang="ru-RU" sz="2500" dirty="0" err="1" smtClean="0"/>
              <a:t>площу</a:t>
            </a:r>
            <a:r>
              <a:rPr lang="ru-RU" sz="2500" dirty="0" smtClean="0"/>
              <a:t> </a:t>
            </a:r>
            <a:r>
              <a:rPr lang="ru-RU" sz="2500" dirty="0" err="1" smtClean="0"/>
              <a:t>долоні</a:t>
            </a:r>
            <a:r>
              <a:rPr lang="ru-RU" sz="2500" dirty="0" smtClean="0"/>
              <a:t>, </a:t>
            </a:r>
            <a:r>
              <a:rPr lang="ru-RU" sz="2500" dirty="0" err="1" smtClean="0"/>
              <a:t>включаючи</a:t>
            </a:r>
            <a:r>
              <a:rPr lang="ru-RU" sz="2500" dirty="0" smtClean="0"/>
              <a:t> </a:t>
            </a:r>
            <a:r>
              <a:rPr lang="ru-RU" sz="2500" dirty="0" err="1" smtClean="0"/>
              <a:t>пальці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становить </a:t>
            </a:r>
            <a:r>
              <a:rPr lang="ru-RU" sz="2500" dirty="0" err="1" smtClean="0"/>
              <a:t>приблизно</a:t>
            </a:r>
            <a:r>
              <a:rPr lang="ru-RU" sz="2500" dirty="0" smtClean="0"/>
              <a:t> 1 % </a:t>
            </a:r>
            <a:r>
              <a:rPr lang="ru-RU" sz="2500" dirty="0" err="1" smtClean="0"/>
              <a:t>поверхні</a:t>
            </a:r>
            <a:r>
              <a:rPr lang="ru-RU" sz="2500" dirty="0" smtClean="0"/>
              <a:t> </a:t>
            </a:r>
            <a:r>
              <a:rPr lang="ru-RU" sz="2500" dirty="0" err="1" smtClean="0"/>
              <a:t>тіла</a:t>
            </a:r>
            <a:r>
              <a:rPr lang="ru-RU" sz="2500" dirty="0" smtClean="0"/>
              <a:t>. </a:t>
            </a:r>
            <a:r>
              <a:rPr lang="ru-RU" sz="2500" dirty="0" err="1" smtClean="0"/>
              <a:t>Будь-який</a:t>
            </a:r>
            <a:r>
              <a:rPr lang="ru-RU" sz="2500" dirty="0" smtClean="0"/>
              <a:t> </a:t>
            </a:r>
            <a:r>
              <a:rPr lang="ru-RU" sz="2500" dirty="0" err="1" smtClean="0"/>
              <a:t>опік</a:t>
            </a:r>
            <a:r>
              <a:rPr lang="ru-RU" sz="2500" dirty="0" smtClean="0"/>
              <a:t> II </a:t>
            </a:r>
            <a:r>
              <a:rPr lang="ru-RU" sz="2500" dirty="0" err="1" smtClean="0"/>
              <a:t>ступеня</a:t>
            </a:r>
            <a:r>
              <a:rPr lang="ru-RU" sz="2500" dirty="0" smtClean="0"/>
              <a:t>, </a:t>
            </a:r>
            <a:r>
              <a:rPr lang="ru-RU" sz="2500" dirty="0" err="1" smtClean="0"/>
              <a:t>який</a:t>
            </a:r>
            <a:r>
              <a:rPr lang="ru-RU" sz="2500" dirty="0" smtClean="0"/>
              <a:t> </a:t>
            </a:r>
            <a:r>
              <a:rPr lang="ru-RU" sz="2500" dirty="0" err="1" smtClean="0"/>
              <a:t>вразив</a:t>
            </a:r>
            <a:r>
              <a:rPr lang="ru-RU" sz="2500" dirty="0" smtClean="0"/>
              <a:t> 10 % </a:t>
            </a:r>
            <a:r>
              <a:rPr lang="ru-RU" sz="2500" dirty="0" err="1" smtClean="0"/>
              <a:t>поверхні</a:t>
            </a:r>
            <a:r>
              <a:rPr lang="ru-RU" sz="2500" dirty="0" smtClean="0"/>
              <a:t> </a:t>
            </a:r>
            <a:r>
              <a:rPr lang="ru-RU" sz="2500" dirty="0" err="1" smtClean="0"/>
              <a:t>тіла</a:t>
            </a:r>
            <a:r>
              <a:rPr lang="ru-RU" sz="2500" dirty="0" smtClean="0"/>
              <a:t>, </a:t>
            </a:r>
            <a:r>
              <a:rPr lang="ru-RU" sz="2500" dirty="0" err="1" smtClean="0"/>
              <a:t>слід</a:t>
            </a:r>
            <a:r>
              <a:rPr lang="ru-RU" sz="2500" dirty="0" smtClean="0"/>
              <a:t> </a:t>
            </a:r>
            <a:r>
              <a:rPr lang="ru-RU" sz="2500" dirty="0" err="1" smtClean="0"/>
              <a:t>вважати</a:t>
            </a:r>
            <a:r>
              <a:rPr lang="ru-RU" sz="2500" dirty="0" smtClean="0"/>
              <a:t> тяжким, так само, як </a:t>
            </a:r>
            <a:r>
              <a:rPr lang="ru-RU" sz="2500" dirty="0" err="1" smtClean="0"/>
              <a:t>опік</a:t>
            </a:r>
            <a:r>
              <a:rPr lang="ru-RU" sz="2500" dirty="0" smtClean="0"/>
              <a:t> III </a:t>
            </a:r>
            <a:r>
              <a:rPr lang="ru-RU" sz="2500" dirty="0" err="1" smtClean="0"/>
              <a:t>ступеня</a:t>
            </a:r>
            <a:r>
              <a:rPr lang="ru-RU" sz="2500" dirty="0" smtClean="0"/>
              <a:t>, </a:t>
            </a:r>
            <a:r>
              <a:rPr lang="ru-RU" sz="2500" dirty="0" err="1" smtClean="0"/>
              <a:t>що</a:t>
            </a:r>
            <a:r>
              <a:rPr lang="ru-RU" sz="2500" dirty="0" smtClean="0"/>
              <a:t> </a:t>
            </a:r>
            <a:r>
              <a:rPr lang="ru-RU" sz="2500" dirty="0" err="1" smtClean="0"/>
              <a:t>вразив</a:t>
            </a:r>
            <a:r>
              <a:rPr lang="ru-RU" sz="2500" dirty="0" smtClean="0"/>
              <a:t> </a:t>
            </a:r>
            <a:r>
              <a:rPr lang="ru-RU" sz="2500" dirty="0" err="1" smtClean="0"/>
              <a:t>більше</a:t>
            </a:r>
            <a:r>
              <a:rPr lang="ru-RU" sz="2500" dirty="0" smtClean="0"/>
              <a:t>, </a:t>
            </a:r>
            <a:r>
              <a:rPr lang="ru-RU" sz="2500" dirty="0" err="1" smtClean="0"/>
              <a:t>ніж</a:t>
            </a:r>
            <a:r>
              <a:rPr lang="ru-RU" sz="2500" dirty="0" smtClean="0"/>
              <a:t> 2 % </a:t>
            </a:r>
            <a:r>
              <a:rPr lang="ru-RU" sz="2500" dirty="0" err="1" smtClean="0"/>
              <a:t>поверхні</a:t>
            </a:r>
            <a:r>
              <a:rPr lang="ru-RU" sz="2500" dirty="0" smtClean="0"/>
              <a:t> </a:t>
            </a:r>
            <a:r>
              <a:rPr lang="ru-RU" sz="2500" dirty="0" err="1" smtClean="0"/>
              <a:t>тіла</a:t>
            </a:r>
            <a:r>
              <a:rPr lang="ru-RU" sz="2500" dirty="0" smtClean="0"/>
              <a:t>. </a:t>
            </a:r>
            <a:r>
              <a:rPr lang="ru-RU" sz="2500" dirty="0" err="1" smtClean="0"/>
              <a:t>Ураження</a:t>
            </a:r>
            <a:r>
              <a:rPr lang="ru-RU" sz="2500" dirty="0" smtClean="0"/>
              <a:t> очей, </a:t>
            </a:r>
            <a:r>
              <a:rPr lang="ru-RU" sz="2500" dirty="0" err="1" smtClean="0"/>
              <a:t>пальців</a:t>
            </a:r>
            <a:r>
              <a:rPr lang="ru-RU" sz="2500" dirty="0" smtClean="0"/>
              <a:t> рук, району </a:t>
            </a:r>
            <a:r>
              <a:rPr lang="ru-RU" sz="2500" dirty="0" err="1" smtClean="0"/>
              <a:t>геніталій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анального </a:t>
            </a:r>
            <a:r>
              <a:rPr lang="ru-RU" sz="2500" dirty="0" err="1" smtClean="0"/>
              <a:t>отвору</a:t>
            </a:r>
            <a:r>
              <a:rPr lang="ru-RU" sz="2500" dirty="0" smtClean="0"/>
              <a:t> </a:t>
            </a:r>
            <a:r>
              <a:rPr lang="ru-RU" sz="2500" dirty="0" err="1" smtClean="0"/>
              <a:t>вважаються</a:t>
            </a:r>
            <a:r>
              <a:rPr lang="ru-RU" sz="2500" dirty="0" smtClean="0"/>
              <a:t> </a:t>
            </a:r>
            <a:r>
              <a:rPr lang="ru-RU" sz="2500" dirty="0" err="1" smtClean="0"/>
              <a:t>потенційно</a:t>
            </a:r>
            <a:r>
              <a:rPr lang="ru-RU" sz="2500" dirty="0" smtClean="0"/>
              <a:t> </a:t>
            </a:r>
            <a:r>
              <a:rPr lang="ru-RU" sz="2500" dirty="0" err="1" smtClean="0"/>
              <a:t>більш</a:t>
            </a:r>
            <a:r>
              <a:rPr lang="ru-RU" sz="2500" dirty="0" smtClean="0"/>
              <a:t> </a:t>
            </a:r>
            <a:r>
              <a:rPr lang="ru-RU" sz="2500" dirty="0" err="1" smtClean="0"/>
              <a:t>серйозними</a:t>
            </a:r>
            <a:r>
              <a:rPr lang="ru-RU" sz="2500" dirty="0" smtClean="0"/>
              <a:t>, </a:t>
            </a:r>
            <a:r>
              <a:rPr lang="ru-RU" sz="2500" dirty="0" err="1" smtClean="0"/>
              <a:t>ніж</a:t>
            </a:r>
            <a:r>
              <a:rPr lang="ru-RU" sz="2500" dirty="0" smtClean="0"/>
              <a:t> </a:t>
            </a:r>
            <a:r>
              <a:rPr lang="ru-RU" sz="2500" dirty="0" err="1" smtClean="0"/>
              <a:t>ураження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інших</a:t>
            </a:r>
            <a:r>
              <a:rPr lang="ru-RU" sz="2500" dirty="0" smtClean="0"/>
              <a:t> </a:t>
            </a:r>
            <a:r>
              <a:rPr lang="ru-RU" sz="2500" dirty="0" err="1" smtClean="0"/>
              <a:t>частин</a:t>
            </a:r>
            <a:r>
              <a:rPr lang="ru-RU" sz="2500" dirty="0" smtClean="0"/>
              <a:t> </a:t>
            </a:r>
            <a:r>
              <a:rPr lang="ru-RU" sz="2500" dirty="0" err="1" smtClean="0"/>
              <a:t>тіла</a:t>
            </a:r>
            <a:r>
              <a:rPr lang="ru-RU" sz="2500" dirty="0" smtClean="0"/>
              <a:t>.</a:t>
            </a:r>
          </a:p>
          <a:p>
            <a:r>
              <a:rPr lang="ru-RU" sz="2500" dirty="0" smtClean="0"/>
              <a:t> </a:t>
            </a:r>
          </a:p>
          <a:p>
            <a:r>
              <a:rPr lang="ru-RU" sz="2500" dirty="0" err="1" smtClean="0"/>
              <a:t>Якщо</a:t>
            </a:r>
            <a:r>
              <a:rPr lang="ru-RU" sz="2500" dirty="0" smtClean="0"/>
              <a:t> </a:t>
            </a:r>
            <a:r>
              <a:rPr lang="ru-RU" sz="2500" dirty="0" err="1" smtClean="0"/>
              <a:t>тіло</a:t>
            </a:r>
            <a:r>
              <a:rPr lang="ru-RU" sz="2500" dirty="0" smtClean="0"/>
              <a:t> </a:t>
            </a:r>
            <a:r>
              <a:rPr lang="ru-RU" sz="2500" dirty="0" err="1" smtClean="0"/>
              <a:t>уражене</a:t>
            </a:r>
            <a:r>
              <a:rPr lang="ru-RU" sz="2500" dirty="0" smtClean="0"/>
              <a:t> на 15 % </a:t>
            </a:r>
            <a:r>
              <a:rPr lang="ru-RU" sz="2500" dirty="0" err="1" smtClean="0"/>
              <a:t>опіками</a:t>
            </a:r>
            <a:r>
              <a:rPr lang="ru-RU" sz="2500" dirty="0" smtClean="0"/>
              <a:t> II та III </a:t>
            </a:r>
            <a:r>
              <a:rPr lang="ru-RU" sz="2500" dirty="0" err="1" smtClean="0"/>
              <a:t>ступенів</a:t>
            </a:r>
            <a:r>
              <a:rPr lang="ru-RU" sz="2500" dirty="0" smtClean="0"/>
              <a:t>, </a:t>
            </a:r>
            <a:r>
              <a:rPr lang="ru-RU" sz="2500" dirty="0" err="1" smtClean="0"/>
              <a:t>виникає</a:t>
            </a:r>
            <a:r>
              <a:rPr lang="ru-RU" sz="2500" dirty="0" smtClean="0"/>
              <a:t> </a:t>
            </a:r>
            <a:r>
              <a:rPr lang="ru-RU" sz="2500" dirty="0" err="1" smtClean="0"/>
              <a:t>тяжке</a:t>
            </a:r>
            <a:r>
              <a:rPr lang="ru-RU" sz="2500" dirty="0" smtClean="0"/>
              <a:t> </a:t>
            </a:r>
            <a:r>
              <a:rPr lang="ru-RU" sz="2500" dirty="0" err="1" smtClean="0"/>
              <a:t>ускладнення</a:t>
            </a:r>
            <a:r>
              <a:rPr lang="ru-RU" sz="2500" dirty="0" smtClean="0"/>
              <a:t> — </a:t>
            </a:r>
            <a:r>
              <a:rPr lang="ru-RU" sz="2500" dirty="0" err="1" smtClean="0"/>
              <a:t>опіковий</a:t>
            </a:r>
            <a:r>
              <a:rPr lang="ru-RU" sz="2500" dirty="0" smtClean="0"/>
              <a:t> шок, </a:t>
            </a:r>
            <a:r>
              <a:rPr lang="ru-RU" sz="2500" dirty="0" err="1" smtClean="0"/>
              <a:t>який</a:t>
            </a:r>
            <a:r>
              <a:rPr lang="ru-RU" sz="2500" dirty="0" smtClean="0"/>
              <a:t> за </a:t>
            </a:r>
            <a:r>
              <a:rPr lang="ru-RU" sz="2500" dirty="0" err="1" smtClean="0"/>
              <a:t>перебігом</a:t>
            </a:r>
            <a:r>
              <a:rPr lang="ru-RU" sz="2500" dirty="0" smtClean="0"/>
              <a:t> </a:t>
            </a:r>
            <a:r>
              <a:rPr lang="ru-RU" sz="2500" dirty="0" err="1" smtClean="0"/>
              <a:t>нагадує</a:t>
            </a:r>
            <a:r>
              <a:rPr lang="ru-RU" sz="2500" dirty="0" smtClean="0"/>
              <a:t> </a:t>
            </a:r>
            <a:r>
              <a:rPr lang="ru-RU" sz="2500" dirty="0" err="1" smtClean="0"/>
              <a:t>травматичний</a:t>
            </a:r>
            <a:r>
              <a:rPr lang="ru-RU" sz="2500" dirty="0" smtClean="0"/>
              <a:t> шок, </a:t>
            </a:r>
            <a:r>
              <a:rPr lang="ru-RU" sz="2500" dirty="0" err="1" smtClean="0"/>
              <a:t>але</a:t>
            </a:r>
            <a:r>
              <a:rPr lang="ru-RU" sz="2500" dirty="0" smtClean="0"/>
              <a:t> </a:t>
            </a:r>
            <a:r>
              <a:rPr lang="ru-RU" sz="2500" dirty="0" err="1" smtClean="0"/>
              <a:t>його</a:t>
            </a:r>
            <a:r>
              <a:rPr lang="ru-RU" sz="2500" dirty="0" smtClean="0"/>
              <a:t> </a:t>
            </a:r>
            <a:r>
              <a:rPr lang="ru-RU" sz="2500" dirty="0" err="1" smtClean="0"/>
              <a:t>дія</a:t>
            </a:r>
            <a:r>
              <a:rPr lang="ru-RU" sz="2500" dirty="0" smtClean="0"/>
              <a:t> </a:t>
            </a:r>
            <a:r>
              <a:rPr lang="ru-RU" sz="2500" dirty="0" err="1" smtClean="0"/>
              <a:t>вдвічі</a:t>
            </a:r>
            <a:r>
              <a:rPr lang="ru-RU" sz="2500" dirty="0" smtClean="0"/>
              <a:t> </a:t>
            </a:r>
            <a:r>
              <a:rPr lang="ru-RU" sz="2500" dirty="0" err="1" smtClean="0"/>
              <a:t>триваліша</a:t>
            </a:r>
            <a:r>
              <a:rPr lang="ru-RU" sz="2500" dirty="0" smtClean="0"/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484784"/>
            <a:ext cx="2381250" cy="2390775"/>
          </a:xfrm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005064"/>
            <a:ext cx="2381250" cy="23907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Ступені термічних опіків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</a:t>
            </a:r>
            <a:r>
              <a:rPr lang="ru-RU" dirty="0" err="1" smtClean="0"/>
              <a:t>термічні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на </a:t>
            </a:r>
            <a:r>
              <a:rPr lang="ru-RU" dirty="0" err="1" smtClean="0"/>
              <a:t>легкі</a:t>
            </a:r>
            <a:r>
              <a:rPr lang="en-US" dirty="0" smtClean="0"/>
              <a:t> (</a:t>
            </a:r>
            <a:r>
              <a:rPr lang="ru-RU" dirty="0" smtClean="0"/>
              <a:t>І </a:t>
            </a:r>
            <a:r>
              <a:rPr lang="ru-RU" dirty="0" err="1" smtClean="0"/>
              <a:t>ступеня</a:t>
            </a:r>
            <a:r>
              <a:rPr lang="en-US" dirty="0" smtClean="0"/>
              <a:t>),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тяжкості</a:t>
            </a:r>
            <a:r>
              <a:rPr lang="en-US" dirty="0" smtClean="0"/>
              <a:t> (II </a:t>
            </a:r>
            <a:r>
              <a:rPr lang="ru-RU" dirty="0" err="1" smtClean="0"/>
              <a:t>ступеня</a:t>
            </a:r>
            <a:r>
              <a:rPr lang="en-US" dirty="0" smtClean="0"/>
              <a:t>), </a:t>
            </a:r>
            <a:r>
              <a:rPr lang="ru-RU" dirty="0" err="1" smtClean="0"/>
              <a:t>тяжкі</a:t>
            </a:r>
            <a:r>
              <a:rPr lang="en-US" dirty="0" smtClean="0"/>
              <a:t> (III </a:t>
            </a:r>
            <a:r>
              <a:rPr lang="ru-RU" dirty="0" err="1" smtClean="0"/>
              <a:t>ступеня</a:t>
            </a:r>
            <a:r>
              <a:rPr lang="en-US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тяжкі</a:t>
            </a:r>
            <a:r>
              <a:rPr lang="en-US" dirty="0" smtClean="0"/>
              <a:t> (IV </a:t>
            </a:r>
            <a:r>
              <a:rPr lang="ru-RU" dirty="0" err="1" smtClean="0"/>
              <a:t>ступеня</a:t>
            </a:r>
            <a:r>
              <a:rPr lang="en-US" dirty="0" smtClean="0"/>
              <a:t>).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err="1" smtClean="0"/>
              <a:t>Опіки</a:t>
            </a:r>
            <a:r>
              <a:rPr lang="ru-RU" dirty="0" smtClean="0"/>
              <a:t> І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почервонінням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у </a:t>
            </a:r>
            <a:r>
              <a:rPr lang="ru-RU" dirty="0" err="1" smtClean="0"/>
              <a:t>місці</a:t>
            </a:r>
            <a:r>
              <a:rPr lang="ru-RU" dirty="0" smtClean="0"/>
              <a:t> </a:t>
            </a:r>
            <a:r>
              <a:rPr lang="ru-RU" dirty="0" err="1" smtClean="0"/>
              <a:t>опіку</a:t>
            </a:r>
            <a:r>
              <a:rPr lang="ru-RU" dirty="0" smtClean="0"/>
              <a:t>. При </a:t>
            </a:r>
            <a:r>
              <a:rPr lang="ru-RU" dirty="0" err="1" smtClean="0"/>
              <a:t>дотику</a:t>
            </a:r>
            <a:r>
              <a:rPr lang="ru-RU" dirty="0" smtClean="0"/>
              <a:t> теплого предмета до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відчувається</a:t>
            </a:r>
            <a:r>
              <a:rPr lang="ru-RU" dirty="0" smtClean="0"/>
              <a:t> </a:t>
            </a:r>
            <a:r>
              <a:rPr lang="ru-RU" dirty="0" err="1" smtClean="0"/>
              <a:t>зростаючий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Опіки</a:t>
            </a:r>
            <a:r>
              <a:rPr lang="ru-RU" dirty="0" smtClean="0"/>
              <a:t> II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почервонінням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появою</a:t>
            </a:r>
            <a:r>
              <a:rPr lang="ru-RU" dirty="0" smtClean="0"/>
              <a:t> </a:t>
            </a:r>
            <a:r>
              <a:rPr lang="ru-RU" dirty="0" err="1" smtClean="0"/>
              <a:t>пухирців</a:t>
            </a:r>
            <a:r>
              <a:rPr lang="ru-RU" dirty="0" smtClean="0"/>
              <a:t>, </a:t>
            </a:r>
            <a:r>
              <a:rPr lang="ru-RU" dirty="0" err="1" smtClean="0"/>
              <a:t>заповнених</a:t>
            </a:r>
            <a:r>
              <a:rPr lang="ru-RU" dirty="0" smtClean="0"/>
              <a:t> </a:t>
            </a:r>
            <a:r>
              <a:rPr lang="ru-RU" dirty="0" err="1" smtClean="0"/>
              <a:t>прозорою</a:t>
            </a:r>
            <a:r>
              <a:rPr lang="ru-RU" dirty="0" smtClean="0"/>
              <a:t> </a:t>
            </a:r>
            <a:r>
              <a:rPr lang="ru-RU" dirty="0" err="1" smtClean="0"/>
              <a:t>рідиною</a:t>
            </a:r>
            <a:r>
              <a:rPr lang="ru-RU" dirty="0" smtClean="0"/>
              <a:t>, </a:t>
            </a:r>
            <a:r>
              <a:rPr lang="ru-RU" dirty="0" err="1" smtClean="0"/>
              <a:t>тривалим</a:t>
            </a:r>
            <a:r>
              <a:rPr lang="ru-RU" dirty="0" smtClean="0"/>
              <a:t> </a:t>
            </a:r>
            <a:r>
              <a:rPr lang="ru-RU" dirty="0" err="1" smtClean="0"/>
              <a:t>ниючим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Опіки</a:t>
            </a:r>
            <a:r>
              <a:rPr lang="ru-RU" dirty="0" smtClean="0"/>
              <a:t> III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сильним</a:t>
            </a:r>
            <a:r>
              <a:rPr lang="ru-RU" dirty="0" smtClean="0"/>
              <a:t> </a:t>
            </a:r>
            <a:r>
              <a:rPr lang="ru-RU" dirty="0" err="1" smtClean="0"/>
              <a:t>болем</a:t>
            </a:r>
            <a:r>
              <a:rPr lang="ru-RU" dirty="0" smtClean="0"/>
              <a:t>.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обпеченої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вкривається</a:t>
            </a:r>
            <a:r>
              <a:rPr lang="ru-RU" dirty="0" smtClean="0"/>
              <a:t> </a:t>
            </a:r>
            <a:r>
              <a:rPr lang="ru-RU" dirty="0" err="1" smtClean="0"/>
              <a:t>пухирцями</a:t>
            </a:r>
            <a:r>
              <a:rPr lang="ru-RU" dirty="0" smtClean="0"/>
              <a:t>, вона </a:t>
            </a:r>
            <a:r>
              <a:rPr lang="ru-RU" dirty="0" err="1" smtClean="0"/>
              <a:t>втрачає</a:t>
            </a:r>
            <a:r>
              <a:rPr lang="ru-RU" dirty="0" smtClean="0"/>
              <a:t> </a:t>
            </a:r>
            <a:r>
              <a:rPr lang="ru-RU" dirty="0" err="1" smtClean="0"/>
              <a:t>життєздатність</a:t>
            </a:r>
            <a:r>
              <a:rPr lang="ru-RU" dirty="0" smtClean="0"/>
              <a:t>.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обвуглені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глибокі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функціонують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err="1" smtClean="0"/>
              <a:t>Опіки</a:t>
            </a:r>
            <a:r>
              <a:rPr lang="ru-RU" dirty="0" smtClean="0"/>
              <a:t> IV </a:t>
            </a:r>
            <a:r>
              <a:rPr lang="ru-RU" dirty="0" err="1" smtClean="0"/>
              <a:t>ступеня</a:t>
            </a:r>
            <a:r>
              <a:rPr lang="ru-RU" dirty="0" smtClean="0"/>
              <a:t> </a:t>
            </a:r>
            <a:r>
              <a:rPr lang="ru-RU" dirty="0" err="1" smtClean="0"/>
              <a:t>характеризуються</a:t>
            </a:r>
            <a:r>
              <a:rPr lang="ru-RU" dirty="0" smtClean="0"/>
              <a:t> </a:t>
            </a:r>
            <a:r>
              <a:rPr lang="ru-RU" dirty="0" err="1" smtClean="0"/>
              <a:t>обвугленням</a:t>
            </a:r>
            <a:r>
              <a:rPr lang="ru-RU" dirty="0" smtClean="0"/>
              <a:t> </a:t>
            </a:r>
            <a:r>
              <a:rPr lang="ru-RU" dirty="0" err="1" smtClean="0"/>
              <a:t>глибоких</a:t>
            </a:r>
            <a:r>
              <a:rPr lang="ru-RU" dirty="0" smtClean="0"/>
              <a:t> тканин, </a:t>
            </a:r>
            <a:r>
              <a:rPr lang="ru-RU" dirty="0" err="1" smtClean="0"/>
              <a:t>повною</a:t>
            </a:r>
            <a:r>
              <a:rPr lang="ru-RU" dirty="0" smtClean="0"/>
              <a:t> </a:t>
            </a:r>
            <a:r>
              <a:rPr lang="ru-RU" dirty="0" err="1" smtClean="0"/>
              <a:t>втратою</a:t>
            </a:r>
            <a:r>
              <a:rPr lang="ru-RU" dirty="0" smtClean="0"/>
              <a:t> ними </a:t>
            </a:r>
            <a:r>
              <a:rPr lang="ru-RU" dirty="0" err="1" smtClean="0"/>
              <a:t>життєздатності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dirty="0" smtClean="0"/>
              <a:t>ОПІКОВА ХВОРОБА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Опікова</a:t>
            </a:r>
            <a:r>
              <a:rPr lang="ru-RU" dirty="0" smtClean="0"/>
              <a:t> хвороба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гостре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 smtClean="0"/>
              <a:t>водно-сольового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супроводжується</a:t>
            </a:r>
            <a:r>
              <a:rPr lang="ru-RU" dirty="0" smtClean="0"/>
              <a:t>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інтоксикацією</a:t>
            </a:r>
            <a:r>
              <a:rPr lang="ru-RU" dirty="0" smtClean="0"/>
              <a:t>. Часто стан хворого </a:t>
            </a:r>
            <a:r>
              <a:rPr lang="ru-RU" dirty="0" err="1" smtClean="0"/>
              <a:t>ускладнюється</a:t>
            </a:r>
            <a:r>
              <a:rPr lang="ru-RU" dirty="0" smtClean="0"/>
              <a:t> </a:t>
            </a:r>
            <a:r>
              <a:rPr lang="ru-RU" dirty="0" err="1" smtClean="0"/>
              <a:t>запаленням</a:t>
            </a:r>
            <a:r>
              <a:rPr lang="ru-RU" dirty="0" smtClean="0"/>
              <a:t> </a:t>
            </a:r>
            <a:r>
              <a:rPr lang="ru-RU" dirty="0" err="1" smtClean="0"/>
              <a:t>легенів</a:t>
            </a:r>
            <a:r>
              <a:rPr lang="ru-RU" dirty="0" smtClean="0"/>
              <a:t>,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, </a:t>
            </a:r>
            <a:r>
              <a:rPr lang="ru-RU" dirty="0" err="1" smtClean="0"/>
              <a:t>нирок</a:t>
            </a:r>
            <a:r>
              <a:rPr lang="ru-RU" dirty="0" smtClean="0"/>
              <a:t>, </a:t>
            </a:r>
            <a:r>
              <a:rPr lang="ru-RU" dirty="0" err="1" smtClean="0"/>
              <a:t>гострими</a:t>
            </a:r>
            <a:r>
              <a:rPr lang="ru-RU" dirty="0" smtClean="0"/>
              <a:t> </a:t>
            </a:r>
            <a:r>
              <a:rPr lang="ru-RU" dirty="0" err="1" smtClean="0"/>
              <a:t>виразками</a:t>
            </a:r>
            <a:r>
              <a:rPr lang="ru-RU" dirty="0" smtClean="0"/>
              <a:t> </a:t>
            </a:r>
            <a:r>
              <a:rPr lang="ru-RU" dirty="0" err="1" smtClean="0"/>
              <a:t>шлунково-кишкового</a:t>
            </a:r>
            <a:r>
              <a:rPr lang="ru-RU" dirty="0" smtClean="0"/>
              <a:t> тракту.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1_html_m52575595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643182"/>
            <a:ext cx="4041775" cy="3109058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Перша допомога при опіковій хворобі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4392488" cy="5087487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err="1" smtClean="0"/>
              <a:t>Надаючи</a:t>
            </a:r>
            <a:r>
              <a:rPr lang="ru-RU" sz="3400" dirty="0" smtClean="0"/>
              <a:t> </a:t>
            </a:r>
            <a:r>
              <a:rPr lang="ru-RU" sz="3400" dirty="0" err="1" smtClean="0"/>
              <a:t>допомогу</a:t>
            </a:r>
            <a:r>
              <a:rPr lang="ru-RU" sz="3400" dirty="0" smtClean="0"/>
              <a:t>, </a:t>
            </a:r>
            <a:r>
              <a:rPr lang="ru-RU" sz="3400" dirty="0" err="1" smtClean="0"/>
              <a:t>насамперед</a:t>
            </a:r>
            <a:r>
              <a:rPr lang="ru-RU" sz="3400" dirty="0" smtClean="0"/>
              <a:t> треба </a:t>
            </a:r>
            <a:r>
              <a:rPr lang="ru-RU" sz="3400" dirty="0" err="1" smtClean="0"/>
              <a:t>погасити</a:t>
            </a:r>
            <a:r>
              <a:rPr lang="ru-RU" sz="3400" dirty="0" smtClean="0"/>
              <a:t> </a:t>
            </a:r>
            <a:r>
              <a:rPr lang="ru-RU" sz="3400" dirty="0" err="1" smtClean="0"/>
              <a:t>одяг</a:t>
            </a:r>
            <a:r>
              <a:rPr lang="ru-RU" sz="3400" dirty="0" smtClean="0"/>
              <a:t>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горить</a:t>
            </a:r>
            <a:r>
              <a:rPr lang="ru-RU" sz="3400" dirty="0" smtClean="0"/>
              <a:t>, </a:t>
            </a:r>
            <a:r>
              <a:rPr lang="ru-RU" sz="3400" dirty="0" err="1" smtClean="0"/>
              <a:t>ні</a:t>
            </a:r>
            <a:r>
              <a:rPr lang="ru-RU" sz="3400" dirty="0" smtClean="0"/>
              <a:t> в </a:t>
            </a:r>
            <a:r>
              <a:rPr lang="ru-RU" sz="3400" dirty="0" err="1" smtClean="0"/>
              <a:t>якому</a:t>
            </a:r>
            <a:r>
              <a:rPr lang="ru-RU" sz="3400" dirty="0" smtClean="0"/>
              <a:t> </a:t>
            </a:r>
            <a:r>
              <a:rPr lang="ru-RU" sz="3400" dirty="0" err="1" smtClean="0"/>
              <a:t>разі</a:t>
            </a:r>
            <a:r>
              <a:rPr lang="ru-RU" sz="3400" dirty="0" smtClean="0"/>
              <a:t> не </a:t>
            </a:r>
            <a:r>
              <a:rPr lang="ru-RU" sz="3400" dirty="0" err="1" smtClean="0"/>
              <a:t>допускати</a:t>
            </a:r>
            <a:r>
              <a:rPr lang="ru-RU" sz="3400" dirty="0" smtClean="0"/>
              <a:t>, </a:t>
            </a:r>
            <a:r>
              <a:rPr lang="ru-RU" sz="3400" dirty="0" err="1" smtClean="0"/>
              <a:t>щоб</a:t>
            </a:r>
            <a:r>
              <a:rPr lang="ru-RU" sz="3400" dirty="0" smtClean="0"/>
              <a:t> </a:t>
            </a:r>
            <a:r>
              <a:rPr lang="ru-RU" sz="3400" dirty="0" err="1" smtClean="0"/>
              <a:t>потерпілий</a:t>
            </a:r>
            <a:r>
              <a:rPr lang="ru-RU" sz="3400" dirty="0" smtClean="0"/>
              <a:t> при </a:t>
            </a:r>
            <a:r>
              <a:rPr lang="ru-RU" sz="3400" dirty="0" err="1" smtClean="0"/>
              <a:t>цьому</a:t>
            </a:r>
            <a:r>
              <a:rPr lang="ru-RU" sz="3400" dirty="0" smtClean="0"/>
              <a:t> </a:t>
            </a:r>
            <a:r>
              <a:rPr lang="ru-RU" sz="3400" dirty="0" err="1" smtClean="0"/>
              <a:t>бігав</a:t>
            </a:r>
            <a:r>
              <a:rPr lang="ru-RU" sz="3400" dirty="0" smtClean="0"/>
              <a:t>, </a:t>
            </a:r>
            <a:r>
              <a:rPr lang="ru-RU" sz="3400" dirty="0" err="1" smtClean="0"/>
              <a:t>бо</a:t>
            </a:r>
            <a:r>
              <a:rPr lang="ru-RU" sz="3400" dirty="0" smtClean="0"/>
              <a:t> </a:t>
            </a:r>
            <a:r>
              <a:rPr lang="ru-RU" sz="3400" dirty="0" err="1" smtClean="0"/>
              <a:t>повітря</a:t>
            </a:r>
            <a:r>
              <a:rPr lang="ru-RU" sz="3400" dirty="0" smtClean="0"/>
              <a:t> </a:t>
            </a:r>
            <a:r>
              <a:rPr lang="ru-RU" sz="3400" dirty="0" err="1" smtClean="0"/>
              <a:t>ще</a:t>
            </a:r>
            <a:r>
              <a:rPr lang="ru-RU" sz="3400" dirty="0" smtClean="0"/>
              <a:t> </a:t>
            </a:r>
            <a:r>
              <a:rPr lang="ru-RU" sz="3400" dirty="0" err="1" smtClean="0"/>
              <a:t>сильніше</a:t>
            </a:r>
            <a:r>
              <a:rPr lang="ru-RU" sz="3400" dirty="0" smtClean="0"/>
              <a:t> </a:t>
            </a:r>
            <a:r>
              <a:rPr lang="ru-RU" sz="3400" dirty="0" err="1" smtClean="0"/>
              <a:t>роздмухує</a:t>
            </a:r>
            <a:r>
              <a:rPr lang="ru-RU" sz="3400" dirty="0" smtClean="0"/>
              <a:t> </a:t>
            </a:r>
            <a:r>
              <a:rPr lang="ru-RU" sz="3400" dirty="0" err="1" smtClean="0"/>
              <a:t>полум'я</a:t>
            </a:r>
            <a:r>
              <a:rPr lang="ru-RU" sz="3400" dirty="0" smtClean="0"/>
              <a:t>. </a:t>
            </a:r>
            <a:r>
              <a:rPr lang="ru-RU" sz="3400" dirty="0" err="1" smtClean="0"/>
              <a:t>Найкраще</a:t>
            </a:r>
            <a:r>
              <a:rPr lang="ru-RU" sz="3400" dirty="0" smtClean="0"/>
              <a:t> </a:t>
            </a:r>
            <a:r>
              <a:rPr lang="ru-RU" sz="3400" dirty="0" err="1" smtClean="0"/>
              <a:t>накинути</a:t>
            </a:r>
            <a:r>
              <a:rPr lang="ru-RU" sz="3400" dirty="0" smtClean="0"/>
              <a:t> на </a:t>
            </a:r>
            <a:r>
              <a:rPr lang="ru-RU" sz="3400" dirty="0" err="1" smtClean="0"/>
              <a:t>нього</a:t>
            </a:r>
            <a:r>
              <a:rPr lang="ru-RU" sz="3400" dirty="0" smtClean="0"/>
              <a:t> пальто </a:t>
            </a:r>
            <a:r>
              <a:rPr lang="ru-RU" sz="3400" dirty="0" err="1" smtClean="0"/>
              <a:t>або</a:t>
            </a:r>
            <a:r>
              <a:rPr lang="ru-RU" sz="3400" dirty="0" smtClean="0"/>
              <a:t> куртку. </a:t>
            </a:r>
            <a:r>
              <a:rPr lang="ru-RU" sz="3400" dirty="0" err="1" smtClean="0"/>
              <a:t>Якщо</a:t>
            </a:r>
            <a:r>
              <a:rPr lang="ru-RU" sz="3400" dirty="0" smtClean="0"/>
              <a:t> </a:t>
            </a:r>
            <a:r>
              <a:rPr lang="ru-RU" sz="3400" dirty="0" err="1" smtClean="0"/>
              <a:t>це</a:t>
            </a:r>
            <a:r>
              <a:rPr lang="ru-RU" sz="3400" dirty="0" smtClean="0"/>
              <a:t> </a:t>
            </a:r>
            <a:r>
              <a:rPr lang="ru-RU" sz="3400" dirty="0" err="1" smtClean="0"/>
              <a:t>неможливо</a:t>
            </a:r>
            <a:r>
              <a:rPr lang="ru-RU" sz="3400" dirty="0" smtClean="0"/>
              <a:t>, </a:t>
            </a:r>
            <a:r>
              <a:rPr lang="ru-RU" sz="3400" dirty="0" err="1" smtClean="0"/>
              <a:t>повалити</a:t>
            </a:r>
            <a:r>
              <a:rPr lang="ru-RU" sz="3400" dirty="0" smtClean="0"/>
              <a:t> на землю </a:t>
            </a:r>
            <a:r>
              <a:rPr lang="ru-RU" sz="3400" dirty="0" err="1" smtClean="0"/>
              <a:t>і</a:t>
            </a:r>
            <a:r>
              <a:rPr lang="ru-RU" sz="3400" dirty="0" smtClean="0"/>
              <a:t> </a:t>
            </a:r>
            <a:r>
              <a:rPr lang="ru-RU" sz="3400" dirty="0" err="1" smtClean="0"/>
              <a:t>намагатися</a:t>
            </a:r>
            <a:r>
              <a:rPr lang="ru-RU" sz="3400" dirty="0" smtClean="0"/>
              <a:t> </a:t>
            </a:r>
            <a:r>
              <a:rPr lang="ru-RU" sz="3400" dirty="0" err="1" smtClean="0"/>
              <a:t>збити</a:t>
            </a:r>
            <a:r>
              <a:rPr lang="ru-RU" sz="3400" dirty="0" smtClean="0"/>
              <a:t> </a:t>
            </a:r>
            <a:r>
              <a:rPr lang="ru-RU" sz="3400" dirty="0" err="1" smtClean="0"/>
              <a:t>полум'я</a:t>
            </a:r>
            <a:r>
              <a:rPr lang="ru-RU" sz="3400" dirty="0" smtClean="0"/>
              <a:t> </a:t>
            </a:r>
            <a:r>
              <a:rPr lang="ru-RU" sz="3400" dirty="0" err="1" smtClean="0"/>
              <a:t>перекочуванням</a:t>
            </a:r>
            <a:r>
              <a:rPr lang="ru-RU" sz="3400" dirty="0" smtClean="0"/>
              <a:t> по </a:t>
            </a:r>
            <a:r>
              <a:rPr lang="ru-RU" sz="3400" dirty="0" err="1" smtClean="0"/>
              <a:t>землі</a:t>
            </a:r>
            <a:r>
              <a:rPr lang="ru-RU" sz="3400" dirty="0" smtClean="0"/>
              <a:t>. </a:t>
            </a:r>
            <a:r>
              <a:rPr lang="ru-RU" sz="3400" dirty="0" err="1" smtClean="0"/>
              <a:t>Потім</a:t>
            </a:r>
            <a:r>
              <a:rPr lang="ru-RU" sz="3400" dirty="0" smtClean="0"/>
              <a:t> </a:t>
            </a:r>
            <a:r>
              <a:rPr lang="ru-RU" sz="3400" dirty="0" err="1" smtClean="0"/>
              <a:t>обпечену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частину</a:t>
            </a:r>
            <a:r>
              <a:rPr lang="ru-RU" sz="3400" dirty="0" smtClean="0"/>
              <a:t> </a:t>
            </a:r>
            <a:r>
              <a:rPr lang="ru-RU" sz="3400" dirty="0" err="1" smtClean="0"/>
              <a:t>тіла</a:t>
            </a:r>
            <a:r>
              <a:rPr lang="ru-RU" sz="3400" dirty="0" smtClean="0"/>
              <a:t> </a:t>
            </a:r>
            <a:r>
              <a:rPr lang="ru-RU" sz="3400" dirty="0" err="1" smtClean="0"/>
              <a:t>звільнити</a:t>
            </a:r>
            <a:r>
              <a:rPr lang="ru-RU" sz="3400" dirty="0" smtClean="0"/>
              <a:t> </a:t>
            </a:r>
            <a:r>
              <a:rPr lang="ru-RU" sz="3400" dirty="0" err="1" smtClean="0"/>
              <a:t>від</a:t>
            </a:r>
            <a:r>
              <a:rPr lang="ru-RU" sz="3400" dirty="0" smtClean="0"/>
              <a:t> </a:t>
            </a:r>
            <a:r>
              <a:rPr lang="ru-RU" sz="3400" dirty="0" err="1" smtClean="0"/>
              <a:t>одягу</a:t>
            </a:r>
            <a:r>
              <a:rPr lang="ru-RU" sz="3400" dirty="0" smtClean="0"/>
              <a:t>, </a:t>
            </a:r>
            <a:r>
              <a:rPr lang="ru-RU" sz="3400" dirty="0" err="1" smtClean="0"/>
              <a:t>обрізаючи</a:t>
            </a:r>
            <a:r>
              <a:rPr lang="ru-RU" sz="3400" dirty="0" smtClean="0"/>
              <a:t> </a:t>
            </a:r>
            <a:r>
              <a:rPr lang="ru-RU" sz="3400" dirty="0" err="1" smtClean="0"/>
              <a:t>його</a:t>
            </a:r>
            <a:r>
              <a:rPr lang="ru-RU" sz="3400" dirty="0" smtClean="0"/>
              <a:t>. </a:t>
            </a:r>
            <a:r>
              <a:rPr lang="ru-RU" sz="3400" dirty="0" err="1" smtClean="0"/>
              <a:t>Одяг</a:t>
            </a:r>
            <a:r>
              <a:rPr lang="ru-RU" sz="3400" dirty="0" smtClean="0"/>
              <a:t>, </a:t>
            </a:r>
            <a:r>
              <a:rPr lang="ru-RU" sz="3400" dirty="0" err="1" smtClean="0"/>
              <a:t>що</a:t>
            </a:r>
            <a:r>
              <a:rPr lang="ru-RU" sz="3400" dirty="0" smtClean="0"/>
              <a:t> </a:t>
            </a:r>
            <a:r>
              <a:rPr lang="ru-RU" sz="3400" dirty="0" err="1" smtClean="0"/>
              <a:t>приклеївся</a:t>
            </a:r>
            <a:r>
              <a:rPr lang="ru-RU" sz="3400" dirty="0" smtClean="0"/>
              <a:t> до </a:t>
            </a:r>
            <a:r>
              <a:rPr lang="ru-RU" sz="3400" dirty="0" err="1" smtClean="0"/>
              <a:t>шкіри</a:t>
            </a:r>
            <a:r>
              <a:rPr lang="ru-RU" sz="3400" dirty="0" smtClean="0"/>
              <a:t>, </a:t>
            </a:r>
            <a:r>
              <a:rPr lang="ru-RU" sz="3400" dirty="0" err="1" smtClean="0"/>
              <a:t>залишають</a:t>
            </a:r>
            <a:r>
              <a:rPr lang="ru-RU" sz="3400" dirty="0" smtClean="0"/>
              <a:t>. </a:t>
            </a:r>
            <a:r>
              <a:rPr lang="ru-RU" sz="3400" dirty="0" err="1" smtClean="0"/>
              <a:t>Неприпустимо</a:t>
            </a:r>
            <a:r>
              <a:rPr lang="ru-RU" sz="3400" dirty="0" smtClean="0"/>
              <a:t> </a:t>
            </a:r>
            <a:r>
              <a:rPr lang="ru-RU" sz="3400" dirty="0" err="1" smtClean="0"/>
              <a:t>торкатися</a:t>
            </a:r>
            <a:r>
              <a:rPr lang="ru-RU" sz="3400" dirty="0" smtClean="0"/>
              <a:t> </a:t>
            </a:r>
            <a:r>
              <a:rPr lang="ru-RU" sz="3400" dirty="0" err="1" smtClean="0"/>
              <a:t>обпеченої</a:t>
            </a:r>
            <a:r>
              <a:rPr lang="ru-RU" sz="3400" dirty="0" smtClean="0"/>
              <a:t> </a:t>
            </a:r>
            <a:r>
              <a:rPr lang="ru-RU" sz="3400" dirty="0" err="1" smtClean="0"/>
              <a:t>поверхні</a:t>
            </a:r>
            <a:r>
              <a:rPr lang="ru-RU" sz="3400" dirty="0" smtClean="0"/>
              <a:t> </a:t>
            </a:r>
            <a:r>
              <a:rPr lang="ru-RU" sz="3400" dirty="0" err="1" smtClean="0"/>
              <a:t>руками,протикати</a:t>
            </a:r>
            <a:r>
              <a:rPr lang="ru-RU" sz="3400" dirty="0" smtClean="0"/>
              <a:t> </a:t>
            </a:r>
            <a:r>
              <a:rPr lang="ru-RU" sz="3400" dirty="0" err="1" smtClean="0"/>
              <a:t>пухирці</a:t>
            </a:r>
            <a:r>
              <a:rPr lang="ru-RU" sz="3400" dirty="0" smtClean="0"/>
              <a:t>, </a:t>
            </a:r>
            <a:r>
              <a:rPr lang="ru-RU" sz="3400" dirty="0" err="1" smtClean="0"/>
              <a:t>заповнені</a:t>
            </a:r>
            <a:r>
              <a:rPr lang="ru-RU" sz="3400" dirty="0" smtClean="0"/>
              <a:t> </a:t>
            </a:r>
            <a:r>
              <a:rPr lang="ru-RU" sz="3400" dirty="0" err="1" smtClean="0"/>
              <a:t>рідиною</a:t>
            </a:r>
            <a:r>
              <a:rPr lang="ru-RU" sz="3400" dirty="0" smtClean="0"/>
              <a:t>, </a:t>
            </a:r>
            <a:r>
              <a:rPr lang="ru-RU" sz="3400" dirty="0" err="1" smtClean="0"/>
              <a:t>оскільки</a:t>
            </a:r>
            <a:r>
              <a:rPr lang="ru-RU" sz="3400" dirty="0" smtClean="0"/>
              <a:t> </a:t>
            </a:r>
            <a:r>
              <a:rPr lang="ru-RU" sz="3400" dirty="0" err="1" smtClean="0"/>
              <a:t>це</a:t>
            </a:r>
            <a:r>
              <a:rPr lang="ru-RU" sz="3400" dirty="0" smtClean="0"/>
              <a:t> </a:t>
            </a:r>
            <a:r>
              <a:rPr lang="ru-RU" sz="3400" dirty="0" err="1" smtClean="0"/>
              <a:t>може</a:t>
            </a:r>
            <a:r>
              <a:rPr lang="ru-RU" sz="3400" dirty="0" smtClean="0"/>
              <a:t> </a:t>
            </a:r>
            <a:r>
              <a:rPr lang="ru-RU" sz="3400" dirty="0" err="1" smtClean="0"/>
              <a:t>призвести</a:t>
            </a:r>
            <a:r>
              <a:rPr lang="ru-RU" sz="3400" dirty="0" smtClean="0"/>
              <a:t> до </a:t>
            </a:r>
            <a:r>
              <a:rPr lang="ru-RU" sz="3400" dirty="0" err="1" smtClean="0"/>
              <a:t>інфікування</a:t>
            </a:r>
            <a:r>
              <a:rPr lang="ru-RU" sz="3400" dirty="0" smtClean="0"/>
              <a:t> рани. Не </a:t>
            </a:r>
            <a:r>
              <a:rPr lang="ru-RU" sz="3400" dirty="0" err="1" smtClean="0"/>
              <a:t>можна</a:t>
            </a:r>
            <a:r>
              <a:rPr lang="ru-RU" sz="3400" dirty="0" smtClean="0"/>
              <a:t> </a:t>
            </a:r>
            <a:r>
              <a:rPr lang="ru-RU" sz="3400" dirty="0" err="1" smtClean="0"/>
              <a:t>змащувати</a:t>
            </a:r>
            <a:r>
              <a:rPr lang="ru-RU" sz="3400" dirty="0" smtClean="0"/>
              <a:t> </a:t>
            </a:r>
            <a:r>
              <a:rPr lang="ru-RU" sz="3400" dirty="0" err="1" smtClean="0"/>
              <a:t>сильний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опік</a:t>
            </a:r>
            <a:r>
              <a:rPr lang="ru-RU" sz="3400" dirty="0" smtClean="0"/>
              <a:t> жиром та </a:t>
            </a:r>
            <a:r>
              <a:rPr lang="ru-RU" sz="3400" dirty="0" err="1" smtClean="0"/>
              <a:t>іншими</a:t>
            </a:r>
            <a:r>
              <a:rPr lang="ru-RU" sz="3400" dirty="0" smtClean="0"/>
              <a:t> </a:t>
            </a:r>
            <a:r>
              <a:rPr lang="ru-RU" sz="3400" dirty="0" err="1" smtClean="0"/>
              <a:t>речовинами</a:t>
            </a:r>
            <a:r>
              <a:rPr lang="ru-RU" sz="3400" dirty="0" smtClean="0"/>
              <a:t>. </a:t>
            </a:r>
            <a:r>
              <a:rPr lang="ru-RU" sz="3400" dirty="0" err="1" smtClean="0"/>
              <a:t>Після</a:t>
            </a:r>
            <a:r>
              <a:rPr lang="ru-RU" sz="3400" dirty="0" smtClean="0"/>
              <a:t> </a:t>
            </a:r>
            <a:r>
              <a:rPr lang="ru-RU" sz="3400" dirty="0" err="1" smtClean="0"/>
              <a:t>звільнення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від</a:t>
            </a:r>
            <a:r>
              <a:rPr lang="ru-RU" sz="3400" dirty="0" smtClean="0"/>
              <a:t> </a:t>
            </a:r>
            <a:r>
              <a:rPr lang="ru-RU" sz="3400" dirty="0" err="1" smtClean="0"/>
              <a:t>одягу</a:t>
            </a:r>
            <a:r>
              <a:rPr lang="ru-RU" sz="3400" dirty="0" smtClean="0"/>
              <a:t> на </a:t>
            </a:r>
            <a:r>
              <a:rPr lang="ru-RU" sz="3400" dirty="0" err="1" smtClean="0"/>
              <a:t>уражені</a:t>
            </a:r>
            <a:r>
              <a:rPr lang="ru-RU" sz="3400" dirty="0" smtClean="0"/>
              <a:t> </a:t>
            </a:r>
            <a:r>
              <a:rPr lang="ru-RU" sz="3400" dirty="0" err="1" smtClean="0"/>
              <a:t>місця</a:t>
            </a:r>
            <a:r>
              <a:rPr lang="ru-RU" sz="3400" dirty="0" smtClean="0"/>
              <a:t> </a:t>
            </a:r>
            <a:r>
              <a:rPr lang="ru-RU" sz="3400" dirty="0" err="1" smtClean="0"/>
              <a:t>слід</a:t>
            </a:r>
            <a:r>
              <a:rPr lang="ru-RU" sz="3400" dirty="0" smtClean="0"/>
              <a:t> </a:t>
            </a:r>
            <a:r>
              <a:rPr lang="ru-RU" sz="3400" dirty="0" err="1" smtClean="0"/>
              <a:t>накласти</a:t>
            </a:r>
            <a:r>
              <a:rPr lang="ru-RU" sz="3400" dirty="0" smtClean="0"/>
              <a:t> </a:t>
            </a:r>
            <a:r>
              <a:rPr lang="ru-RU" sz="3400" dirty="0" err="1" smtClean="0"/>
              <a:t>стерильні</a:t>
            </a:r>
            <a:r>
              <a:rPr lang="ru-RU" sz="3400" dirty="0" smtClean="0"/>
              <a:t> </a:t>
            </a:r>
            <a:r>
              <a:rPr lang="ru-RU" sz="3400" dirty="0" err="1" smtClean="0"/>
              <a:t>пов'язки</a:t>
            </a:r>
            <a:r>
              <a:rPr lang="ru-RU" sz="3400" dirty="0" smtClean="0"/>
              <a:t>. </a:t>
            </a:r>
            <a:r>
              <a:rPr lang="ru-RU" sz="3400" dirty="0" err="1" smtClean="0"/>
              <a:t>Краще</a:t>
            </a:r>
            <a:r>
              <a:rPr lang="ru-RU" sz="3400" dirty="0" smtClean="0"/>
              <a:t>, </a:t>
            </a:r>
            <a:r>
              <a:rPr lang="ru-RU" sz="3400" dirty="0" err="1" smtClean="0"/>
              <a:t>якщо</a:t>
            </a:r>
            <a:r>
              <a:rPr lang="ru-RU" sz="3400" dirty="0" smtClean="0"/>
              <a:t> </a:t>
            </a:r>
            <a:r>
              <a:rPr lang="ru-RU" sz="3400" dirty="0" err="1" smtClean="0"/>
              <a:t>є</a:t>
            </a:r>
            <a:r>
              <a:rPr lang="ru-RU" sz="3400" dirty="0" smtClean="0"/>
              <a:t> </a:t>
            </a:r>
            <a:r>
              <a:rPr lang="ru-RU" sz="3400" dirty="0" err="1" smtClean="0"/>
              <a:t>спеціальні</a:t>
            </a:r>
            <a:r>
              <a:rPr lang="ru-RU" sz="3400" dirty="0" smtClean="0"/>
              <a:t> </a:t>
            </a:r>
            <a:r>
              <a:rPr lang="ru-RU" sz="3400" dirty="0" err="1" smtClean="0"/>
              <a:t>контурні</a:t>
            </a:r>
            <a:r>
              <a:rPr lang="ru-RU" sz="3400" dirty="0" smtClean="0"/>
              <a:t> </a:t>
            </a:r>
            <a:r>
              <a:rPr lang="ru-RU" sz="3400" dirty="0" err="1" smtClean="0"/>
              <a:t>опікові</a:t>
            </a:r>
            <a:r>
              <a:rPr lang="ru-RU" sz="3400" dirty="0" smtClean="0"/>
              <a:t> </a:t>
            </a:r>
            <a:r>
              <a:rPr lang="ru-RU" sz="3400" dirty="0" err="1" smtClean="0"/>
              <a:t>пов'язки</a:t>
            </a:r>
            <a:r>
              <a:rPr lang="ru-RU" sz="3400" dirty="0" smtClean="0"/>
              <a:t>, </a:t>
            </a:r>
            <a:r>
              <a:rPr lang="ru-RU" sz="3400" dirty="0" err="1" smtClean="0"/>
              <a:t>просочені</a:t>
            </a:r>
            <a:r>
              <a:rPr lang="ru-RU" sz="3400" dirty="0" smtClean="0"/>
              <a:t> </a:t>
            </a:r>
            <a:r>
              <a:rPr lang="ru-RU" sz="3400" dirty="0" err="1" smtClean="0"/>
              <a:t>проти-опіковим</a:t>
            </a:r>
            <a:r>
              <a:rPr lang="ru-RU" sz="3400" dirty="0" smtClean="0"/>
              <a:t> препаратом. У </a:t>
            </a:r>
            <a:r>
              <a:rPr lang="ru-RU" sz="3400" dirty="0" err="1" smtClean="0"/>
              <a:t>разі</a:t>
            </a:r>
            <a:r>
              <a:rPr lang="ru-RU" sz="3400" dirty="0" smtClean="0"/>
              <a:t> </a:t>
            </a:r>
            <a:r>
              <a:rPr lang="ru-RU" sz="3400" dirty="0" err="1" smtClean="0"/>
              <a:t>значних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опіків</a:t>
            </a:r>
            <a:r>
              <a:rPr lang="ru-RU" sz="3400" dirty="0" smtClean="0"/>
              <a:t> </a:t>
            </a:r>
            <a:r>
              <a:rPr lang="ru-RU" sz="3400" dirty="0" err="1" smtClean="0"/>
              <a:t>нижніх</a:t>
            </a:r>
            <a:r>
              <a:rPr lang="ru-RU" sz="3400" dirty="0" smtClean="0"/>
              <a:t> та </a:t>
            </a:r>
            <a:r>
              <a:rPr lang="ru-RU" sz="3400" dirty="0" err="1" smtClean="0"/>
              <a:t>верхніх</a:t>
            </a:r>
            <a:r>
              <a:rPr lang="ru-RU" sz="3400" dirty="0" smtClean="0"/>
              <a:t> </a:t>
            </a:r>
            <a:r>
              <a:rPr lang="ru-RU" sz="3400" dirty="0" err="1" smtClean="0"/>
              <a:t>кінцівок</a:t>
            </a:r>
            <a:r>
              <a:rPr lang="ru-RU" sz="3400" dirty="0" smtClean="0"/>
              <a:t> </a:t>
            </a:r>
            <a:r>
              <a:rPr lang="ru-RU" sz="3400" dirty="0" err="1" smtClean="0"/>
              <a:t>їх</a:t>
            </a:r>
            <a:r>
              <a:rPr lang="ru-RU" sz="3400" dirty="0" smtClean="0"/>
              <a:t> </a:t>
            </a:r>
            <a:r>
              <a:rPr lang="ru-RU" sz="3400" dirty="0" err="1" smtClean="0"/>
              <a:t>іммобілізують</a:t>
            </a:r>
            <a:r>
              <a:rPr lang="ru-RU" sz="3400" dirty="0" smtClean="0"/>
              <a:t> за </a:t>
            </a:r>
            <a:r>
              <a:rPr lang="ru-RU" sz="3400" dirty="0" err="1" smtClean="0"/>
              <a:t>допомогою</a:t>
            </a:r>
            <a:r>
              <a:rPr lang="ru-RU" sz="3400" dirty="0" smtClean="0"/>
              <a:t> шин </a:t>
            </a:r>
            <a:r>
              <a:rPr lang="ru-RU" sz="3400" dirty="0" err="1" smtClean="0"/>
              <a:t>чи</a:t>
            </a:r>
            <a:r>
              <a:rPr lang="ru-RU" sz="3400" dirty="0" smtClean="0"/>
              <a:t> </a:t>
            </a:r>
            <a:r>
              <a:rPr lang="ru-RU" sz="3400" dirty="0" err="1" smtClean="0"/>
              <a:t>підручних</a:t>
            </a:r>
            <a:r>
              <a:rPr lang="ru-RU" sz="3400" dirty="0" smtClean="0"/>
              <a:t> </a:t>
            </a:r>
            <a:r>
              <a:rPr lang="ru-RU" sz="3400" dirty="0" err="1" smtClean="0"/>
              <a:t>засобів</a:t>
            </a:r>
            <a:r>
              <a:rPr lang="ru-RU" sz="3400" dirty="0" smtClean="0"/>
              <a:t>.</a:t>
            </a:r>
          </a:p>
          <a:p>
            <a:r>
              <a:rPr lang="ru-RU" sz="3400" dirty="0" smtClean="0"/>
              <a:t> </a:t>
            </a:r>
          </a:p>
          <a:p>
            <a:r>
              <a:rPr lang="ru-RU" sz="3400" dirty="0" err="1" smtClean="0"/>
              <a:t>Якщо</a:t>
            </a:r>
            <a:r>
              <a:rPr lang="ru-RU" sz="3400" dirty="0" smtClean="0"/>
              <a:t> </a:t>
            </a:r>
            <a:r>
              <a:rPr lang="ru-RU" sz="3400" dirty="0" err="1" smtClean="0"/>
              <a:t>травмовано</a:t>
            </a:r>
            <a:r>
              <a:rPr lang="ru-RU" sz="3400" dirty="0" smtClean="0"/>
              <a:t> </a:t>
            </a:r>
            <a:r>
              <a:rPr lang="ru-RU" sz="3400" dirty="0" err="1" smtClean="0"/>
              <a:t>більшу</a:t>
            </a:r>
            <a:r>
              <a:rPr lang="ru-RU" sz="3400" dirty="0" smtClean="0"/>
              <a:t> </a:t>
            </a:r>
            <a:r>
              <a:rPr lang="ru-RU" sz="3400" dirty="0" err="1" smtClean="0"/>
              <a:t>частину</a:t>
            </a:r>
            <a:r>
              <a:rPr lang="ru-RU" sz="3400" dirty="0" smtClean="0"/>
              <a:t> </a:t>
            </a:r>
            <a:r>
              <a:rPr lang="ru-RU" sz="3400" dirty="0" err="1" smtClean="0"/>
              <a:t>тіла</a:t>
            </a:r>
            <a:r>
              <a:rPr lang="ru-RU" sz="3400" dirty="0" smtClean="0"/>
              <a:t>, </a:t>
            </a:r>
            <a:r>
              <a:rPr lang="ru-RU" sz="3400" dirty="0" err="1" smtClean="0"/>
              <a:t>потерпілого</a:t>
            </a:r>
            <a:r>
              <a:rPr lang="ru-RU" sz="3400" dirty="0" smtClean="0"/>
              <a:t> </a:t>
            </a:r>
            <a:r>
              <a:rPr lang="ru-RU" sz="3400" dirty="0" err="1" smtClean="0"/>
              <a:t>найкраще</a:t>
            </a:r>
            <a:r>
              <a:rPr lang="ru-RU" sz="3400" dirty="0" smtClean="0"/>
              <a:t> </a:t>
            </a:r>
            <a:r>
              <a:rPr lang="ru-RU" sz="3400" dirty="0" err="1" smtClean="0"/>
              <a:t>обгорнути</a:t>
            </a:r>
            <a:r>
              <a:rPr lang="ru-RU" sz="3400" dirty="0" smtClean="0"/>
              <a:t> чистим </a:t>
            </a:r>
            <a:r>
              <a:rPr lang="ru-RU" sz="3400" dirty="0" err="1" smtClean="0"/>
              <a:t>простирадлом</a:t>
            </a:r>
            <a:r>
              <a:rPr lang="ru-RU" sz="3400" dirty="0" smtClean="0"/>
              <a:t>. У </a:t>
            </a:r>
            <a:r>
              <a:rPr lang="ru-RU" sz="3400" dirty="0" err="1" smtClean="0"/>
              <a:t>всіх</a:t>
            </a:r>
            <a:r>
              <a:rPr lang="ru-RU" sz="3400" dirty="0" smtClean="0"/>
              <a:t> </a:t>
            </a:r>
            <a:r>
              <a:rPr lang="ru-RU" sz="3400" dirty="0" err="1" smtClean="0"/>
              <a:t>випадках</a:t>
            </a:r>
            <a:r>
              <a:rPr lang="ru-RU" sz="3400" dirty="0" smtClean="0"/>
              <a:t> </a:t>
            </a:r>
            <a:r>
              <a:rPr lang="ru-RU" sz="3400" dirty="0" err="1" smtClean="0"/>
              <a:t>потрібні</a:t>
            </a:r>
            <a:r>
              <a:rPr lang="ru-RU" sz="3400" dirty="0" smtClean="0"/>
              <a:t> </a:t>
            </a:r>
            <a:r>
              <a:rPr lang="ru-RU" sz="3400" dirty="0" err="1" smtClean="0"/>
              <a:t>знеболювальні</a:t>
            </a:r>
            <a:r>
              <a:rPr lang="ru-RU" sz="3400" dirty="0" smtClean="0"/>
              <a:t> заходи, </a:t>
            </a:r>
            <a:r>
              <a:rPr lang="ru-RU" sz="3400" dirty="0" err="1" smtClean="0"/>
              <a:t>напування</a:t>
            </a:r>
            <a:r>
              <a:rPr lang="ru-RU" sz="3400" dirty="0" smtClean="0"/>
              <a:t> </a:t>
            </a:r>
            <a:r>
              <a:rPr lang="ru-RU" sz="3400" dirty="0" err="1" smtClean="0"/>
              <a:t>підсоленою</a:t>
            </a:r>
            <a:r>
              <a:rPr lang="ru-RU" sz="3400" dirty="0" smtClean="0"/>
              <a:t> водою.</a:t>
            </a:r>
          </a:p>
          <a:p>
            <a:endParaRPr lang="ru-RU" dirty="0"/>
          </a:p>
        </p:txBody>
      </p:sp>
      <p:pic>
        <p:nvPicPr>
          <p:cNvPr id="7" name="Содержимое 6" descr="iskusstvennuyu-kozhu-ot-nastoyashchey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60912" y="3248025"/>
            <a:ext cx="3810000" cy="238125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— </a:t>
            </a:r>
            <a:r>
              <a:rPr lang="ru-RU" dirty="0" err="1" smtClean="0"/>
              <a:t>опіки</a:t>
            </a:r>
            <a:r>
              <a:rPr lang="ru-RU" dirty="0" smtClean="0"/>
              <a:t>, </a:t>
            </a:r>
            <a:r>
              <a:rPr lang="ru-RU" dirty="0" err="1" smtClean="0"/>
              <a:t>отримані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таких горючих </a:t>
            </a:r>
            <a:r>
              <a:rPr lang="ru-RU" dirty="0" err="1" smtClean="0"/>
              <a:t>речовин</a:t>
            </a:r>
            <a:r>
              <a:rPr lang="ru-RU" dirty="0" smtClean="0"/>
              <a:t>, як напалм,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в'язкі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 Вони </a:t>
            </a:r>
            <a:r>
              <a:rPr lang="ru-RU" dirty="0" err="1" smtClean="0"/>
              <a:t>прилипають</a:t>
            </a:r>
            <a:r>
              <a:rPr lang="ru-RU" dirty="0" smtClean="0"/>
              <a:t> до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одягу</a:t>
            </a:r>
            <a:r>
              <a:rPr lang="ru-RU" dirty="0" smtClean="0"/>
              <a:t> та, </a:t>
            </a:r>
            <a:r>
              <a:rPr lang="ru-RU" dirty="0" err="1" smtClean="0"/>
              <a:t>продовжуючи</a:t>
            </a:r>
            <a:r>
              <a:rPr lang="ru-RU" dirty="0" smtClean="0"/>
              <a:t> </a:t>
            </a:r>
            <a:r>
              <a:rPr lang="ru-RU" dirty="0" err="1" smtClean="0"/>
              <a:t>горіти</a:t>
            </a:r>
            <a:r>
              <a:rPr lang="ru-RU" dirty="0" smtClean="0"/>
              <a:t>, </a:t>
            </a:r>
            <a:r>
              <a:rPr lang="ru-RU" dirty="0" err="1" smtClean="0"/>
              <a:t>вражають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на </a:t>
            </a:r>
            <a:r>
              <a:rPr lang="ru-RU" dirty="0" err="1" smtClean="0"/>
              <a:t>значну</a:t>
            </a:r>
            <a:r>
              <a:rPr lang="ru-RU" dirty="0" smtClean="0"/>
              <a:t> </a:t>
            </a:r>
            <a:r>
              <a:rPr lang="ru-RU" dirty="0" err="1" smtClean="0"/>
              <a:t>глибину</a:t>
            </a:r>
            <a:r>
              <a:rPr lang="ru-RU" dirty="0" smtClean="0"/>
              <a:t>. </a:t>
            </a:r>
            <a:r>
              <a:rPr lang="ru-RU" dirty="0" err="1" smtClean="0"/>
              <a:t>Спроба</a:t>
            </a:r>
            <a:r>
              <a:rPr lang="ru-RU" dirty="0" smtClean="0"/>
              <a:t> </a:t>
            </a:r>
            <a:r>
              <a:rPr lang="ru-RU" dirty="0" err="1" smtClean="0"/>
              <a:t>збити</a:t>
            </a:r>
            <a:r>
              <a:rPr lang="ru-RU" dirty="0" smtClean="0"/>
              <a:t> </a:t>
            </a:r>
            <a:r>
              <a:rPr lang="ru-RU" dirty="0" err="1" smtClean="0"/>
              <a:t>полум'я</a:t>
            </a:r>
            <a:r>
              <a:rPr lang="ru-RU" dirty="0" smtClean="0"/>
              <a:t>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розмащування</a:t>
            </a:r>
            <a:r>
              <a:rPr lang="ru-RU" dirty="0" smtClean="0"/>
              <a:t> </a:t>
            </a:r>
            <a:r>
              <a:rPr lang="ru-RU" dirty="0" err="1" smtClean="0"/>
              <a:t>горючої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по </a:t>
            </a:r>
            <a:r>
              <a:rPr lang="ru-RU" dirty="0" err="1" smtClean="0"/>
              <a:t>тілу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веде</a:t>
            </a:r>
            <a:r>
              <a:rPr lang="ru-RU" dirty="0" smtClean="0"/>
              <a:t> до </a:t>
            </a:r>
            <a:r>
              <a:rPr lang="ru-RU" dirty="0" err="1" smtClean="0"/>
              <a:t>збільшення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. </a:t>
            </a:r>
            <a:r>
              <a:rPr lang="ru-RU" dirty="0" err="1" smtClean="0"/>
              <a:t>Припиняє</a:t>
            </a:r>
            <a:r>
              <a:rPr lang="ru-RU" dirty="0" smtClean="0"/>
              <a:t> </a:t>
            </a:r>
            <a:r>
              <a:rPr lang="ru-RU" dirty="0" err="1" smtClean="0"/>
              <a:t>горіння</a:t>
            </a:r>
            <a:r>
              <a:rPr lang="ru-RU" dirty="0" smtClean="0"/>
              <a:t> </a:t>
            </a:r>
            <a:r>
              <a:rPr lang="ru-RU" dirty="0" err="1" smtClean="0"/>
              <a:t>занурення</a:t>
            </a:r>
            <a:r>
              <a:rPr lang="ru-RU" dirty="0" smtClean="0"/>
              <a:t> у воду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накладання</a:t>
            </a:r>
            <a:r>
              <a:rPr lang="ru-RU" dirty="0" smtClean="0"/>
              <a:t> </a:t>
            </a:r>
            <a:r>
              <a:rPr lang="ru-RU" dirty="0" err="1" smtClean="0"/>
              <a:t>змоченої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 </a:t>
            </a:r>
            <a:r>
              <a:rPr lang="ru-RU" dirty="0" err="1" smtClean="0"/>
              <a:t>пов'язки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2004-9-9-burn-hurt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922985"/>
            <a:ext cx="4041775" cy="3031331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dirty="0" err="1" smtClean="0"/>
              <a:t>лікування</a:t>
            </a:r>
            <a:r>
              <a:rPr lang="ru-RU" dirty="0" smtClean="0"/>
              <a:t> </a:t>
            </a:r>
            <a:r>
              <a:rPr lang="ru-RU" dirty="0" err="1" smtClean="0"/>
              <a:t>термічних</a:t>
            </a:r>
            <a:r>
              <a:rPr lang="ru-RU" dirty="0" smtClean="0"/>
              <a:t> </a:t>
            </a:r>
            <a:r>
              <a:rPr lang="ru-RU" dirty="0" err="1" smtClean="0"/>
              <a:t>опіків</a:t>
            </a:r>
            <a:r>
              <a:rPr lang="ru-RU" dirty="0" smtClean="0"/>
              <a:t> І та II </a:t>
            </a:r>
            <a:r>
              <a:rPr lang="ru-RU" dirty="0" err="1" smtClean="0"/>
              <a:t>ступенів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невеликою </a:t>
            </a:r>
            <a:r>
              <a:rPr lang="ru-RU" dirty="0" err="1" smtClean="0"/>
              <a:t>площею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 народна медицина </a:t>
            </a:r>
            <a:r>
              <a:rPr lang="ru-RU" dirty="0" err="1" smtClean="0"/>
              <a:t>пропонує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компреси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обліпихової</a:t>
            </a:r>
            <a:r>
              <a:rPr lang="ru-RU" dirty="0" smtClean="0"/>
              <a:t> </a:t>
            </a:r>
            <a:r>
              <a:rPr lang="ru-RU" dirty="0" err="1" smtClean="0"/>
              <a:t>олії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7" name="Содержимое 6" descr="Obliiha_oil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844824"/>
            <a:ext cx="3857143" cy="385714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Хімічні опіки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на </a:t>
            </a:r>
            <a:r>
              <a:rPr lang="ru-RU" dirty="0" err="1" smtClean="0"/>
              <a:t>шкіру</a:t>
            </a:r>
            <a:r>
              <a:rPr lang="ru-RU" dirty="0" smtClean="0"/>
              <a:t> </a:t>
            </a:r>
            <a:r>
              <a:rPr lang="ru-RU" dirty="0" err="1" smtClean="0"/>
              <a:t>концентрованих</a:t>
            </a:r>
            <a:r>
              <a:rPr lang="ru-RU" dirty="0" smtClean="0"/>
              <a:t> кислот (</a:t>
            </a:r>
            <a:r>
              <a:rPr lang="ru-RU" dirty="0" err="1" smtClean="0"/>
              <a:t>сульфатної</a:t>
            </a:r>
            <a:r>
              <a:rPr lang="ru-RU" dirty="0" smtClean="0"/>
              <a:t>, </a:t>
            </a:r>
            <a:r>
              <a:rPr lang="ru-RU" dirty="0" err="1" smtClean="0"/>
              <a:t>хлоридної</a:t>
            </a:r>
            <a:r>
              <a:rPr lang="ru-RU" dirty="0" smtClean="0"/>
              <a:t>, </a:t>
            </a:r>
            <a:r>
              <a:rPr lang="ru-RU" dirty="0" err="1" smtClean="0"/>
              <a:t>нітратної</a:t>
            </a:r>
            <a:r>
              <a:rPr lang="ru-RU" dirty="0" smtClean="0"/>
              <a:t>, </a:t>
            </a:r>
            <a:r>
              <a:rPr lang="ru-RU" dirty="0" err="1" smtClean="0"/>
              <a:t>карболової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), </a:t>
            </a:r>
            <a:r>
              <a:rPr lang="ru-RU" dirty="0" err="1" smtClean="0"/>
              <a:t>лугів</a:t>
            </a:r>
            <a:r>
              <a:rPr lang="ru-RU" dirty="0" smtClean="0"/>
              <a:t> (</a:t>
            </a:r>
            <a:r>
              <a:rPr lang="ru-RU" dirty="0" err="1" smtClean="0"/>
              <a:t>їдких</a:t>
            </a:r>
            <a:r>
              <a:rPr lang="ru-RU" dirty="0" smtClean="0"/>
              <a:t> </a:t>
            </a:r>
            <a:r>
              <a:rPr lang="ru-RU" dirty="0" err="1" smtClean="0"/>
              <a:t>калі</a:t>
            </a:r>
            <a:r>
              <a:rPr lang="ru-RU" dirty="0" smtClean="0"/>
              <a:t>, натру, </a:t>
            </a:r>
            <a:r>
              <a:rPr lang="ru-RU" dirty="0" err="1" smtClean="0"/>
              <a:t>концентрованих</a:t>
            </a:r>
            <a:r>
              <a:rPr lang="ru-RU" dirty="0" smtClean="0"/>
              <a:t> </a:t>
            </a:r>
            <a:r>
              <a:rPr lang="ru-RU" dirty="0" err="1" smtClean="0"/>
              <a:t>розчинів</a:t>
            </a:r>
            <a:r>
              <a:rPr lang="ru-RU" dirty="0" smtClean="0"/>
              <a:t> </a:t>
            </a:r>
            <a:r>
              <a:rPr lang="ru-RU" dirty="0" err="1" smtClean="0"/>
              <a:t>аміаку</a:t>
            </a:r>
            <a:r>
              <a:rPr lang="ru-RU" dirty="0" smtClean="0"/>
              <a:t>, негашеного </a:t>
            </a:r>
            <a:r>
              <a:rPr lang="ru-RU" dirty="0" err="1" smtClean="0"/>
              <a:t>вапна</a:t>
            </a:r>
            <a:r>
              <a:rPr lang="ru-RU" dirty="0" smtClean="0"/>
              <a:t>), фосфору, </a:t>
            </a:r>
            <a:r>
              <a:rPr lang="ru-RU" dirty="0" err="1" smtClean="0"/>
              <a:t>деяких</a:t>
            </a:r>
            <a:r>
              <a:rPr lang="ru-RU" dirty="0" smtClean="0"/>
              <a:t> солей (</a:t>
            </a:r>
            <a:r>
              <a:rPr lang="ru-RU" dirty="0" err="1" smtClean="0"/>
              <a:t>нітрату</a:t>
            </a:r>
            <a:r>
              <a:rPr lang="ru-RU" dirty="0" smtClean="0"/>
              <a:t> </a:t>
            </a:r>
            <a:r>
              <a:rPr lang="ru-RU" dirty="0" err="1" smtClean="0"/>
              <a:t>аргентуму</a:t>
            </a:r>
            <a:r>
              <a:rPr lang="ru-RU" dirty="0" smtClean="0"/>
              <a:t>, хлориду цинку та </a:t>
            </a:r>
            <a:r>
              <a:rPr lang="ru-RU" dirty="0" err="1" smtClean="0"/>
              <a:t>ін</a:t>
            </a:r>
            <a:r>
              <a:rPr lang="ru-RU" dirty="0" smtClean="0"/>
              <a:t>.).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опіки</a:t>
            </a:r>
            <a:r>
              <a:rPr lang="ru-RU" dirty="0" smtClean="0"/>
              <a:t> </a:t>
            </a:r>
            <a:r>
              <a:rPr lang="ru-RU" dirty="0" err="1" smtClean="0"/>
              <a:t>небезпечні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спричинюють</a:t>
            </a:r>
            <a:r>
              <a:rPr lang="ru-RU" dirty="0" smtClean="0"/>
              <a:t> </a:t>
            </a:r>
            <a:r>
              <a:rPr lang="ru-RU" dirty="0" err="1" smtClean="0"/>
              <a:t>загальне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: сип, </a:t>
            </a:r>
            <a:r>
              <a:rPr lang="ru-RU" dirty="0" err="1" smtClean="0"/>
              <a:t>пухирці</a:t>
            </a:r>
            <a:r>
              <a:rPr lang="ru-RU" dirty="0" smtClean="0"/>
              <a:t>, </a:t>
            </a:r>
            <a:r>
              <a:rPr lang="ru-RU" dirty="0" err="1" smtClean="0"/>
              <a:t>локальний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 без </a:t>
            </a:r>
            <a:r>
              <a:rPr lang="ru-RU" dirty="0" err="1" smtClean="0"/>
              <a:t>видимих</a:t>
            </a:r>
            <a:r>
              <a:rPr lang="ru-RU" dirty="0" smtClean="0"/>
              <a:t> </a:t>
            </a:r>
            <a:r>
              <a:rPr lang="ru-RU" dirty="0" err="1" smtClean="0"/>
              <a:t>ушкоджень</a:t>
            </a:r>
            <a:r>
              <a:rPr lang="ru-RU" dirty="0" smtClean="0"/>
              <a:t>,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біль</a:t>
            </a:r>
            <a:r>
              <a:rPr lang="ru-RU" dirty="0" smtClean="0"/>
              <a:t>, </a:t>
            </a:r>
            <a:r>
              <a:rPr lang="ru-RU" dirty="0" err="1" smtClean="0"/>
              <a:t>утруднене</a:t>
            </a:r>
            <a:r>
              <a:rPr lang="ru-RU" dirty="0" smtClean="0"/>
              <a:t> </a:t>
            </a:r>
            <a:r>
              <a:rPr lang="ru-RU" dirty="0" err="1" smtClean="0"/>
              <a:t>дихання</a:t>
            </a:r>
            <a:r>
              <a:rPr lang="ru-RU" dirty="0" smtClean="0"/>
              <a:t>.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проявлятися</a:t>
            </a:r>
            <a:r>
              <a:rPr lang="ru-RU" dirty="0" smtClean="0"/>
              <a:t> як </a:t>
            </a:r>
            <a:r>
              <a:rPr lang="ru-RU" dirty="0" err="1" smtClean="0"/>
              <a:t>відразу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деякий</a:t>
            </a:r>
            <a:r>
              <a:rPr lang="ru-RU" dirty="0" smtClean="0"/>
              <a:t> час.</a:t>
            </a:r>
          </a:p>
          <a:p>
            <a:endParaRPr lang="ru-RU" dirty="0"/>
          </a:p>
        </p:txBody>
      </p:sp>
      <p:pic>
        <p:nvPicPr>
          <p:cNvPr id="7" name="Содержимое 6" descr="1327580673_ozhogi-stepeni-lechenie-ozhogov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276872"/>
            <a:ext cx="3143272" cy="314327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68</TotalTime>
  <Words>1048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    Презинтація</vt:lpstr>
      <vt:lpstr>Опік</vt:lpstr>
      <vt:lpstr>  </vt:lpstr>
      <vt:lpstr>Ступені термічних опіків</vt:lpstr>
      <vt:lpstr>ОПІКОВА ХВОРОБА</vt:lpstr>
      <vt:lpstr>Перша допомога при опіковій хворобі</vt:lpstr>
      <vt:lpstr>Презентация PowerPoint</vt:lpstr>
      <vt:lpstr>  </vt:lpstr>
      <vt:lpstr>Хімічні опіки</vt:lpstr>
      <vt:lpstr>Перша допомога при хімічних опіках</vt:lpstr>
      <vt:lpstr>За глибиною ураження опіки бувають </vt:lpstr>
      <vt:lpstr>Лікування опіків</vt:lpstr>
      <vt:lpstr>Методи місцевого лікування опіків </vt:lpstr>
      <vt:lpstr>Опіки очей</vt:lpstr>
      <vt:lpstr>За глибиною ураження виділяють чотири ступені опіку очей:    </vt:lpstr>
      <vt:lpstr>ОПІКОВИЙ ШОК</vt:lpstr>
      <vt:lpstr>Алгоритм основних лікувальних заходів при опіковому шоці. 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8</cp:revision>
  <dcterms:created xsi:type="dcterms:W3CDTF">2012-09-25T16:12:33Z</dcterms:created>
  <dcterms:modified xsi:type="dcterms:W3CDTF">2014-04-23T10:10:06Z</dcterms:modified>
</cp:coreProperties>
</file>