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4" r:id="rId9"/>
    <p:sldId id="265" r:id="rId10"/>
    <p:sldId id="262" r:id="rId11"/>
    <p:sldId id="266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>
        <p:scale>
          <a:sx n="66" d="100"/>
          <a:sy n="66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6600" dirty="0" smtClean="0">
                <a:solidFill>
                  <a:srgbClr val="FF0000"/>
                </a:solidFill>
              </a:rPr>
              <a:t>Парадокс близнят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27280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776864" cy="4857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/>
              <a:t>У межах </a:t>
            </a:r>
            <a:r>
              <a:rPr lang="ru-RU" sz="3200" dirty="0" err="1"/>
              <a:t>спеціальної</a:t>
            </a:r>
            <a:r>
              <a:rPr lang="ru-RU" sz="3200" dirty="0"/>
              <a:t> </a:t>
            </a:r>
            <a:r>
              <a:rPr lang="ru-RU" sz="3200" dirty="0" err="1"/>
              <a:t>теорії</a:t>
            </a:r>
            <a:r>
              <a:rPr lang="ru-RU" sz="3200" dirty="0"/>
              <a:t> </a:t>
            </a:r>
            <a:r>
              <a:rPr lang="ru-RU" sz="3200" dirty="0" err="1"/>
              <a:t>відносності</a:t>
            </a:r>
            <a:r>
              <a:rPr lang="ru-RU" sz="3200" dirty="0"/>
              <a:t> (СТВ) </a:t>
            </a:r>
            <a:r>
              <a:rPr lang="ru-RU" sz="3200" dirty="0" err="1"/>
              <a:t>розв'язати</a:t>
            </a:r>
            <a:r>
              <a:rPr lang="ru-RU" sz="3200" dirty="0"/>
              <a:t> парадокс </a:t>
            </a:r>
            <a:r>
              <a:rPr lang="ru-RU" sz="3200" dirty="0" err="1"/>
              <a:t>неможливо</a:t>
            </a:r>
            <a:r>
              <a:rPr lang="ru-RU" sz="3200" dirty="0"/>
              <a:t>. </a:t>
            </a:r>
            <a:r>
              <a:rPr lang="ru-RU" sz="3200" dirty="0" err="1"/>
              <a:t>Проте</a:t>
            </a:r>
            <a:r>
              <a:rPr lang="ru-RU" sz="3200" dirty="0"/>
              <a:t> парадокс </a:t>
            </a:r>
            <a:r>
              <a:rPr lang="ru-RU" sz="3200" dirty="0" err="1"/>
              <a:t>знаходить</a:t>
            </a:r>
            <a:r>
              <a:rPr lang="ru-RU" sz="3200" dirty="0"/>
              <a:t> </a:t>
            </a:r>
            <a:r>
              <a:rPr lang="ru-RU" sz="3200" dirty="0" err="1"/>
              <a:t>своє</a:t>
            </a:r>
            <a:r>
              <a:rPr lang="ru-RU" sz="3200" dirty="0"/>
              <a:t> </a:t>
            </a:r>
            <a:r>
              <a:rPr lang="ru-RU" sz="3200" dirty="0" err="1"/>
              <a:t>пояснення</a:t>
            </a:r>
            <a:r>
              <a:rPr lang="ru-RU" sz="3200" dirty="0"/>
              <a:t> у межах </a:t>
            </a:r>
            <a:r>
              <a:rPr lang="ru-RU" sz="3200" dirty="0" err="1"/>
              <a:t>загальної</a:t>
            </a:r>
            <a:r>
              <a:rPr lang="ru-RU" sz="3200" dirty="0"/>
              <a:t> </a:t>
            </a:r>
            <a:r>
              <a:rPr lang="ru-RU" sz="3200" dirty="0" err="1"/>
              <a:t>теорії</a:t>
            </a:r>
            <a:r>
              <a:rPr lang="ru-RU" sz="3200" dirty="0"/>
              <a:t> </a:t>
            </a:r>
            <a:r>
              <a:rPr lang="ru-RU" sz="3200" dirty="0" err="1"/>
              <a:t>відносності</a:t>
            </a:r>
            <a:r>
              <a:rPr lang="ru-RU" sz="3200" dirty="0"/>
              <a:t> (ЗТВ). </a:t>
            </a:r>
            <a:r>
              <a:rPr lang="ru-RU" sz="3200" dirty="0" err="1"/>
              <a:t>Слід</a:t>
            </a:r>
            <a:r>
              <a:rPr lang="ru-RU" sz="3200" dirty="0"/>
              <a:t> </a:t>
            </a:r>
            <a:r>
              <a:rPr lang="ru-RU" sz="3200" dirty="0" err="1"/>
              <a:t>врахувати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тільки</a:t>
            </a:r>
            <a:r>
              <a:rPr lang="ru-RU" sz="3200" dirty="0"/>
              <a:t> один з </a:t>
            </a:r>
            <a:r>
              <a:rPr lang="ru-RU" sz="3200" dirty="0" err="1"/>
              <a:t>братів</a:t>
            </a:r>
            <a:r>
              <a:rPr lang="ru-RU" sz="3200" dirty="0"/>
              <a:t> </a:t>
            </a:r>
            <a:r>
              <a:rPr lang="ru-RU" sz="3200" dirty="0" err="1"/>
              <a:t>рухався</a:t>
            </a:r>
            <a:r>
              <a:rPr lang="ru-RU" sz="3200" dirty="0"/>
              <a:t> з </a:t>
            </a:r>
            <a:r>
              <a:rPr lang="ru-RU" sz="3200" dirty="0" err="1"/>
              <a:t>прискоренням</a:t>
            </a:r>
            <a:r>
              <a:rPr lang="ru-RU" sz="3200" dirty="0"/>
              <a:t>, а, </a:t>
            </a:r>
            <a:r>
              <a:rPr lang="ru-RU" sz="3200" dirty="0" err="1"/>
              <a:t>отже</a:t>
            </a:r>
            <a:r>
              <a:rPr lang="ru-RU" sz="3200" dirty="0"/>
              <a:t>, </a:t>
            </a:r>
            <a:r>
              <a:rPr lang="ru-RU" sz="3200" dirty="0" err="1"/>
              <a:t>ситуація</a:t>
            </a:r>
            <a:r>
              <a:rPr lang="ru-RU" sz="3200" dirty="0"/>
              <a:t> не </a:t>
            </a:r>
            <a:r>
              <a:rPr lang="ru-RU" sz="3200" dirty="0" err="1"/>
              <a:t>симетрична</a:t>
            </a:r>
            <a:r>
              <a:rPr lang="ru-RU" sz="3200" dirty="0"/>
              <a:t>. </a:t>
            </a:r>
            <a:r>
              <a:rPr lang="ru-RU" sz="3200" dirty="0" err="1"/>
              <a:t>Саме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і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залишитися</a:t>
            </a:r>
            <a:r>
              <a:rPr lang="ru-RU" sz="3200" dirty="0"/>
              <a:t> </a:t>
            </a:r>
            <a:r>
              <a:rPr lang="ru-RU" sz="3200" dirty="0" err="1"/>
              <a:t>молодшим</a:t>
            </a:r>
            <a:r>
              <a:rPr lang="ru-RU" sz="3200" dirty="0"/>
              <a:t> </a:t>
            </a:r>
            <a:r>
              <a:rPr lang="ru-RU" sz="3200" dirty="0" err="1"/>
              <a:t>свого</a:t>
            </a:r>
            <a:r>
              <a:rPr lang="ru-RU" sz="3200" dirty="0"/>
              <a:t> брата,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перебував</a:t>
            </a:r>
            <a:r>
              <a:rPr lang="ru-RU" sz="3200" dirty="0"/>
              <a:t> у </a:t>
            </a:r>
            <a:r>
              <a:rPr lang="ru-RU" sz="3200" dirty="0" err="1"/>
              <a:t>інерційній</a:t>
            </a:r>
            <a:r>
              <a:rPr lang="ru-RU" sz="3200" dirty="0"/>
              <a:t> </a:t>
            </a:r>
            <a:r>
              <a:rPr lang="ru-RU" sz="3200" dirty="0" err="1"/>
              <a:t>системі</a:t>
            </a:r>
            <a:r>
              <a:rPr lang="ru-RU" sz="3200" dirty="0"/>
              <a:t> </a:t>
            </a:r>
            <a:r>
              <a:rPr lang="ru-RU" sz="3200" dirty="0" err="1"/>
              <a:t>відліку</a:t>
            </a:r>
            <a:r>
              <a:rPr lang="ru-RU" sz="3200" dirty="0"/>
              <a:t>.</a:t>
            </a:r>
          </a:p>
          <a:p>
            <a:pPr marL="45720" indent="0" algn="ctr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88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128792" cy="5688632"/>
          </a:xfrm>
        </p:spPr>
      </p:pic>
    </p:spTree>
    <p:extLst>
      <p:ext uri="{BB962C8B-B14F-4D97-AF65-F5344CB8AC3E}">
        <p14:creationId xmlns:p14="http://schemas.microsoft.com/office/powerpoint/2010/main" val="9865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88832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Перший </a:t>
            </a:r>
            <a:r>
              <a:rPr lang="ru-RU" sz="3200" dirty="0" err="1"/>
              <a:t>експеримент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мав</a:t>
            </a:r>
            <a:r>
              <a:rPr lang="ru-RU" sz="3200" dirty="0"/>
              <a:t> </a:t>
            </a:r>
            <a:r>
              <a:rPr lang="ru-RU" sz="3200" dirty="0" err="1"/>
              <a:t>підтвертити</a:t>
            </a:r>
            <a:r>
              <a:rPr lang="ru-RU" sz="3200" dirty="0"/>
              <a:t> </a:t>
            </a:r>
            <a:r>
              <a:rPr lang="ru-RU" sz="3200" dirty="0" err="1"/>
              <a:t>відповідний</a:t>
            </a:r>
            <a:r>
              <a:rPr lang="ru-RU" sz="3200" dirty="0"/>
              <a:t> </a:t>
            </a:r>
            <a:r>
              <a:rPr lang="ru-RU" sz="3200" dirty="0" err="1"/>
              <a:t>ефект</a:t>
            </a:r>
            <a:r>
              <a:rPr lang="ru-RU" sz="3200" dirty="0"/>
              <a:t>, </a:t>
            </a:r>
            <a:r>
              <a:rPr lang="ru-RU" sz="3200" dirty="0" err="1"/>
              <a:t>було</a:t>
            </a:r>
            <a:r>
              <a:rPr lang="ru-RU" sz="3200" dirty="0"/>
              <a:t> поставлено 1971 року[3][4]. В межах </a:t>
            </a:r>
            <a:r>
              <a:rPr lang="ru-RU" sz="3200" dirty="0" err="1"/>
              <a:t>похибки</a:t>
            </a:r>
            <a:r>
              <a:rPr lang="ru-RU" sz="3200" dirty="0"/>
              <a:t> </a:t>
            </a:r>
            <a:r>
              <a:rPr lang="ru-RU" sz="3200" dirty="0" err="1"/>
              <a:t>вимірів</a:t>
            </a:r>
            <a:r>
              <a:rPr lang="ru-RU" sz="3200" dirty="0"/>
              <a:t> </a:t>
            </a:r>
            <a:r>
              <a:rPr lang="ru-RU" sz="3200" dirty="0" err="1"/>
              <a:t>передбачення</a:t>
            </a:r>
            <a:r>
              <a:rPr lang="ru-RU" sz="3200" dirty="0"/>
              <a:t> ЗТВ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підтверджено</a:t>
            </a:r>
            <a:r>
              <a:rPr lang="ru-RU" sz="3200" dirty="0"/>
              <a:t>. </a:t>
            </a:r>
            <a:r>
              <a:rPr lang="ru-RU" sz="3200" dirty="0" err="1"/>
              <a:t>Подібні</a:t>
            </a:r>
            <a:r>
              <a:rPr lang="ru-RU" sz="3200" dirty="0"/>
              <a:t> </a:t>
            </a:r>
            <a:r>
              <a:rPr lang="ru-RU" sz="3200" dirty="0" err="1"/>
              <a:t>експерименти</a:t>
            </a:r>
            <a:r>
              <a:rPr lang="ru-RU" sz="3200" dirty="0"/>
              <a:t> (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дедалі</a:t>
            </a:r>
            <a:r>
              <a:rPr lang="ru-RU" sz="3200" dirty="0"/>
              <a:t> </a:t>
            </a:r>
            <a:r>
              <a:rPr lang="ru-RU" sz="3200" dirty="0" err="1"/>
              <a:t>вищою</a:t>
            </a:r>
            <a:r>
              <a:rPr lang="ru-RU" sz="3200" dirty="0"/>
              <a:t> </a:t>
            </a:r>
            <a:r>
              <a:rPr lang="ru-RU" sz="3200" dirty="0" err="1"/>
              <a:t>точністю</a:t>
            </a:r>
            <a:r>
              <a:rPr lang="ru-RU" sz="3200" dirty="0"/>
              <a:t>)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підтвердили</a:t>
            </a:r>
            <a:r>
              <a:rPr lang="ru-RU" sz="3200" dirty="0"/>
              <a:t> </a:t>
            </a:r>
            <a:r>
              <a:rPr lang="ru-RU" sz="3200" dirty="0" err="1"/>
              <a:t>правильність</a:t>
            </a:r>
            <a:r>
              <a:rPr lang="ru-RU" sz="3200" dirty="0"/>
              <a:t> </a:t>
            </a:r>
            <a:r>
              <a:rPr lang="ru-RU" sz="3200" dirty="0" err="1"/>
              <a:t>розрахунків</a:t>
            </a:r>
            <a:r>
              <a:rPr lang="ru-RU" sz="3200" dirty="0"/>
              <a:t> (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точністю</a:t>
            </a:r>
            <a:r>
              <a:rPr lang="ru-RU" sz="3200" dirty="0"/>
              <a:t> 0,01%).</a:t>
            </a:r>
          </a:p>
        </p:txBody>
      </p:sp>
    </p:spTree>
    <p:extLst>
      <p:ext uri="{BB962C8B-B14F-4D97-AF65-F5344CB8AC3E}">
        <p14:creationId xmlns:p14="http://schemas.microsoft.com/office/powerpoint/2010/main" val="40728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544616" cy="6211341"/>
          </a:xfrm>
        </p:spPr>
      </p:pic>
    </p:spTree>
    <p:extLst>
      <p:ext uri="{BB962C8B-B14F-4D97-AF65-F5344CB8AC3E}">
        <p14:creationId xmlns:p14="http://schemas.microsoft.com/office/powerpoint/2010/main" val="13278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32" y="548680"/>
            <a:ext cx="4752528" cy="525658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3645024"/>
            <a:ext cx="4247964" cy="258512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Підготувала: </a:t>
            </a:r>
            <a:r>
              <a:rPr lang="uk-UA" sz="2000" dirty="0" err="1" smtClean="0"/>
              <a:t>учнениця</a:t>
            </a:r>
            <a:r>
              <a:rPr lang="uk-UA" sz="2000" dirty="0" smtClean="0"/>
              <a:t> </a:t>
            </a:r>
            <a:r>
              <a:rPr lang="uk-UA" sz="2000" dirty="0" smtClean="0"/>
              <a:t>9-Б </a:t>
            </a:r>
            <a:r>
              <a:rPr lang="uk-UA" sz="2000" dirty="0" smtClean="0"/>
              <a:t>класу</a:t>
            </a:r>
            <a:endParaRPr lang="uk-UA" sz="2000" dirty="0" smtClean="0"/>
          </a:p>
          <a:p>
            <a:r>
              <a:rPr lang="uk-UA" sz="2000" dirty="0"/>
              <a:t> </a:t>
            </a:r>
            <a:r>
              <a:rPr lang="uk-UA" sz="2000" dirty="0" smtClean="0"/>
              <a:t>            Пилипенко Тетяна</a:t>
            </a:r>
          </a:p>
          <a:p>
            <a:r>
              <a:rPr lang="uk-UA" sz="2000" dirty="0" smtClean="0"/>
              <a:t>Вчителю:          </a:t>
            </a:r>
            <a:r>
              <a:rPr lang="uk-UA" sz="2000" dirty="0" err="1" smtClean="0"/>
              <a:t>Лисяк</a:t>
            </a:r>
            <a:endParaRPr lang="uk-UA" sz="2000" dirty="0" smtClean="0"/>
          </a:p>
          <a:p>
            <a:r>
              <a:rPr lang="uk-UA" sz="2000" dirty="0" smtClean="0"/>
              <a:t>                 Тетяні Іванівні</a:t>
            </a:r>
          </a:p>
          <a:p>
            <a:r>
              <a:rPr lang="uk-UA" sz="2000" dirty="0" smtClean="0"/>
              <a:t>        </a:t>
            </a:r>
          </a:p>
          <a:p>
            <a:endParaRPr lang="uk-UA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30144"/>
            <a:ext cx="3633787" cy="62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9832" y="6170471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Буча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470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7272808" cy="408960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dirty="0">
                <a:solidFill>
                  <a:srgbClr val="0070C0"/>
                </a:solidFill>
              </a:rPr>
              <a:t>Парадокс </a:t>
            </a:r>
            <a:r>
              <a:rPr lang="ru-RU" sz="3600" dirty="0" err="1">
                <a:solidFill>
                  <a:srgbClr val="0070C0"/>
                </a:solidFill>
              </a:rPr>
              <a:t>близнят</a:t>
            </a:r>
            <a:r>
              <a:rPr lang="ru-RU" sz="3600" dirty="0">
                <a:solidFill>
                  <a:srgbClr val="0070C0"/>
                </a:solidFill>
              </a:rPr>
              <a:t> — </a:t>
            </a:r>
            <a:r>
              <a:rPr lang="ru-RU" sz="3600" dirty="0" err="1">
                <a:solidFill>
                  <a:srgbClr val="0070C0"/>
                </a:solidFill>
              </a:rPr>
              <a:t>суперечлива</a:t>
            </a:r>
            <a:r>
              <a:rPr lang="ru-RU" sz="3600" dirty="0">
                <a:solidFill>
                  <a:srgbClr val="0070C0"/>
                </a:solidFill>
              </a:rPr>
              <a:t> на перший </a:t>
            </a:r>
            <a:r>
              <a:rPr lang="ru-RU" sz="3600" dirty="0" err="1">
                <a:solidFill>
                  <a:srgbClr val="0070C0"/>
                </a:solidFill>
              </a:rPr>
              <a:t>погляд</a:t>
            </a:r>
            <a:r>
              <a:rPr lang="ru-RU" sz="3600" dirty="0">
                <a:solidFill>
                  <a:srgbClr val="0070C0"/>
                </a:solidFill>
              </a:rPr>
              <a:t> задача з </a:t>
            </a:r>
            <a:r>
              <a:rPr lang="ru-RU" sz="3600" dirty="0" err="1">
                <a:solidFill>
                  <a:srgbClr val="0070C0"/>
                </a:solidFill>
              </a:rPr>
              <a:t>теорії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відносності</a:t>
            </a:r>
            <a:r>
              <a:rPr lang="ru-RU" sz="3600" dirty="0">
                <a:solidFill>
                  <a:srgbClr val="0070C0"/>
                </a:solidFill>
              </a:rPr>
              <a:t>.</a:t>
            </a:r>
          </a:p>
          <a:p>
            <a:pPr algn="ctr"/>
            <a:endParaRPr lang="ru-RU" sz="3600" dirty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ru-RU" sz="3600" dirty="0">
                <a:solidFill>
                  <a:srgbClr val="0070C0"/>
                </a:solidFill>
              </a:rPr>
              <a:t>Парадокс </a:t>
            </a:r>
            <a:r>
              <a:rPr lang="ru-RU" sz="3600" dirty="0" err="1" smtClean="0">
                <a:solidFill>
                  <a:srgbClr val="0070C0"/>
                </a:solidFill>
              </a:rPr>
              <a:t>близнят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сформулював</a:t>
            </a:r>
            <a:r>
              <a:rPr lang="ru-RU" sz="3600" dirty="0">
                <a:solidFill>
                  <a:srgbClr val="0070C0"/>
                </a:solidFill>
              </a:rPr>
              <a:t> 1911 року Поль Ланжевен. </a:t>
            </a:r>
            <a:r>
              <a:rPr lang="ru-RU" sz="3600" dirty="0" err="1">
                <a:solidFill>
                  <a:srgbClr val="0070C0"/>
                </a:solidFill>
              </a:rPr>
              <a:t>Розв'язок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опублікував</a:t>
            </a:r>
            <a:r>
              <a:rPr lang="ru-RU" sz="3600" dirty="0">
                <a:solidFill>
                  <a:srgbClr val="0070C0"/>
                </a:solidFill>
              </a:rPr>
              <a:t> 1918 року Альберт </a:t>
            </a:r>
            <a:r>
              <a:rPr lang="ru-RU" sz="3600" dirty="0" err="1" smtClean="0">
                <a:solidFill>
                  <a:srgbClr val="0070C0"/>
                </a:solidFill>
              </a:rPr>
              <a:t>Ейнштейн</a:t>
            </a:r>
            <a:r>
              <a:rPr lang="ru-RU" sz="3600" dirty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rgbClr val="7030A0"/>
                </a:solidFill>
              </a:rPr>
              <a:t>Поль Ланжевен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412776"/>
            <a:ext cx="3096344" cy="5445224"/>
          </a:xfrm>
        </p:spPr>
      </p:pic>
    </p:spTree>
    <p:extLst>
      <p:ext uri="{BB962C8B-B14F-4D97-AF65-F5344CB8AC3E}">
        <p14:creationId xmlns:p14="http://schemas.microsoft.com/office/powerpoint/2010/main" val="14023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chemeClr val="accent3">
                    <a:lumMod val="75000"/>
                  </a:schemeClr>
                </a:solidFill>
              </a:rPr>
              <a:t>Альберт </a:t>
            </a:r>
            <a:r>
              <a:rPr lang="ru-RU" sz="5400" dirty="0" err="1">
                <a:solidFill>
                  <a:schemeClr val="accent3">
                    <a:lumMod val="75000"/>
                  </a:schemeClr>
                </a:solidFill>
              </a:rPr>
              <a:t>Ейнштейн</a:t>
            </a:r>
            <a:endParaRPr lang="en-US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912768" cy="4987205"/>
          </a:xfrm>
        </p:spPr>
      </p:pic>
    </p:spTree>
    <p:extLst>
      <p:ext uri="{BB962C8B-B14F-4D97-AF65-F5344CB8AC3E}">
        <p14:creationId xmlns:p14="http://schemas.microsoft.com/office/powerpoint/2010/main" val="11480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win Paradox (1)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3743.5536" end="13399.96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134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/>
              <a:t>Один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близнюків</a:t>
            </a:r>
            <a:r>
              <a:rPr lang="ru-RU" sz="2800" dirty="0"/>
              <a:t> </a:t>
            </a:r>
            <a:r>
              <a:rPr lang="ru-RU" sz="2800" dirty="0" err="1"/>
              <a:t>вирушає</a:t>
            </a:r>
            <a:r>
              <a:rPr lang="ru-RU" sz="2800" dirty="0"/>
              <a:t> в </a:t>
            </a:r>
            <a:r>
              <a:rPr lang="ru-RU" sz="2800" dirty="0" err="1"/>
              <a:t>космічну</a:t>
            </a:r>
            <a:r>
              <a:rPr lang="ru-RU" sz="2800" dirty="0"/>
              <a:t> </a:t>
            </a:r>
            <a:r>
              <a:rPr lang="ru-RU" sz="2800" dirty="0" err="1"/>
              <a:t>подорож</a:t>
            </a:r>
            <a:r>
              <a:rPr lang="ru-RU" sz="2800" dirty="0"/>
              <a:t> до </a:t>
            </a:r>
            <a:r>
              <a:rPr lang="ru-RU" sz="2800" dirty="0" err="1"/>
              <a:t>далекої</a:t>
            </a:r>
            <a:r>
              <a:rPr lang="ru-RU" sz="2800" dirty="0"/>
              <a:t> </a:t>
            </a:r>
            <a:r>
              <a:rPr lang="ru-RU" sz="2800" dirty="0" err="1"/>
              <a:t>зірки</a:t>
            </a:r>
            <a:r>
              <a:rPr lang="ru-RU" sz="2800" dirty="0"/>
              <a:t>, </a:t>
            </a:r>
            <a:r>
              <a:rPr lang="ru-RU" sz="2800" dirty="0" err="1"/>
              <a:t>рухаючись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швидкістю</a:t>
            </a:r>
            <a:r>
              <a:rPr lang="ru-RU" sz="2800" dirty="0"/>
              <a:t>, </a:t>
            </a:r>
            <a:r>
              <a:rPr lang="ru-RU" sz="2800" dirty="0" err="1"/>
              <a:t>близькою</a:t>
            </a:r>
            <a:r>
              <a:rPr lang="ru-RU" sz="2800" dirty="0"/>
              <a:t> до </a:t>
            </a:r>
            <a:r>
              <a:rPr lang="ru-RU" sz="2800" dirty="0" err="1"/>
              <a:t>швидкості</a:t>
            </a:r>
            <a:r>
              <a:rPr lang="ru-RU" sz="2800" dirty="0"/>
              <a:t> </a:t>
            </a:r>
            <a:r>
              <a:rPr lang="ru-RU" sz="2800" dirty="0" err="1"/>
              <a:t>світла</a:t>
            </a:r>
            <a:r>
              <a:rPr lang="ru-RU" sz="2800" dirty="0"/>
              <a:t>, а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повертається</a:t>
            </a:r>
            <a:r>
              <a:rPr lang="ru-RU" sz="2800" dirty="0"/>
              <a:t>. </a:t>
            </a:r>
            <a:r>
              <a:rPr lang="ru-RU" sz="2800" dirty="0" err="1"/>
              <a:t>Завдяки</a:t>
            </a:r>
            <a:r>
              <a:rPr lang="ru-RU" sz="2800" dirty="0"/>
              <a:t> тому, </a:t>
            </a:r>
            <a:r>
              <a:rPr lang="ru-RU" sz="2800" dirty="0" err="1"/>
              <a:t>що</a:t>
            </a:r>
            <a:r>
              <a:rPr lang="ru-RU" sz="2800" dirty="0"/>
              <a:t> час у </a:t>
            </a:r>
            <a:r>
              <a:rPr lang="ru-RU" sz="2800" dirty="0" err="1"/>
              <a:t>пов'язаній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космічним</a:t>
            </a:r>
            <a:r>
              <a:rPr lang="ru-RU" sz="2800" dirty="0"/>
              <a:t> кораблем </a:t>
            </a:r>
            <a:r>
              <a:rPr lang="ru-RU" sz="2800" dirty="0" err="1"/>
              <a:t>системі</a:t>
            </a:r>
            <a:r>
              <a:rPr lang="ru-RU" sz="2800" dirty="0"/>
              <a:t> </a:t>
            </a:r>
            <a:r>
              <a:rPr lang="ru-RU" sz="2800" dirty="0" err="1"/>
              <a:t>відліку</a:t>
            </a:r>
            <a:r>
              <a:rPr lang="ru-RU" sz="2800" dirty="0"/>
              <a:t> </a:t>
            </a:r>
            <a:r>
              <a:rPr lang="ru-RU" sz="2800" dirty="0" err="1"/>
              <a:t>йде</a:t>
            </a:r>
            <a:r>
              <a:rPr lang="ru-RU" sz="2800" dirty="0"/>
              <a:t> </a:t>
            </a:r>
            <a:r>
              <a:rPr lang="ru-RU" sz="2800" dirty="0" err="1"/>
              <a:t>повільніше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у </a:t>
            </a:r>
            <a:r>
              <a:rPr lang="ru-RU" sz="2800" dirty="0" err="1"/>
              <a:t>системі</a:t>
            </a:r>
            <a:r>
              <a:rPr lang="ru-RU" sz="2800" dirty="0"/>
              <a:t>, </a:t>
            </a:r>
            <a:r>
              <a:rPr lang="ru-RU" sz="2800" dirty="0" err="1"/>
              <a:t>пов'язаній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Землею, то </a:t>
            </a:r>
            <a:r>
              <a:rPr lang="ru-RU" sz="2800" dirty="0" err="1"/>
              <a:t>його</a:t>
            </a:r>
            <a:r>
              <a:rPr lang="ru-RU" sz="2800" dirty="0"/>
              <a:t> брат </a:t>
            </a:r>
            <a:r>
              <a:rPr lang="ru-RU" sz="2800" dirty="0" err="1"/>
              <a:t>постарів</a:t>
            </a:r>
            <a:r>
              <a:rPr lang="ru-RU" sz="2800" dirty="0"/>
              <a:t> </a:t>
            </a:r>
            <a:r>
              <a:rPr lang="ru-RU" sz="2800" dirty="0" err="1"/>
              <a:t>набагато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сам. </a:t>
            </a:r>
            <a:r>
              <a:rPr lang="ru-RU" sz="2800" dirty="0" err="1"/>
              <a:t>Справді</a:t>
            </a:r>
            <a:r>
              <a:rPr lang="ru-RU" sz="2800" dirty="0"/>
              <a:t>, час у </a:t>
            </a:r>
            <a:r>
              <a:rPr lang="ru-RU" sz="2800" dirty="0" err="1"/>
              <a:t>системі</a:t>
            </a:r>
            <a:r>
              <a:rPr lang="ru-RU" sz="2800" dirty="0"/>
              <a:t> корабля </a:t>
            </a:r>
            <a:r>
              <a:rPr lang="ru-RU" sz="2800" dirty="0" err="1"/>
              <a:t>визначається</a:t>
            </a:r>
            <a:r>
              <a:rPr lang="ru-RU" sz="2800" dirty="0"/>
              <a:t> </a:t>
            </a:r>
            <a:r>
              <a:rPr lang="ru-RU" sz="2800" dirty="0" smtClean="0"/>
              <a:t>формулою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941169"/>
            <a:ext cx="6192688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6840760" cy="5275237"/>
          </a:xfrm>
        </p:spPr>
      </p:pic>
    </p:spTree>
    <p:extLst>
      <p:ext uri="{BB962C8B-B14F-4D97-AF65-F5344CB8AC3E}">
        <p14:creationId xmlns:p14="http://schemas.microsoft.com/office/powerpoint/2010/main" val="33478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640080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/>
              <a:t>З </a:t>
            </a:r>
            <a:r>
              <a:rPr lang="ru-RU" sz="3200" dirty="0" err="1"/>
              <a:t>іншого</a:t>
            </a:r>
            <a:r>
              <a:rPr lang="ru-RU" sz="3200" dirty="0"/>
              <a:t> боку,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вважати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залишався</a:t>
            </a:r>
            <a:r>
              <a:rPr lang="ru-RU" sz="3200" dirty="0"/>
              <a:t> </a:t>
            </a:r>
            <a:r>
              <a:rPr lang="ru-RU" sz="3200" dirty="0" err="1"/>
              <a:t>непорушним</a:t>
            </a:r>
            <a:r>
              <a:rPr lang="ru-RU" sz="3200" dirty="0"/>
              <a:t>, а Земля </a:t>
            </a:r>
            <a:r>
              <a:rPr lang="ru-RU" sz="3200" dirty="0" err="1"/>
              <a:t>спочатку</a:t>
            </a:r>
            <a:r>
              <a:rPr lang="ru-RU" sz="3200" dirty="0"/>
              <a:t> </a:t>
            </a:r>
            <a:r>
              <a:rPr lang="ru-RU" sz="3200" dirty="0" err="1"/>
              <a:t>віддалилася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нього</a:t>
            </a:r>
            <a:r>
              <a:rPr lang="ru-RU" sz="3200" dirty="0"/>
              <a:t>, а </a:t>
            </a:r>
            <a:r>
              <a:rPr lang="ru-RU" sz="3200" dirty="0" err="1"/>
              <a:t>потім</a:t>
            </a:r>
            <a:r>
              <a:rPr lang="ru-RU" sz="3200" dirty="0"/>
              <a:t> </a:t>
            </a:r>
            <a:r>
              <a:rPr lang="ru-RU" sz="3200" dirty="0" err="1"/>
              <a:t>повернулася</a:t>
            </a:r>
            <a:r>
              <a:rPr lang="ru-RU" sz="3200" dirty="0"/>
              <a:t>. </a:t>
            </a:r>
            <a:r>
              <a:rPr lang="ru-RU" sz="3200" dirty="0" err="1"/>
              <a:t>Тоді</a:t>
            </a:r>
            <a:r>
              <a:rPr lang="ru-RU" sz="3200" dirty="0"/>
              <a:t>, з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погляду</a:t>
            </a:r>
            <a:r>
              <a:rPr lang="ru-RU" sz="3200" dirty="0"/>
              <a:t>, </a:t>
            </a:r>
            <a:r>
              <a:rPr lang="ru-RU" sz="3200" dirty="0" err="1"/>
              <a:t>саме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брат </a:t>
            </a:r>
            <a:r>
              <a:rPr lang="ru-RU" sz="3200" dirty="0" err="1"/>
              <a:t>здійснив</a:t>
            </a:r>
            <a:r>
              <a:rPr lang="ru-RU" sz="3200" dirty="0"/>
              <a:t> </a:t>
            </a:r>
            <a:r>
              <a:rPr lang="ru-RU" sz="3200" dirty="0" err="1"/>
              <a:t>мандрівку</a:t>
            </a:r>
            <a:r>
              <a:rPr lang="ru-RU" sz="3200" dirty="0"/>
              <a:t> </a:t>
            </a:r>
            <a:r>
              <a:rPr lang="ru-RU" sz="3200" dirty="0" err="1"/>
              <a:t>майже</a:t>
            </a:r>
            <a:r>
              <a:rPr lang="ru-RU" sz="3200" dirty="0"/>
              <a:t>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err="1"/>
              <a:t>світловою</a:t>
            </a:r>
            <a:r>
              <a:rPr lang="ru-RU" sz="3200" dirty="0"/>
              <a:t> </a:t>
            </a:r>
            <a:r>
              <a:rPr lang="ru-RU" sz="3200" dirty="0" err="1"/>
              <a:t>швидкістю</a:t>
            </a:r>
            <a:r>
              <a:rPr lang="ru-RU" sz="3200" dirty="0"/>
              <a:t>, а, </a:t>
            </a:r>
            <a:r>
              <a:rPr lang="ru-RU" sz="3200" dirty="0" err="1"/>
              <a:t>отже</a:t>
            </a:r>
            <a:r>
              <a:rPr lang="ru-RU" sz="3200" dirty="0"/>
              <a:t>, </a:t>
            </a:r>
            <a:r>
              <a:rPr lang="ru-RU" sz="3200" dirty="0" err="1"/>
              <a:t>саме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брат повинен </a:t>
            </a:r>
            <a:r>
              <a:rPr lang="ru-RU" sz="3200" dirty="0" err="1"/>
              <a:t>залишитися</a:t>
            </a:r>
            <a:r>
              <a:rPr lang="ru-RU" sz="3200" dirty="0"/>
              <a:t> </a:t>
            </a:r>
            <a:r>
              <a:rPr lang="ru-RU" sz="3200" dirty="0" err="1"/>
              <a:t>набагато</a:t>
            </a:r>
            <a:r>
              <a:rPr lang="ru-RU" sz="3200" dirty="0"/>
              <a:t> </a:t>
            </a:r>
            <a:r>
              <a:rPr lang="ru-RU" sz="3200" dirty="0" err="1"/>
              <a:t>молодшим</a:t>
            </a:r>
            <a:r>
              <a:rPr lang="ru-RU" sz="3200" dirty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8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04856" cy="4824535"/>
          </a:xfrm>
        </p:spPr>
      </p:pic>
    </p:spTree>
    <p:extLst>
      <p:ext uri="{BB962C8B-B14F-4D97-AF65-F5344CB8AC3E}">
        <p14:creationId xmlns:p14="http://schemas.microsoft.com/office/powerpoint/2010/main" val="328444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273</Words>
  <Application>Microsoft Office PowerPoint</Application>
  <PresentationFormat>Экран (4:3)</PresentationFormat>
  <Paragraphs>18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Парадокс близнят</vt:lpstr>
      <vt:lpstr>Презентация PowerPoint</vt:lpstr>
      <vt:lpstr>Поль Ланжевен</vt:lpstr>
      <vt:lpstr>Альберт Ейнштейн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Перший експеримент, що мав підтвертити відповідний ефект, було поставлено 1971 року[3][4]. В межах похибки вимірів передбачення ЗТВ було підтверджено. Подібні експерименти (із дедалі вищою точністю) також підтвердили правильність розрахунків (із точністю 0,01%).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Парадокс близнят</dc:title>
  <dc:creator>Всі</dc:creator>
  <cp:lastModifiedBy>Таня</cp:lastModifiedBy>
  <cp:revision>5</cp:revision>
  <dcterms:created xsi:type="dcterms:W3CDTF">2015-01-19T14:43:48Z</dcterms:created>
  <dcterms:modified xsi:type="dcterms:W3CDTF">2015-02-03T18:39:45Z</dcterms:modified>
</cp:coreProperties>
</file>