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2" r:id="rId3"/>
    <p:sldId id="260" r:id="rId4"/>
    <p:sldId id="256" r:id="rId5"/>
    <p:sldId id="267" r:id="rId6"/>
    <p:sldId id="258" r:id="rId7"/>
    <p:sldId id="261" r:id="rId8"/>
    <p:sldId id="269" r:id="rId9"/>
    <p:sldId id="271" r:id="rId10"/>
    <p:sldId id="270" r:id="rId11"/>
    <p:sldId id="262" r:id="rId12"/>
    <p:sldId id="263" r:id="rId13"/>
    <p:sldId id="264" r:id="rId14"/>
    <p:sldId id="265" r:id="rId15"/>
    <p:sldId id="266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AB70-BF93-4FB7-B0FF-38E97A3EE43E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DBA-FBF0-4062-857A-172E8147CA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AB70-BF93-4FB7-B0FF-38E97A3EE43E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DBA-FBF0-4062-857A-172E8147C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AB70-BF93-4FB7-B0FF-38E97A3EE43E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DBA-FBF0-4062-857A-172E8147C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AB70-BF93-4FB7-B0FF-38E97A3EE43E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DBA-FBF0-4062-857A-172E8147C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AB70-BF93-4FB7-B0FF-38E97A3EE43E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DBA-FBF0-4062-857A-172E8147CA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AB70-BF93-4FB7-B0FF-38E97A3EE43E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DBA-FBF0-4062-857A-172E8147C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AB70-BF93-4FB7-B0FF-38E97A3EE43E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DBA-FBF0-4062-857A-172E8147C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AB70-BF93-4FB7-B0FF-38E97A3EE43E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DBA-FBF0-4062-857A-172E8147C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AB70-BF93-4FB7-B0FF-38E97A3EE43E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DBA-FBF0-4062-857A-172E8147C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AB70-BF93-4FB7-B0FF-38E97A3EE43E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DBA-FBF0-4062-857A-172E8147C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AB70-BF93-4FB7-B0FF-38E97A3EE43E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D3EDBA-FBF0-4062-857A-172E8147CA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4FAB70-BF93-4FB7-B0FF-38E97A3EE43E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D3EDBA-FBF0-4062-857A-172E8147CAB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8" y="-1"/>
            <a:ext cx="9158828" cy="686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4186" y="26064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Селекция коней </a:t>
            </a:r>
            <a:endParaRPr lang="ru-RU" sz="7200" b="1" i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6136" y="5281349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Монятовська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9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9701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рансплантація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пересадка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зародків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кобили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Робиться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 ,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продуктивніше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цінну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матку.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запліднену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яйцеклітину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зародок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ранній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витягують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цінною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самки ( донора ) і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пересаджують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реципієнту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,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нічим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видатної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кобила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готова до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запліднення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а самка -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реципієнт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 на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Народжений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успадковує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з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чиєї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яйцеклітини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розвинувся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Так , за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цінного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кобили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десятка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лошат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8207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8326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24" y="0"/>
            <a:ext cx="9166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950775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якісно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своєрідна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численна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цілісна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виду, створена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творчою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специфічними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морфологічними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корисними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типом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статури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спадок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27445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Порода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10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600">
            <a:off x="216074" y="645099"/>
            <a:ext cx="3542608" cy="262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Породи</a:t>
            </a:r>
            <a:endParaRPr lang="ru-RU" sz="4800" b="1" i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747">
            <a:off x="5431900" y="295913"/>
            <a:ext cx="3840328" cy="359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908" y="3249493"/>
            <a:ext cx="38640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Ахалтекі́нський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кінь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одна з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найдавніших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верхових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коней. В 7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вважалась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Передній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3645024"/>
            <a:ext cx="52733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Ара́бський кінь </a:t>
            </a:r>
            <a:r>
              <a:rPr lang="vi-VN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стародавня порода верхових коней; виведена в центральних районах Аравійського півострова.</a:t>
            </a:r>
          </a:p>
          <a:p>
            <a:r>
              <a:rPr lang="vi-VN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Європі широко відома з 11—12 ст. Арабські коні відзначаються гармонійністю форм, невибагливістю </a:t>
            </a:r>
            <a:endParaRPr lang="uk-UA" sz="24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vi-VN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великою витривалістю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388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53" y="163507"/>
            <a:ext cx="4065711" cy="29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3356992"/>
            <a:ext cx="3528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Поні</a:t>
            </a:r>
            <a:r>
              <a:rPr lang="ru-RU" sz="4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-коні</a:t>
            </a:r>
            <a:r>
              <a:rPr lang="ru-RU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низькорослих</a:t>
            </a:r>
            <a:r>
              <a:rPr lang="ru-RU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вигаданих</a:t>
            </a:r>
            <a:r>
              <a:rPr lang="ru-RU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endParaRPr lang="ru-RU" sz="44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16" y="335699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Бахма́ти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порода коней,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користувалися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татари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витривалих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непідкованих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підкованих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рогом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бика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тренованих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перепливати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ріки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98097"/>
            <a:ext cx="4283968" cy="29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05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7" y="116631"/>
            <a:ext cx="4030371" cy="267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744416" cy="267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016" y="2791791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Гуцульський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кінь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аборигенна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гірська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порода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свійських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коней ,яка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розповсюджена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Карпатах та у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генофонду.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6076" y="2791791"/>
            <a:ext cx="35643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верхова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нова порода коней,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виведена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потреб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кінного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спорту.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4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9203"/>
            <a:ext cx="3312368" cy="26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4162"/>
            <a:ext cx="3595396" cy="26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20072" y="2867488"/>
            <a:ext cx="3923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 smtClean="0">
                <a:solidFill>
                  <a:srgbClr val="FFFF00"/>
                </a:solidFill>
              </a:rPr>
              <a:t>Битю́г</a:t>
            </a:r>
            <a:r>
              <a:rPr lang="vi-VN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— російська порода ваговозних коней; виведена у 18 столітті</a:t>
            </a:r>
            <a:r>
              <a:rPr lang="uk-UA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vi-VN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Батюги були середні на зріст, мали міцну будову тіла, спокійний темперамент; їх використовували на транспортних роботах. 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244" y="2867488"/>
            <a:ext cx="44647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Ліпіцанер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компактний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мускулистий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кінь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Іспанською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школою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верхової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їзди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Порода сходить до 16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вона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династії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Габсбургів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1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0"/>
            <a:ext cx="9139838" cy="686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7450"/>
            <a:ext cx="7841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</a:t>
            </a:r>
            <a:r>
              <a:rPr lang="uk-UA" sz="7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0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30003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uk-UA" sz="60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4" y="3442648"/>
            <a:ext cx="56886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відбору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схрещування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Порода  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09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24528" y="980728"/>
            <a:ext cx="313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324528" y="0"/>
            <a:ext cx="3284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9914" y="293177"/>
            <a:ext cx="4427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Домен: </a:t>
            </a:r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Ядерні</a:t>
            </a: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Царство: </a:t>
            </a:r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Тип: </a:t>
            </a:r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Хордові</a:t>
            </a:r>
            <a:endParaRPr lang="ru-RU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Підтип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Черепні</a:t>
            </a:r>
            <a:endParaRPr lang="ru-RU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Інфратип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Хребетні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Надклас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Щелепні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Ссавці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Інфраклас:Плацентарні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Ряд: </a:t>
            </a:r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Непарнокопитні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Родина: </a:t>
            </a:r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Коневі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Кінь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Вид: </a:t>
            </a:r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Кінь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дикий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309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3265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Селекция</a:t>
            </a: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экспериментальная эволюция, потому что она являет собой огромный комплекс приемов и методов, с помощью которых люди создают и совершенствуют сорта растений и породы сельскохозяйственных животных», - </a:t>
            </a:r>
            <a:r>
              <a:rPr lang="ru-RU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Н.И.Вавилов</a:t>
            </a: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89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56886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готового, не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спрямоване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бажаних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вести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значній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особин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велика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потрібних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315904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77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2960"/>
            <a:ext cx="8247063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98072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штучного     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81166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Свідомий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482313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Несвідомий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13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90" y="42284"/>
            <a:ext cx="561805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Несвідомий</a:t>
            </a: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-коли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ставить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типу, і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свідомий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цілеспрямована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підбір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 для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потомства, у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бажані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посилилися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такому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вражаючих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92696"/>
            <a:ext cx="27717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37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561662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Свідомий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коней люди почали вести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незапам'ятних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видах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й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вівся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грамотно.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генеалогію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найцінніших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коней ахалтекинской породи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туркменські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конярі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знали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напам'ять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найвіддаленіших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предків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- не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четвертого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8098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49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04664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</a:t>
            </a:r>
            <a:r>
              <a:rPr lang="ru-RU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схрещування</a:t>
            </a:r>
            <a:endParaRPr lang="ru-RU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35661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b="1" i="1" dirty="0">
                <a:solidFill>
                  <a:srgbClr val="FFFF00"/>
                </a:solidFill>
              </a:rPr>
              <a:t>Інбри́динг</a:t>
            </a:r>
            <a:r>
              <a:rPr lang="vi-VN" dirty="0"/>
              <a:t> </a:t>
            </a:r>
            <a:r>
              <a:rPr lang="uk-UA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схрещування близькоспоріднених організмів. </a:t>
            </a:r>
            <a:r>
              <a:rPr lang="vi-VN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vi-VN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 </a:t>
            </a:r>
            <a:r>
              <a:rPr lang="vi-VN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тривалому інбридингу можливі виникнення потворності, зниження продуктивності життєздатності або загибель особин. При схрещуванні інбридних ліній у гібридів першого покоління часто виявляється гетерозис.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1512" y="1340768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b="1" i="1" dirty="0" smtClean="0">
                <a:solidFill>
                  <a:srgbClr val="FFFF00"/>
                </a:solidFill>
              </a:rPr>
              <a:t>Аутбри́динг</a:t>
            </a:r>
            <a:r>
              <a:rPr lang="vi-VN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— </a:t>
            </a:r>
            <a:r>
              <a:rPr lang="vi-V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схрещування </a:t>
            </a:r>
            <a:endParaRPr lang="uk-UA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vi-VN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 </a:t>
            </a:r>
            <a:r>
              <a:rPr lang="vi-V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споріднених між собою тварин на противагу інбридингу </a:t>
            </a:r>
            <a:r>
              <a:rPr lang="vi-VN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vi-V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щоб уникнути виродження потомства, зниження його продуктивності і життєздатності.</a:t>
            </a:r>
          </a:p>
          <a:p>
            <a:r>
              <a:rPr lang="vi-V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Найтиповішим прикладом аутбридингу є схрещування на тваринницьких фермах маток однієї породи з плідниками іншої породи </a:t>
            </a:r>
            <a:r>
              <a:rPr lang="vi-VN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vi-V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 результаті чого значно підвищується витривалість або продуктивність тварин.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2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677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14</cp:revision>
  <dcterms:created xsi:type="dcterms:W3CDTF">2013-12-14T12:31:04Z</dcterms:created>
  <dcterms:modified xsi:type="dcterms:W3CDTF">2013-12-14T15:11:40Z</dcterms:modified>
</cp:coreProperties>
</file>